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1"/>
  </p:notesMasterIdLst>
  <p:handoutMasterIdLst>
    <p:handoutMasterId r:id="rId12"/>
  </p:handoutMasterIdLst>
  <p:sldIdLst>
    <p:sldId id="332" r:id="rId2"/>
    <p:sldId id="333" r:id="rId3"/>
    <p:sldId id="321" r:id="rId4"/>
    <p:sldId id="330" r:id="rId5"/>
    <p:sldId id="334" r:id="rId6"/>
    <p:sldId id="337" r:id="rId7"/>
    <p:sldId id="335" r:id="rId8"/>
    <p:sldId id="338" r:id="rId9"/>
    <p:sldId id="336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37A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90" d="100"/>
          <a:sy n="90" d="100"/>
        </p:scale>
        <p:origin x="-588" y="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2BE987-E4DF-4F91-AEDB-994997285EEF}" type="datetimeFigureOut">
              <a:rPr lang="en-US" smtClean="0"/>
              <a:t>1/25/2016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4172FA-3603-48AD-BB11-F62DBAD11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5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3C74B-7BDC-4128-A293-25C2DA768219}" type="datetimeFigureOut">
              <a:rPr lang="en-US" smtClean="0"/>
              <a:t>1/25/2016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5E9CC-DBF3-4E93-BBDA-242B91FFD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32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fis.org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67200"/>
            <a:ext cx="9144000" cy="1698625"/>
          </a:xfrm>
        </p:spPr>
        <p:txBody>
          <a:bodyPr anchor="t">
            <a:normAutofit/>
          </a:bodyPr>
          <a:lstStyle>
            <a:lvl1pPr algn="l">
              <a:defRPr lang="en-US" sz="3600" b="1" kern="1200" dirty="0">
                <a:solidFill>
                  <a:srgbClr val="4B974B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57999" y="6096000"/>
            <a:ext cx="2253343" cy="60960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FFFFFF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" y="61353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Federal Funds Information for States </a:t>
            </a:r>
            <a:r>
              <a:rPr lang="en-US" b="1" dirty="0">
                <a:solidFill>
                  <a:schemeClr val="bg1"/>
                </a:solidFill>
                <a:hlinkClick r:id="rId3"/>
              </a:rPr>
              <a:t>www.ffis.org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678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43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0" y="152400"/>
            <a:ext cx="9122229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502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7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FIS 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" y="5715000"/>
            <a:ext cx="6324600" cy="1066800"/>
          </a:xfrm>
          <a:solidFill>
            <a:schemeClr val="accent6">
              <a:alpha val="64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rgbClr val="002060"/>
                </a:solidFill>
              </a:defRPr>
            </a:lvl1pPr>
            <a:lvl2pPr marL="457200" indent="0">
              <a:buNone/>
              <a:defRPr b="1">
                <a:solidFill>
                  <a:srgbClr val="002060"/>
                </a:solidFill>
              </a:defRPr>
            </a:lvl2pPr>
            <a:lvl3pPr marL="914400" indent="0">
              <a:buNone/>
              <a:defRPr b="1">
                <a:solidFill>
                  <a:srgbClr val="002060"/>
                </a:solidFill>
              </a:defRPr>
            </a:lvl3pPr>
            <a:lvl4pPr marL="1371600" indent="0">
              <a:buNone/>
              <a:defRPr b="1">
                <a:solidFill>
                  <a:srgbClr val="002060"/>
                </a:solidFill>
              </a:defRPr>
            </a:lvl4pPr>
            <a:lvl5pPr marL="1828800" indent="0">
              <a:buNone/>
              <a:defRPr b="1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For more information: www.ffis.org</a:t>
            </a:r>
          </a:p>
          <a:p>
            <a:pPr lvl="0"/>
            <a:r>
              <a:rPr lang="en-US" dirty="0" smtClean="0"/>
              <a:t>Your Name (youremail@ffis.org) </a:t>
            </a:r>
          </a:p>
        </p:txBody>
      </p:sp>
    </p:spTree>
    <p:extLst>
      <p:ext uri="{BB962C8B-B14F-4D97-AF65-F5344CB8AC3E}">
        <p14:creationId xmlns:p14="http://schemas.microsoft.com/office/powerpoint/2010/main" val="63974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9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67200"/>
            <a:ext cx="9144000" cy="1698625"/>
          </a:xfrm>
        </p:spPr>
        <p:txBody>
          <a:bodyPr anchor="t">
            <a:normAutofit/>
          </a:bodyPr>
          <a:lstStyle>
            <a:lvl1pPr algn="l">
              <a:defRPr lang="en-US" sz="3600" b="1" kern="1200" dirty="0">
                <a:solidFill>
                  <a:srgbClr val="4B974B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57999" y="6096000"/>
            <a:ext cx="2253343" cy="60960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FFFFFF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096000"/>
            <a:ext cx="4114800" cy="762000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Conference or Event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17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3914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2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tomsic@ffis.org" TargetMode="External"/><Relationship Id="rId2" Type="http://schemas.openxmlformats.org/officeDocument/2006/relationships/hyperlink" Target="http://www.ffis.org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Federal Help for States to Combat Prescription Drug Abuse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/>
            <a:r>
              <a:rPr lang="en-US" dirty="0" smtClean="0"/>
              <a:t>January 2016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6015960"/>
            <a:ext cx="4114800" cy="762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latin typeface="Calibri" pitchFamily="34" charset="0"/>
              </a:rPr>
              <a:t>NGA HHS Committee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53200" y="6135350"/>
            <a:ext cx="259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28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34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Federal focus: funding, flexibility, and other resources</a:t>
            </a:r>
          </a:p>
          <a:p>
            <a:r>
              <a:rPr lang="en-US" dirty="0"/>
              <a:t>Seven new programs in FYs 2015 and 2016</a:t>
            </a:r>
          </a:p>
          <a:p>
            <a:pPr lvl="1"/>
            <a:r>
              <a:rPr lang="en-US" dirty="0"/>
              <a:t>Prevention, treatment, monitoring, and enforcement</a:t>
            </a:r>
          </a:p>
          <a:p>
            <a:pPr lvl="1"/>
            <a:r>
              <a:rPr lang="en-US" dirty="0"/>
              <a:t>Administered by HHS and DOJ</a:t>
            </a:r>
          </a:p>
          <a:p>
            <a:pPr lvl="1"/>
            <a:r>
              <a:rPr lang="en-US" dirty="0"/>
              <a:t>Mostly discretionary, competitive  </a:t>
            </a:r>
          </a:p>
          <a:p>
            <a:r>
              <a:rPr lang="en-US" dirty="0"/>
              <a:t>FY 2016 dedicated funding = $237 million</a:t>
            </a:r>
          </a:p>
          <a:p>
            <a:pPr lvl="1"/>
            <a:r>
              <a:rPr lang="en-US" dirty="0"/>
              <a:t>Includes $100 million for community health centers</a:t>
            </a:r>
          </a:p>
          <a:p>
            <a:pPr lvl="1"/>
            <a:r>
              <a:rPr lang="en-US" dirty="0"/>
              <a:t>S. 2423 proposes supplemental funding 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7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What are the major programs?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2" y="1524000"/>
            <a:ext cx="6929981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59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funds be used?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90" y="1524000"/>
            <a:ext cx="6831801" cy="472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94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grantees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5113"/>
            <a:ext cx="8234073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09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about other programs?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Substance Abuse Prevention and Treatment Block Grant ($1.9 billion)</a:t>
            </a:r>
          </a:p>
          <a:p>
            <a:pPr lvl="1"/>
            <a:r>
              <a:rPr lang="en-US" dirty="0"/>
              <a:t>Purchase naloxone; support prevention, education, and training</a:t>
            </a:r>
          </a:p>
          <a:p>
            <a:r>
              <a:rPr lang="en-US" dirty="0"/>
              <a:t>Medicaid</a:t>
            </a:r>
          </a:p>
          <a:p>
            <a:pPr lvl="1"/>
            <a:r>
              <a:rPr lang="en-US" dirty="0"/>
              <a:t>Section 1115 demonstration</a:t>
            </a:r>
          </a:p>
          <a:p>
            <a:r>
              <a:rPr lang="en-US" dirty="0"/>
              <a:t>Edward Byrne Memorial Justice Assistance Grants ($347 million)</a:t>
            </a:r>
          </a:p>
          <a:p>
            <a:pPr lvl="1"/>
            <a:r>
              <a:rPr lang="en-US" dirty="0"/>
              <a:t>Drug treatment, enforcement</a:t>
            </a:r>
          </a:p>
          <a:p>
            <a:r>
              <a:rPr lang="en-US" dirty="0"/>
              <a:t>Second Chance Act ($68 million)</a:t>
            </a:r>
          </a:p>
          <a:p>
            <a:pPr lvl="1"/>
            <a:r>
              <a:rPr lang="en-US" dirty="0"/>
              <a:t>Medication-assisted treatment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8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to watch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FY 2016 funding opportunities on www.grants.gov </a:t>
            </a:r>
          </a:p>
          <a:p>
            <a:r>
              <a:rPr lang="en-US" sz="3600" dirty="0"/>
              <a:t>Additional funding</a:t>
            </a:r>
          </a:p>
          <a:p>
            <a:pPr lvl="1"/>
            <a:r>
              <a:rPr lang="en-US" dirty="0"/>
              <a:t>S. 2423 provides supplemental FY 2016 funds</a:t>
            </a:r>
          </a:p>
          <a:p>
            <a:pPr lvl="1"/>
            <a:r>
              <a:rPr lang="en-US" dirty="0"/>
              <a:t>President’s FY 2017 budget </a:t>
            </a:r>
          </a:p>
          <a:p>
            <a:r>
              <a:rPr lang="en-US" sz="3600" dirty="0"/>
              <a:t>Other legislation</a:t>
            </a:r>
          </a:p>
          <a:p>
            <a:pPr lvl="1"/>
            <a:r>
              <a:rPr lang="en-US" dirty="0"/>
              <a:t>National All Schedules Prescription Electronic Reporting Reauthorization (H.R. 1725)</a:t>
            </a:r>
          </a:p>
          <a:p>
            <a:pPr lvl="1"/>
            <a:r>
              <a:rPr lang="en-US" dirty="0"/>
              <a:t>Comprehensive Addiction and Recovery Act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350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S. 2423 would provide new funding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92" y="1600200"/>
            <a:ext cx="7698008" cy="474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13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162800" cy="2057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3000" dirty="0" smtClean="0">
                <a:latin typeface="Calibri" pitchFamily="34" charset="0"/>
              </a:rPr>
              <a:t>Check for updates at </a:t>
            </a:r>
            <a:r>
              <a:rPr lang="en-US" sz="3000" dirty="0" smtClean="0">
                <a:latin typeface="Calibri" pitchFamily="34" charset="0"/>
                <a:hlinkClick r:id="rId2"/>
              </a:rPr>
              <a:t>www.ffis.org</a:t>
            </a:r>
            <a:endParaRPr lang="en-US" sz="30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3000" dirty="0" smtClean="0">
                <a:latin typeface="Calibri" pitchFamily="34" charset="0"/>
              </a:rPr>
              <a:t>Trinity Tomsic, </a:t>
            </a:r>
            <a:r>
              <a:rPr lang="en-US" sz="3000" dirty="0" smtClean="0">
                <a:latin typeface="Calibri" pitchFamily="34" charset="0"/>
                <a:hlinkClick r:id="rId3"/>
              </a:rPr>
              <a:t>ttomsic@ffis.org</a:t>
            </a:r>
            <a:r>
              <a:rPr lang="en-US" sz="3000" dirty="0" smtClean="0">
                <a:latin typeface="Calibri" pitchFamily="34" charset="0"/>
              </a:rPr>
              <a:t>, </a:t>
            </a:r>
            <a:br>
              <a:rPr lang="en-US" sz="3000" dirty="0" smtClean="0">
                <a:latin typeface="Calibri" pitchFamily="34" charset="0"/>
              </a:rPr>
            </a:br>
            <a:r>
              <a:rPr lang="en-US" sz="3000" dirty="0" smtClean="0">
                <a:latin typeface="Calibri" pitchFamily="34" charset="0"/>
              </a:rPr>
              <a:t>202-624-8577</a:t>
            </a:r>
            <a:endParaRPr lang="en-US" sz="3000" dirty="0">
              <a:latin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FISThemeiStock">
  <a:themeElements>
    <a:clrScheme name="FFIS">
      <a:dk1>
        <a:srgbClr val="000000"/>
      </a:dk1>
      <a:lt1>
        <a:srgbClr val="FFFFFF"/>
      </a:lt1>
      <a:dk2>
        <a:srgbClr val="183152"/>
      </a:dk2>
      <a:lt2>
        <a:srgbClr val="C4D7ED"/>
      </a:lt2>
      <a:accent1>
        <a:srgbClr val="000000"/>
      </a:accent1>
      <a:accent2>
        <a:srgbClr val="95AB63"/>
      </a:accent2>
      <a:accent3>
        <a:srgbClr val="92D050"/>
      </a:accent3>
      <a:accent4>
        <a:srgbClr val="BDD684"/>
      </a:accent4>
      <a:accent5>
        <a:srgbClr val="D9DEE3"/>
      </a:accent5>
      <a:accent6>
        <a:srgbClr val="D9DEE3"/>
      </a:accent6>
      <a:hlink>
        <a:srgbClr val="7B91E9"/>
      </a:hlink>
      <a:folHlink>
        <a:srgbClr val="437C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FFISThemeiStock</Template>
  <TotalTime>4640</TotalTime>
  <Words>200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FFISThemeiStock</vt:lpstr>
      <vt:lpstr>Federal Help for States to Combat Prescription Drug Abuse</vt:lpstr>
      <vt:lpstr>Overview</vt:lpstr>
      <vt:lpstr>What are the major programs?</vt:lpstr>
      <vt:lpstr>How can funds be used?</vt:lpstr>
      <vt:lpstr>State grantees</vt:lpstr>
      <vt:lpstr>What about other programs?</vt:lpstr>
      <vt:lpstr>Issues to watch</vt:lpstr>
      <vt:lpstr>S. 2423 would provide new funding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Jacobs</dc:creator>
  <cp:lastModifiedBy>FFIS</cp:lastModifiedBy>
  <cp:revision>153</cp:revision>
  <cp:lastPrinted>2015-10-08T16:10:48Z</cp:lastPrinted>
  <dcterms:created xsi:type="dcterms:W3CDTF">2014-08-08T15:01:00Z</dcterms:created>
  <dcterms:modified xsi:type="dcterms:W3CDTF">2016-01-25T21:28:23Z</dcterms:modified>
</cp:coreProperties>
</file>