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96" r:id="rId2"/>
    <p:sldId id="334" r:id="rId3"/>
    <p:sldId id="335" r:id="rId4"/>
    <p:sldId id="297" r:id="rId5"/>
    <p:sldId id="336" r:id="rId6"/>
    <p:sldId id="337" r:id="rId7"/>
    <p:sldId id="338" r:id="rId8"/>
    <p:sldId id="339" r:id="rId9"/>
    <p:sldId id="328" r:id="rId10"/>
    <p:sldId id="340" r:id="rId11"/>
    <p:sldId id="333" r:id="rId12"/>
    <p:sldId id="341" r:id="rId13"/>
    <p:sldId id="342" r:id="rId14"/>
    <p:sldId id="331" r:id="rId15"/>
    <p:sldId id="332" r:id="rId16"/>
    <p:sldId id="300" r:id="rId17"/>
    <p:sldId id="343" r:id="rId18"/>
    <p:sldId id="32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59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C74B-7BDC-4128-A293-25C2DA768219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E9CC-DBF3-4E93-BBDA-242B91FFD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fis.org/database" TargetMode="External"/><Relationship Id="rId3" Type="http://schemas.openxmlformats.org/officeDocument/2006/relationships/hyperlink" Target="http://www.ffis.org/publications/jim_martin_tables" TargetMode="External"/><Relationship Id="rId7" Type="http://schemas.openxmlformats.org/officeDocument/2006/relationships/hyperlink" Target="http://www.ffis.org/node/3979" TargetMode="External"/><Relationship Id="rId2" Type="http://schemas.openxmlformats.org/officeDocument/2006/relationships/hyperlink" Target="http://www.ffis.org/node/388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fis.org/node/3913" TargetMode="External"/><Relationship Id="rId5" Type="http://schemas.openxmlformats.org/officeDocument/2006/relationships/hyperlink" Target="http://www.ffis.org/node/3919" TargetMode="External"/><Relationship Id="rId4" Type="http://schemas.openxmlformats.org/officeDocument/2006/relationships/hyperlink" Target="http://www.ffis.org/node/393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howard@ffis.org" TargetMode="External"/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Since Last We Met</a:t>
            </a:r>
            <a:br>
              <a:rPr lang="en-US" sz="4800" dirty="0" smtClean="0"/>
            </a:br>
            <a:r>
              <a:rPr lang="en-US" dirty="0" smtClean="0"/>
              <a:t>NASBO Spring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Orleans, LA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05601" y="6096000"/>
            <a:ext cx="2438400" cy="609600"/>
          </a:xfrm>
        </p:spPr>
        <p:txBody>
          <a:bodyPr/>
          <a:lstStyle/>
          <a:p>
            <a:pPr algn="r"/>
            <a:r>
              <a:rPr lang="en-US" dirty="0" smtClean="0"/>
              <a:t>March 31,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features of the congressional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Senate can live with </a:t>
            </a:r>
            <a:r>
              <a:rPr lang="en-US" dirty="0" smtClean="0"/>
              <a:t>the BBA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House, not so </a:t>
            </a:r>
            <a:r>
              <a:rPr lang="en-US" dirty="0" smtClean="0"/>
              <a:t>much:</a:t>
            </a:r>
          </a:p>
          <a:p>
            <a:pPr lvl="1"/>
            <a:r>
              <a:rPr lang="en-US" dirty="0" smtClean="0"/>
              <a:t>Deficit </a:t>
            </a:r>
            <a:r>
              <a:rPr lang="en-US" dirty="0"/>
              <a:t>hawks: cut $30 </a:t>
            </a:r>
            <a:r>
              <a:rPr lang="en-US" dirty="0" smtClean="0"/>
              <a:t>billion to reverse BBA increase for FY 2017</a:t>
            </a:r>
            <a:endParaRPr lang="en-US" dirty="0"/>
          </a:p>
          <a:p>
            <a:pPr lvl="1"/>
            <a:r>
              <a:rPr lang="en-US" dirty="0"/>
              <a:t>Defense hawks and moderates: live with current </a:t>
            </a:r>
            <a:r>
              <a:rPr lang="en-US" dirty="0" smtClean="0"/>
              <a:t>caps and look for </a:t>
            </a:r>
            <a:r>
              <a:rPr lang="en-US" dirty="0" smtClean="0"/>
              <a:t>alternatives </a:t>
            </a:r>
            <a:r>
              <a:rPr lang="en-US" dirty="0" smtClean="0"/>
              <a:t>to reduce future </a:t>
            </a:r>
            <a:r>
              <a:rPr lang="en-US" dirty="0" smtClean="0"/>
              <a:t>mandatory spending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3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budget resolution adheres to BBA discretionary caps</a:t>
            </a:r>
          </a:p>
          <a:p>
            <a:r>
              <a:rPr lang="en-US" dirty="0" smtClean="0"/>
              <a:t>Includes reconciliation instructions to achieve $30 billion in </a:t>
            </a:r>
            <a:r>
              <a:rPr lang="en-US" dirty="0" smtClean="0"/>
              <a:t>mandatory savings </a:t>
            </a:r>
            <a:r>
              <a:rPr lang="en-US" dirty="0" smtClean="0"/>
              <a:t>over two years</a:t>
            </a:r>
          </a:p>
          <a:p>
            <a:pPr lvl="1"/>
            <a:r>
              <a:rPr lang="en-US" dirty="0" smtClean="0"/>
              <a:t>Cuts to SSBG, Medicaid, CHIP already approved at committee level</a:t>
            </a:r>
          </a:p>
          <a:p>
            <a:pPr lvl="1"/>
            <a:r>
              <a:rPr lang="en-US" dirty="0" smtClean="0"/>
              <a:t>SNAP block grant possible</a:t>
            </a:r>
          </a:p>
        </p:txBody>
      </p:sp>
    </p:spTree>
    <p:extLst>
      <p:ext uri="{BB962C8B-B14F-4D97-AF65-F5344CB8AC3E}">
        <p14:creationId xmlns:p14="http://schemas.microsoft.com/office/powerpoint/2010/main" val="141115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proposed solution, continued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6" y="1828800"/>
            <a:ext cx="704267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3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gambit isn’t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Senate doesn’t </a:t>
            </a:r>
            <a:r>
              <a:rPr lang="en-US" dirty="0" smtClean="0"/>
              <a:t>adopt a </a:t>
            </a:r>
            <a:r>
              <a:rPr lang="en-US" dirty="0" smtClean="0"/>
              <a:t>budget resolution, there will be no reconciliation process, and </a:t>
            </a:r>
            <a:r>
              <a:rPr lang="en-US" dirty="0" smtClean="0"/>
              <a:t>no </a:t>
            </a:r>
            <a:r>
              <a:rPr lang="en-US" dirty="0" smtClean="0"/>
              <a:t>cuts to mandatory </a:t>
            </a:r>
            <a:r>
              <a:rPr lang="en-US" dirty="0" smtClean="0"/>
              <a:t>programs</a:t>
            </a:r>
            <a:endParaRPr lang="en-US" dirty="0" smtClean="0"/>
          </a:p>
          <a:p>
            <a:r>
              <a:rPr lang="en-US" dirty="0" smtClean="0"/>
              <a:t>But discretionary spending bills will move along through regular appropriations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Using current recess to sort things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5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absence of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will be no concurrent budget resolution</a:t>
            </a:r>
          </a:p>
          <a:p>
            <a:r>
              <a:rPr lang="en-US" dirty="0" smtClean="0"/>
              <a:t>House and Senate will deem their individual resolutions to be binding</a:t>
            </a:r>
          </a:p>
          <a:p>
            <a:pPr lvl="1"/>
            <a:r>
              <a:rPr lang="en-US" dirty="0" smtClean="0"/>
              <a:t>House may even skip the deeming</a:t>
            </a:r>
          </a:p>
          <a:p>
            <a:r>
              <a:rPr lang="en-US" dirty="0" smtClean="0"/>
              <a:t>Appropriations work will proceed on separate tracks, possibly with separate top-line totals</a:t>
            </a:r>
          </a:p>
          <a:p>
            <a:r>
              <a:rPr lang="en-US" dirty="0" smtClean="0"/>
              <a:t>Will make conferencing difficult</a:t>
            </a:r>
          </a:p>
        </p:txBody>
      </p:sp>
    </p:spTree>
    <p:extLst>
      <p:ext uri="{BB962C8B-B14F-4D97-AF65-F5344CB8AC3E}">
        <p14:creationId xmlns:p14="http://schemas.microsoft.com/office/powerpoint/2010/main" val="9350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calendar plays a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962400" cy="52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0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Speculating about an end-game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Already talk of a lame duck session</a:t>
            </a:r>
          </a:p>
          <a:p>
            <a:pPr lvl="1"/>
            <a:r>
              <a:rPr lang="en-US" dirty="0" smtClean="0"/>
              <a:t>Supreme Court nomination</a:t>
            </a:r>
          </a:p>
          <a:p>
            <a:r>
              <a:rPr lang="en-US" dirty="0" smtClean="0"/>
              <a:t>Political calculus in deciding where to leave things before </a:t>
            </a:r>
            <a:r>
              <a:rPr lang="en-US" dirty="0" smtClean="0"/>
              <a:t>November </a:t>
            </a:r>
            <a:r>
              <a:rPr lang="en-US" dirty="0" smtClean="0"/>
              <a:t>elections</a:t>
            </a:r>
          </a:p>
          <a:p>
            <a:r>
              <a:rPr lang="en-US" dirty="0" smtClean="0"/>
              <a:t>Likelihood of a CR on October 1 is very </a:t>
            </a:r>
            <a:r>
              <a:rPr lang="en-US" dirty="0" smtClean="0"/>
              <a:t>high</a:t>
            </a:r>
          </a:p>
          <a:p>
            <a:r>
              <a:rPr lang="en-US" dirty="0" smtClean="0"/>
              <a:t>A lame-duck omnibus is also likely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FFIS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BBA: </a:t>
            </a:r>
            <a:r>
              <a:rPr lang="en-US" sz="2600" dirty="0" smtClean="0">
                <a:hlinkClick r:id="rId2"/>
              </a:rPr>
              <a:t>Budget Brief 15-09</a:t>
            </a:r>
            <a:endParaRPr lang="en-US" sz="2600" dirty="0" smtClean="0"/>
          </a:p>
          <a:p>
            <a:r>
              <a:rPr lang="en-US" sz="2600" dirty="0" smtClean="0"/>
              <a:t>2016 appropriations: </a:t>
            </a:r>
          </a:p>
          <a:p>
            <a:pPr lvl="1"/>
            <a:r>
              <a:rPr lang="en-US" sz="2600" dirty="0" smtClean="0">
                <a:hlinkClick r:id="rId3"/>
              </a:rPr>
              <a:t>Jim Martin Table</a:t>
            </a:r>
            <a:endParaRPr lang="en-US" sz="2600" dirty="0" smtClean="0"/>
          </a:p>
          <a:p>
            <a:pPr lvl="1"/>
            <a:r>
              <a:rPr lang="en-US" sz="2600" dirty="0" smtClean="0">
                <a:hlinkClick r:id="rId4"/>
              </a:rPr>
              <a:t>Budget Brief 15-10</a:t>
            </a:r>
            <a:endParaRPr lang="en-US" sz="2600" dirty="0" smtClean="0"/>
          </a:p>
          <a:p>
            <a:r>
              <a:rPr lang="en-US" sz="2600" dirty="0" smtClean="0"/>
              <a:t>ESSA: </a:t>
            </a:r>
            <a:r>
              <a:rPr lang="en-US" sz="2600" dirty="0" smtClean="0">
                <a:hlinkClick r:id="rId5"/>
              </a:rPr>
              <a:t>Issue Brief 15-40</a:t>
            </a:r>
            <a:endParaRPr lang="en-US" sz="2600" dirty="0" smtClean="0"/>
          </a:p>
          <a:p>
            <a:r>
              <a:rPr lang="en-US" sz="2600" dirty="0" smtClean="0"/>
              <a:t>FAST Act: </a:t>
            </a:r>
            <a:r>
              <a:rPr lang="en-US" sz="2600" dirty="0" smtClean="0">
                <a:hlinkClick r:id="rId6"/>
              </a:rPr>
              <a:t>Issue Brief 15-39</a:t>
            </a:r>
            <a:endParaRPr lang="en-US" sz="2600" dirty="0" smtClean="0"/>
          </a:p>
          <a:p>
            <a:r>
              <a:rPr lang="en-US" sz="2600" dirty="0" smtClean="0"/>
              <a:t>PB 2017:</a:t>
            </a:r>
          </a:p>
          <a:p>
            <a:pPr lvl="1"/>
            <a:r>
              <a:rPr lang="en-US" sz="2600" dirty="0" smtClean="0">
                <a:hlinkClick r:id="rId3"/>
              </a:rPr>
              <a:t>Jim Martin Table</a:t>
            </a:r>
            <a:endParaRPr lang="en-US" sz="2600" dirty="0" smtClean="0"/>
          </a:p>
          <a:p>
            <a:pPr lvl="1"/>
            <a:r>
              <a:rPr lang="en-US" sz="2600" dirty="0" smtClean="0">
                <a:hlinkClick r:id="rId7"/>
              </a:rPr>
              <a:t>Budget Brief 16-01</a:t>
            </a:r>
            <a:endParaRPr lang="en-US" sz="2600" dirty="0" smtClean="0"/>
          </a:p>
          <a:p>
            <a:r>
              <a:rPr lang="en-US" sz="2600" dirty="0" smtClean="0">
                <a:hlinkClick r:id="rId8"/>
              </a:rPr>
              <a:t>FFIS grants database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818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Check </a:t>
            </a:r>
            <a:r>
              <a:rPr lang="en-US" dirty="0">
                <a:latin typeface="Calibri" pitchFamily="34" charset="0"/>
              </a:rPr>
              <a:t>for updates at </a:t>
            </a:r>
            <a:r>
              <a:rPr lang="en-US" dirty="0" smtClean="0">
                <a:latin typeface="Calibri" pitchFamily="34" charset="0"/>
                <a:hlinkClick r:id="rId2"/>
              </a:rPr>
              <a:t>www.ffis.org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hlinkClick r:id="rId3"/>
              </a:rPr>
              <a:t>mhoward@ffis.org</a:t>
            </a:r>
            <a:r>
              <a:rPr lang="en-US" dirty="0" smtClean="0">
                <a:latin typeface="Calibri" pitchFamily="34" charset="0"/>
              </a:rPr>
              <a:t>; 202-624-5848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</a:t>
            </a:r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/>
              <a:t>w</a:t>
            </a:r>
            <a:r>
              <a:rPr lang="en-US" dirty="0" smtClean="0"/>
              <a:t>ent out with a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Bipartisan Budget Act of 2015 (</a:t>
            </a:r>
            <a:r>
              <a:rPr lang="en-US" dirty="0" smtClean="0"/>
              <a:t>BBA;  November)</a:t>
            </a:r>
            <a:endParaRPr lang="en-US" dirty="0" smtClean="0"/>
          </a:p>
          <a:p>
            <a:pPr lvl="1"/>
            <a:r>
              <a:rPr lang="en-US" dirty="0" smtClean="0"/>
              <a:t>Debt limit suspended until March 2017</a:t>
            </a:r>
          </a:p>
          <a:p>
            <a:r>
              <a:rPr lang="en-US" dirty="0" smtClean="0"/>
              <a:t>December was </a:t>
            </a:r>
            <a:r>
              <a:rPr lang="en-US" dirty="0" smtClean="0"/>
              <a:t>busy!</a:t>
            </a:r>
            <a:endParaRPr lang="en-US" dirty="0" smtClean="0"/>
          </a:p>
          <a:p>
            <a:pPr lvl="1"/>
            <a:r>
              <a:rPr lang="en-US" dirty="0"/>
              <a:t>FY 2016 omnibus appropriations</a:t>
            </a:r>
          </a:p>
          <a:p>
            <a:pPr lvl="1"/>
            <a:r>
              <a:rPr lang="en-US" dirty="0" smtClean="0"/>
              <a:t>Every Student Succeeds Act (FY 2017-2020)</a:t>
            </a:r>
          </a:p>
          <a:p>
            <a:pPr lvl="1"/>
            <a:r>
              <a:rPr lang="en-US" dirty="0" smtClean="0"/>
              <a:t>FAST Act (FY 2016-2020)</a:t>
            </a:r>
          </a:p>
          <a:p>
            <a:r>
              <a:rPr lang="en-US" dirty="0" smtClean="0"/>
              <a:t>President’s budget </a:t>
            </a:r>
            <a:r>
              <a:rPr lang="en-US" dirty="0" smtClean="0"/>
              <a:t>(February)</a:t>
            </a:r>
            <a:endParaRPr lang="en-US" dirty="0" smtClean="0"/>
          </a:p>
          <a:p>
            <a:pPr lvl="1"/>
            <a:r>
              <a:rPr lang="en-US" dirty="0" smtClean="0"/>
              <a:t>Followed by congressional decisions and indecision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the BBA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7" y="1905000"/>
            <a:ext cx="736351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BBA paved way for FY 2016 omnibus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144838"/>
            <a:ext cx="6667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3" y="1771650"/>
            <a:ext cx="7793888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1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ESSA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state flexibility; </a:t>
            </a:r>
            <a:r>
              <a:rPr lang="en-US" dirty="0" smtClean="0"/>
              <a:t>fewer federal prescriptions</a:t>
            </a:r>
          </a:p>
          <a:p>
            <a:r>
              <a:rPr lang="en-US" dirty="0" smtClean="0"/>
              <a:t>SIGs absorbed by Title I</a:t>
            </a:r>
          </a:p>
          <a:p>
            <a:r>
              <a:rPr lang="en-US" dirty="0" smtClean="0"/>
              <a:t>Phased-in change to Title II formula (Supporting Effective Instruction)</a:t>
            </a:r>
          </a:p>
          <a:p>
            <a:r>
              <a:rPr lang="en-US" dirty="0" smtClean="0"/>
              <a:t>One large new formula program </a:t>
            </a:r>
          </a:p>
          <a:p>
            <a:pPr lvl="1"/>
            <a:r>
              <a:rPr lang="en-US" dirty="0" smtClean="0"/>
              <a:t>Student Support and Academic Enrichment </a:t>
            </a:r>
            <a:r>
              <a:rPr lang="en-US" dirty="0" smtClean="0"/>
              <a:t>Grant </a:t>
            </a:r>
            <a:r>
              <a:rPr lang="en-US" dirty="0" smtClean="0"/>
              <a:t>(~$1.6B authorization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Some smaller new competitive grants </a:t>
            </a:r>
          </a:p>
          <a:p>
            <a:pPr lvl="1"/>
            <a:r>
              <a:rPr lang="en-US" dirty="0" smtClean="0"/>
              <a:t>Preschool Development </a:t>
            </a:r>
            <a:r>
              <a:rPr lang="en-US" dirty="0" smtClean="0"/>
              <a:t>Grants ($250M)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FAST Act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0" y="1797245"/>
            <a:ext cx="7556852" cy="41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2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FAST Act, continued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2" y="1752600"/>
            <a:ext cx="85133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2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 FY 2017 </a:t>
            </a:r>
            <a:r>
              <a:rPr lang="en-US" dirty="0"/>
              <a:t>b</a:t>
            </a:r>
            <a:r>
              <a:rPr lang="en-US" dirty="0" smtClean="0"/>
              <a:t>udget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released budget in February</a:t>
            </a:r>
          </a:p>
          <a:p>
            <a:r>
              <a:rPr lang="en-US" dirty="0" smtClean="0"/>
              <a:t>Senate will </a:t>
            </a:r>
            <a:r>
              <a:rPr lang="en-US" dirty="0" smtClean="0"/>
              <a:t>forego </a:t>
            </a:r>
            <a:r>
              <a:rPr lang="en-US" dirty="0" smtClean="0"/>
              <a:t>a budget resolution in favor of top-line spending specified in the BBA</a:t>
            </a:r>
          </a:p>
          <a:p>
            <a:r>
              <a:rPr lang="en-US" dirty="0" smtClean="0"/>
              <a:t>House is wedged between </a:t>
            </a:r>
            <a:r>
              <a:rPr lang="en-US" dirty="0" smtClean="0"/>
              <a:t>a rock and a hard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4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features of president’s budget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83639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Complies with BBA, in fact if not in spirit: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Adds billions in mandatory spending, outside of caps (not shown). 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0" y="2895600"/>
            <a:ext cx="643987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ISThemeiStock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FFISThemeiStock</Template>
  <TotalTime>4953</TotalTime>
  <Words>488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FFISThemeiStock</vt:lpstr>
      <vt:lpstr>Since Last We Met NASBO Spring Meeting New Orleans, LA</vt:lpstr>
      <vt:lpstr>2015 went out with a bang</vt:lpstr>
      <vt:lpstr>Key features of the BBA</vt:lpstr>
      <vt:lpstr>BBA paved way for FY 2016 omnibus</vt:lpstr>
      <vt:lpstr>Key features of ESSA</vt:lpstr>
      <vt:lpstr>Key features of FAST Act</vt:lpstr>
      <vt:lpstr>Key features of FAST Act, continued</vt:lpstr>
      <vt:lpstr>Onto FY 2017 budget cycle</vt:lpstr>
      <vt:lpstr>Key features of president’s budget </vt:lpstr>
      <vt:lpstr>Key features of the congressional debate</vt:lpstr>
      <vt:lpstr>The proposed solution</vt:lpstr>
      <vt:lpstr>The proposed solution, continued</vt:lpstr>
      <vt:lpstr>Why the gambit isn’t working</vt:lpstr>
      <vt:lpstr>In the absence of agreement</vt:lpstr>
      <vt:lpstr>The calendar plays a role</vt:lpstr>
      <vt:lpstr>Speculating about an end-game</vt:lpstr>
      <vt:lpstr>FFIS resources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Marcia Howard</cp:lastModifiedBy>
  <cp:revision>167</cp:revision>
  <cp:lastPrinted>2015-09-28T19:25:12Z</cp:lastPrinted>
  <dcterms:created xsi:type="dcterms:W3CDTF">2014-08-08T15:01:00Z</dcterms:created>
  <dcterms:modified xsi:type="dcterms:W3CDTF">2016-03-28T14:33:25Z</dcterms:modified>
</cp:coreProperties>
</file>