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23"/>
  </p:notesMasterIdLst>
  <p:handoutMasterIdLst>
    <p:handoutMasterId r:id="rId24"/>
  </p:handoutMasterIdLst>
  <p:sldIdLst>
    <p:sldId id="256" r:id="rId3"/>
    <p:sldId id="320" r:id="rId4"/>
    <p:sldId id="412" r:id="rId5"/>
    <p:sldId id="418" r:id="rId6"/>
    <p:sldId id="415" r:id="rId7"/>
    <p:sldId id="414" r:id="rId8"/>
    <p:sldId id="413" r:id="rId9"/>
    <p:sldId id="416" r:id="rId10"/>
    <p:sldId id="419" r:id="rId11"/>
    <p:sldId id="420" r:id="rId12"/>
    <p:sldId id="421" r:id="rId13"/>
    <p:sldId id="424" r:id="rId14"/>
    <p:sldId id="422" r:id="rId15"/>
    <p:sldId id="425" r:id="rId16"/>
    <p:sldId id="428" r:id="rId17"/>
    <p:sldId id="407" r:id="rId18"/>
    <p:sldId id="408" r:id="rId19"/>
    <p:sldId id="426" r:id="rId20"/>
    <p:sldId id="411" r:id="rId21"/>
    <p:sldId id="427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FF0000"/>
    <a:srgbClr val="4B97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0736" autoAdjust="0"/>
  </p:normalViewPr>
  <p:slideViewPr>
    <p:cSldViewPr>
      <p:cViewPr>
        <p:scale>
          <a:sx n="88" d="100"/>
          <a:sy n="88" d="100"/>
        </p:scale>
        <p:origin x="-654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ffis-hq-srv1.ffis.local\projects\Projects\MEETINGS\2013\Budget%20Chart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4913854443696118"/>
          <c:y val="5.2918342708655176E-2"/>
          <c:w val="0.57711296967028458"/>
          <c:h val="0.8941636066184656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2"/>
      </c:pieChart>
    </c:plotArea>
    <c:plotVisOnly val="1"/>
    <c:dispBlanksAs val="zero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D10AD8-C6D0-4D95-869A-126F44ACF46F}" type="doc">
      <dgm:prSet loTypeId="urn:microsoft.com/office/officeart/2005/8/layout/h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630F2C5D-39AA-4A59-B710-BED65C2EAEC0}">
      <dgm:prSet phldrT="[Text]" custT="1"/>
      <dgm:spPr/>
      <dgm:t>
        <a:bodyPr/>
        <a:lstStyle/>
        <a:p>
          <a:r>
            <a:rPr lang="en-US" sz="2800" b="1" dirty="0" smtClean="0"/>
            <a:t>October 1, 2014</a:t>
          </a:r>
          <a:endParaRPr lang="en-US" sz="2800" b="1" dirty="0"/>
        </a:p>
      </dgm:t>
    </dgm:pt>
    <dgm:pt modelId="{C7D1D9FA-0541-4268-BBD6-608A89BF4A7F}" type="parTrans" cxnId="{4F150A2C-E3C1-4477-87C7-9AF3EA1A7558}">
      <dgm:prSet/>
      <dgm:spPr/>
      <dgm:t>
        <a:bodyPr/>
        <a:lstStyle/>
        <a:p>
          <a:endParaRPr lang="en-US"/>
        </a:p>
      </dgm:t>
    </dgm:pt>
    <dgm:pt modelId="{60DA8140-DB7C-4CBE-82E2-F48C71695933}" type="sibTrans" cxnId="{4F150A2C-E3C1-4477-87C7-9AF3EA1A7558}">
      <dgm:prSet/>
      <dgm:spPr/>
      <dgm:t>
        <a:bodyPr/>
        <a:lstStyle/>
        <a:p>
          <a:endParaRPr lang="en-US"/>
        </a:p>
      </dgm:t>
    </dgm:pt>
    <dgm:pt modelId="{3EDEBAF5-3E99-433B-96A3-6A22F98AD850}">
      <dgm:prSet phldrT="[Text]" custT="1"/>
      <dgm:spPr>
        <a:noFill/>
        <a:ln>
          <a:solidFill>
            <a:srgbClr val="003366"/>
          </a:solidFill>
        </a:ln>
      </dgm:spPr>
      <dgm:t>
        <a:bodyPr/>
        <a:lstStyle/>
        <a:p>
          <a:r>
            <a:rPr lang="en-US" sz="1800" dirty="0" smtClean="0">
              <a:latin typeface="+mn-lt"/>
              <a:cs typeface="Calibri" pitchFamily="34" charset="0"/>
            </a:rPr>
            <a:t>Mandatory sequestration</a:t>
          </a:r>
          <a:endParaRPr lang="en-US" sz="1800" dirty="0">
            <a:latin typeface="+mn-lt"/>
          </a:endParaRPr>
        </a:p>
      </dgm:t>
    </dgm:pt>
    <dgm:pt modelId="{7ECE53E2-085D-4469-8A8A-C1A1E46F1088}" type="parTrans" cxnId="{1AEA5908-6725-4F9F-AA1C-5BBC6E35F546}">
      <dgm:prSet/>
      <dgm:spPr/>
      <dgm:t>
        <a:bodyPr/>
        <a:lstStyle/>
        <a:p>
          <a:endParaRPr lang="en-US"/>
        </a:p>
      </dgm:t>
    </dgm:pt>
    <dgm:pt modelId="{44EE02DE-8EF0-4549-A250-AF0DD2C0FC80}" type="sibTrans" cxnId="{1AEA5908-6725-4F9F-AA1C-5BBC6E35F546}">
      <dgm:prSet/>
      <dgm:spPr/>
      <dgm:t>
        <a:bodyPr/>
        <a:lstStyle/>
        <a:p>
          <a:endParaRPr lang="en-US"/>
        </a:p>
      </dgm:t>
    </dgm:pt>
    <dgm:pt modelId="{5D7EDAF7-071A-47A2-B7A4-0FDD4705C062}">
      <dgm:prSet phldrT="[Text]" custT="1"/>
      <dgm:spPr>
        <a:noFill/>
        <a:ln>
          <a:solidFill>
            <a:srgbClr val="003366">
              <a:alpha val="90000"/>
            </a:srgbClr>
          </a:solidFill>
        </a:ln>
      </dgm:spPr>
      <dgm:t>
        <a:bodyPr/>
        <a:lstStyle/>
        <a:p>
          <a:r>
            <a:rPr lang="en-US" sz="1800" dirty="0" smtClean="0">
              <a:latin typeface="+mn-lt"/>
            </a:rPr>
            <a:t>Medicaid primary care increase expired</a:t>
          </a:r>
          <a:endParaRPr lang="en-US" sz="1800" dirty="0">
            <a:latin typeface="+mn-lt"/>
          </a:endParaRPr>
        </a:p>
      </dgm:t>
    </dgm:pt>
    <dgm:pt modelId="{7DB5EA9A-1EBB-48A6-A629-ACB930B0F92E}" type="parTrans" cxnId="{C5AE356C-9CA5-49E5-B89E-6318200AD0BC}">
      <dgm:prSet/>
      <dgm:spPr/>
      <dgm:t>
        <a:bodyPr/>
        <a:lstStyle/>
        <a:p>
          <a:endParaRPr lang="en-US"/>
        </a:p>
      </dgm:t>
    </dgm:pt>
    <dgm:pt modelId="{874B680C-2089-4F09-8724-763392B5A0A2}" type="sibTrans" cxnId="{C5AE356C-9CA5-49E5-B89E-6318200AD0BC}">
      <dgm:prSet/>
      <dgm:spPr/>
      <dgm:t>
        <a:bodyPr/>
        <a:lstStyle/>
        <a:p>
          <a:endParaRPr lang="en-US"/>
        </a:p>
      </dgm:t>
    </dgm:pt>
    <dgm:pt modelId="{47D9B9E6-C50B-4041-8B63-366A98646870}">
      <dgm:prSet phldrT="[Text]" custT="1"/>
      <dgm:spPr/>
      <dgm:t>
        <a:bodyPr/>
        <a:lstStyle/>
        <a:p>
          <a:r>
            <a:rPr lang="en-US" sz="2800" b="1" dirty="0" smtClean="0"/>
            <a:t>February 27, 2015</a:t>
          </a:r>
          <a:endParaRPr lang="en-US" sz="2800" b="1" dirty="0"/>
        </a:p>
      </dgm:t>
    </dgm:pt>
    <dgm:pt modelId="{6B04554B-1966-4503-84E1-3B888C33F4DA}" type="parTrans" cxnId="{5730A5BE-FA15-4C1C-8116-9760F7D2B326}">
      <dgm:prSet/>
      <dgm:spPr/>
      <dgm:t>
        <a:bodyPr/>
        <a:lstStyle/>
        <a:p>
          <a:endParaRPr lang="en-US"/>
        </a:p>
      </dgm:t>
    </dgm:pt>
    <dgm:pt modelId="{93D9B664-C681-426C-9976-4754D51CE1E0}" type="sibTrans" cxnId="{5730A5BE-FA15-4C1C-8116-9760F7D2B326}">
      <dgm:prSet/>
      <dgm:spPr/>
      <dgm:t>
        <a:bodyPr/>
        <a:lstStyle/>
        <a:p>
          <a:endParaRPr lang="en-US"/>
        </a:p>
      </dgm:t>
    </dgm:pt>
    <dgm:pt modelId="{F66E058F-F237-45D7-923E-B622D549D042}">
      <dgm:prSet phldrT="[Text]" custT="1"/>
      <dgm:spPr>
        <a:noFill/>
        <a:ln>
          <a:solidFill>
            <a:srgbClr val="003366">
              <a:alpha val="90000"/>
            </a:srgbClr>
          </a:solidFill>
        </a:ln>
      </dgm:spPr>
      <dgm:t>
        <a:bodyPr/>
        <a:lstStyle/>
        <a:p>
          <a:r>
            <a:rPr lang="en-US" sz="1800" dirty="0" smtClean="0">
              <a:latin typeface="+mn-lt"/>
            </a:rPr>
            <a:t>FY 2015 CR for Homeland Security expires</a:t>
          </a:r>
          <a:endParaRPr lang="en-US" sz="1800" dirty="0">
            <a:latin typeface="+mn-lt"/>
          </a:endParaRPr>
        </a:p>
      </dgm:t>
    </dgm:pt>
    <dgm:pt modelId="{0011AFE0-7F1F-4413-A41F-CB74AA834DBE}" type="parTrans" cxnId="{520A655A-F624-4C7C-9955-5AD778E96C6E}">
      <dgm:prSet/>
      <dgm:spPr/>
      <dgm:t>
        <a:bodyPr/>
        <a:lstStyle/>
        <a:p>
          <a:endParaRPr lang="en-US"/>
        </a:p>
      </dgm:t>
    </dgm:pt>
    <dgm:pt modelId="{B77952DF-A676-4808-8D5E-2EDAA0518BEB}" type="sibTrans" cxnId="{520A655A-F624-4C7C-9955-5AD778E96C6E}">
      <dgm:prSet/>
      <dgm:spPr/>
      <dgm:t>
        <a:bodyPr/>
        <a:lstStyle/>
        <a:p>
          <a:endParaRPr lang="en-US"/>
        </a:p>
      </dgm:t>
    </dgm:pt>
    <dgm:pt modelId="{68197598-BE67-4C45-857B-E5FFFA1056DB}">
      <dgm:prSet phldrT="[Text]" custT="1"/>
      <dgm:spPr>
        <a:noFill/>
        <a:ln>
          <a:solidFill>
            <a:srgbClr val="003366">
              <a:alpha val="90000"/>
            </a:srgbClr>
          </a:solidFill>
        </a:ln>
      </dgm:spPr>
      <dgm:t>
        <a:bodyPr/>
        <a:lstStyle/>
        <a:p>
          <a:endParaRPr lang="en-US" sz="1800" dirty="0">
            <a:latin typeface="+mn-lt"/>
          </a:endParaRPr>
        </a:p>
      </dgm:t>
    </dgm:pt>
    <dgm:pt modelId="{9DCCCA6D-C6E6-4FA6-9D57-94E1C7552664}" type="parTrans" cxnId="{9CB7E1D8-2B7F-4312-90D5-5CDEE4469B6B}">
      <dgm:prSet/>
      <dgm:spPr/>
      <dgm:t>
        <a:bodyPr/>
        <a:lstStyle/>
        <a:p>
          <a:endParaRPr lang="en-US"/>
        </a:p>
      </dgm:t>
    </dgm:pt>
    <dgm:pt modelId="{641EBB6B-C414-4347-8CBF-F9129BAB4A22}" type="sibTrans" cxnId="{9CB7E1D8-2B7F-4312-90D5-5CDEE4469B6B}">
      <dgm:prSet/>
      <dgm:spPr/>
      <dgm:t>
        <a:bodyPr/>
        <a:lstStyle/>
        <a:p>
          <a:endParaRPr lang="en-US"/>
        </a:p>
      </dgm:t>
    </dgm:pt>
    <dgm:pt modelId="{4D152E13-1F86-463B-BA9C-E46189361155}">
      <dgm:prSet phldrT="[Text]" custT="1"/>
      <dgm:spPr>
        <a:noFill/>
        <a:ln>
          <a:solidFill>
            <a:srgbClr val="003366">
              <a:alpha val="90000"/>
            </a:srgbClr>
          </a:solidFill>
        </a:ln>
      </dgm:spPr>
      <dgm:t>
        <a:bodyPr/>
        <a:lstStyle/>
        <a:p>
          <a:endParaRPr lang="en-US" sz="1800" dirty="0">
            <a:latin typeface="+mn-lt"/>
          </a:endParaRPr>
        </a:p>
      </dgm:t>
    </dgm:pt>
    <dgm:pt modelId="{4038816D-31BA-42FA-9E14-50EC00A3B754}" type="parTrans" cxnId="{D22FD031-50D4-4254-9887-D6A927EEE498}">
      <dgm:prSet/>
      <dgm:spPr/>
      <dgm:t>
        <a:bodyPr/>
        <a:lstStyle/>
        <a:p>
          <a:endParaRPr lang="en-US"/>
        </a:p>
      </dgm:t>
    </dgm:pt>
    <dgm:pt modelId="{6E1F9AF7-D2B4-4D83-B3D0-D4095D5A667D}" type="sibTrans" cxnId="{D22FD031-50D4-4254-9887-D6A927EEE498}">
      <dgm:prSet/>
      <dgm:spPr/>
      <dgm:t>
        <a:bodyPr/>
        <a:lstStyle/>
        <a:p>
          <a:endParaRPr lang="en-US"/>
        </a:p>
      </dgm:t>
    </dgm:pt>
    <dgm:pt modelId="{672D221D-4F44-47B0-8CAC-E41168305A9C}">
      <dgm:prSet phldrT="[Text]" custT="1"/>
      <dgm:spPr/>
      <dgm:t>
        <a:bodyPr/>
        <a:lstStyle/>
        <a:p>
          <a:r>
            <a:rPr lang="en-US" sz="2800" b="1" dirty="0" smtClean="0"/>
            <a:t>January 1, 2015</a:t>
          </a:r>
          <a:endParaRPr lang="en-US" sz="2800" b="1" dirty="0"/>
        </a:p>
      </dgm:t>
    </dgm:pt>
    <dgm:pt modelId="{EF777977-EE4A-4F6C-B288-A94C9C465768}" type="sibTrans" cxnId="{18AD2CFB-051A-4A8B-8599-08530606AFCD}">
      <dgm:prSet/>
      <dgm:spPr/>
      <dgm:t>
        <a:bodyPr/>
        <a:lstStyle/>
        <a:p>
          <a:endParaRPr lang="en-US"/>
        </a:p>
      </dgm:t>
    </dgm:pt>
    <dgm:pt modelId="{86E21F67-6E34-4077-9890-8F4C1C2034A2}" type="parTrans" cxnId="{18AD2CFB-051A-4A8B-8599-08530606AFCD}">
      <dgm:prSet/>
      <dgm:spPr/>
      <dgm:t>
        <a:bodyPr/>
        <a:lstStyle/>
        <a:p>
          <a:endParaRPr lang="en-US"/>
        </a:p>
      </dgm:t>
    </dgm:pt>
    <dgm:pt modelId="{7566275E-53D2-4F85-AC60-BE1648BC65B9}">
      <dgm:prSet phldrT="[Text]" custT="1"/>
      <dgm:spPr>
        <a:noFill/>
        <a:ln>
          <a:solidFill>
            <a:srgbClr val="003366">
              <a:alpha val="90000"/>
            </a:srgbClr>
          </a:solidFill>
        </a:ln>
      </dgm:spPr>
      <dgm:t>
        <a:bodyPr/>
        <a:lstStyle/>
        <a:p>
          <a:r>
            <a:rPr lang="en-US" sz="1800" dirty="0" smtClean="0">
              <a:latin typeface="+mn-lt"/>
            </a:rPr>
            <a:t>No new exchange grants</a:t>
          </a:r>
          <a:endParaRPr lang="en-US" sz="1800" dirty="0">
            <a:latin typeface="+mn-lt"/>
          </a:endParaRPr>
        </a:p>
      </dgm:t>
    </dgm:pt>
    <dgm:pt modelId="{DA9B4BE9-E1F4-4A1B-93BA-B865E0386B1A}" type="parTrans" cxnId="{4089195F-4D1F-4E1A-B260-F8E7FDAC699B}">
      <dgm:prSet/>
      <dgm:spPr/>
      <dgm:t>
        <a:bodyPr/>
        <a:lstStyle/>
        <a:p>
          <a:endParaRPr lang="en-US"/>
        </a:p>
      </dgm:t>
    </dgm:pt>
    <dgm:pt modelId="{AC5D3824-543E-4FE9-88AC-82F5C58ED708}" type="sibTrans" cxnId="{4089195F-4D1F-4E1A-B260-F8E7FDAC699B}">
      <dgm:prSet/>
      <dgm:spPr/>
      <dgm:t>
        <a:bodyPr/>
        <a:lstStyle/>
        <a:p>
          <a:endParaRPr lang="en-US"/>
        </a:p>
      </dgm:t>
    </dgm:pt>
    <dgm:pt modelId="{09261D6B-7489-49D9-9CA1-E4B473BFEF33}">
      <dgm:prSet phldrT="[Text]" custT="1"/>
      <dgm:spPr>
        <a:noFill/>
        <a:ln>
          <a:solidFill>
            <a:srgbClr val="003366"/>
          </a:solidFill>
        </a:ln>
      </dgm:spPr>
      <dgm:t>
        <a:bodyPr/>
        <a:lstStyle/>
        <a:p>
          <a:endParaRPr lang="en-US" sz="1800" dirty="0">
            <a:latin typeface="+mn-lt"/>
          </a:endParaRPr>
        </a:p>
      </dgm:t>
    </dgm:pt>
    <dgm:pt modelId="{68B6CEA8-1FCA-4961-BD41-9CC2A71BBD12}" type="parTrans" cxnId="{A21EA6B1-8253-4C53-AA71-27FAB3DE0F6F}">
      <dgm:prSet/>
      <dgm:spPr/>
      <dgm:t>
        <a:bodyPr/>
        <a:lstStyle/>
        <a:p>
          <a:endParaRPr lang="en-US"/>
        </a:p>
      </dgm:t>
    </dgm:pt>
    <dgm:pt modelId="{9375A772-92AC-445F-A40D-A26DA75FF232}" type="sibTrans" cxnId="{A21EA6B1-8253-4C53-AA71-27FAB3DE0F6F}">
      <dgm:prSet/>
      <dgm:spPr/>
      <dgm:t>
        <a:bodyPr/>
        <a:lstStyle/>
        <a:p>
          <a:endParaRPr lang="en-US"/>
        </a:p>
      </dgm:t>
    </dgm:pt>
    <dgm:pt modelId="{17D57A9F-84D8-4D5B-B323-61BEFE7D1ACE}">
      <dgm:prSet phldrT="[Text]" custT="1"/>
      <dgm:spPr>
        <a:noFill/>
        <a:ln>
          <a:solidFill>
            <a:srgbClr val="003366"/>
          </a:solidFill>
        </a:ln>
      </dgm:spPr>
      <dgm:t>
        <a:bodyPr/>
        <a:lstStyle/>
        <a:p>
          <a:r>
            <a:rPr lang="en-US" sz="1800" dirty="0" smtClean="0">
              <a:latin typeface="+mn-lt"/>
            </a:rPr>
            <a:t>Health insurance rate review, ADRCs, College Access Challenge grants expired</a:t>
          </a:r>
          <a:endParaRPr lang="en-US" sz="1800" dirty="0">
            <a:latin typeface="+mn-lt"/>
          </a:endParaRPr>
        </a:p>
      </dgm:t>
    </dgm:pt>
    <dgm:pt modelId="{2ACD5FB4-7147-4674-8092-EC013521D94D}" type="parTrans" cxnId="{D9F566F4-4CAA-4BDD-89F0-88FAE26A7496}">
      <dgm:prSet/>
      <dgm:spPr/>
      <dgm:t>
        <a:bodyPr/>
        <a:lstStyle/>
        <a:p>
          <a:endParaRPr lang="en-US"/>
        </a:p>
      </dgm:t>
    </dgm:pt>
    <dgm:pt modelId="{43BECC50-3895-41C0-8E54-2E703C631CF9}" type="sibTrans" cxnId="{D9F566F4-4CAA-4BDD-89F0-88FAE26A7496}">
      <dgm:prSet/>
      <dgm:spPr/>
      <dgm:t>
        <a:bodyPr/>
        <a:lstStyle/>
        <a:p>
          <a:endParaRPr lang="en-US"/>
        </a:p>
      </dgm:t>
    </dgm:pt>
    <dgm:pt modelId="{AA693E28-510A-456E-AB66-0BC9E32C9280}">
      <dgm:prSet phldrT="[Text]" custT="1"/>
      <dgm:spPr>
        <a:noFill/>
        <a:ln>
          <a:solidFill>
            <a:srgbClr val="003366">
              <a:alpha val="90000"/>
            </a:srgbClr>
          </a:solidFill>
        </a:ln>
      </dgm:spPr>
      <dgm:t>
        <a:bodyPr/>
        <a:lstStyle/>
        <a:p>
          <a:r>
            <a:rPr lang="en-US" sz="1800" dirty="0" smtClean="0">
              <a:latin typeface="+mn-lt"/>
            </a:rPr>
            <a:t>Tax extenders expired </a:t>
          </a:r>
          <a:endParaRPr lang="en-US" sz="1800" dirty="0">
            <a:latin typeface="+mn-lt"/>
          </a:endParaRPr>
        </a:p>
      </dgm:t>
    </dgm:pt>
    <dgm:pt modelId="{4754BF63-100C-4005-A41C-274230B274AB}" type="parTrans" cxnId="{60B5DFD8-17F9-41AD-8B00-136133F9E1B9}">
      <dgm:prSet/>
      <dgm:spPr/>
      <dgm:t>
        <a:bodyPr/>
        <a:lstStyle/>
        <a:p>
          <a:endParaRPr lang="en-US"/>
        </a:p>
      </dgm:t>
    </dgm:pt>
    <dgm:pt modelId="{CF4BD34E-42C9-4619-93A5-D2F178104BD9}" type="sibTrans" cxnId="{60B5DFD8-17F9-41AD-8B00-136133F9E1B9}">
      <dgm:prSet/>
      <dgm:spPr/>
      <dgm:t>
        <a:bodyPr/>
        <a:lstStyle/>
        <a:p>
          <a:endParaRPr lang="en-US"/>
        </a:p>
      </dgm:t>
    </dgm:pt>
    <dgm:pt modelId="{29CAA371-5AFE-45A5-AD40-9F3FB92520AF}" type="pres">
      <dgm:prSet presAssocID="{5BD10AD8-C6D0-4D95-869A-126F44ACF4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0555F1-B115-459A-8FA8-03377F4C1D71}" type="pres">
      <dgm:prSet presAssocID="{630F2C5D-39AA-4A59-B710-BED65C2EAEC0}" presName="composite" presStyleCnt="0"/>
      <dgm:spPr/>
    </dgm:pt>
    <dgm:pt modelId="{14E4435D-464C-4F6C-BD32-C45B9AE59F2B}" type="pres">
      <dgm:prSet presAssocID="{630F2C5D-39AA-4A59-B710-BED65C2EAEC0}" presName="parTx" presStyleLbl="alignNode1" presStyleIdx="0" presStyleCnt="3" custScaleY="1776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373F01-4A38-416B-B26D-C038776F4BF5}" type="pres">
      <dgm:prSet presAssocID="{630F2C5D-39AA-4A59-B710-BED65C2EAEC0}" presName="desTx" presStyleLbl="alignAccFollowNode1" presStyleIdx="0" presStyleCnt="3" custScaleY="86868" custLinFactNeighborX="-103" custLinFactNeighborY="77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322FBE-CC7E-4D5E-9A09-CF47592D2E10}" type="pres">
      <dgm:prSet presAssocID="{60DA8140-DB7C-4CBE-82E2-F48C71695933}" presName="space" presStyleCnt="0"/>
      <dgm:spPr/>
    </dgm:pt>
    <dgm:pt modelId="{D459194B-E1E4-491D-B2F9-C09DA7C42B40}" type="pres">
      <dgm:prSet presAssocID="{672D221D-4F44-47B0-8CAC-E41168305A9C}" presName="composite" presStyleCnt="0"/>
      <dgm:spPr/>
    </dgm:pt>
    <dgm:pt modelId="{2E15A6CE-821D-4D70-9DD5-7D317C51EFA6}" type="pres">
      <dgm:prSet presAssocID="{672D221D-4F44-47B0-8CAC-E41168305A9C}" presName="parTx" presStyleLbl="alignNode1" presStyleIdx="1" presStyleCnt="3" custScaleY="1753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33A286-DA6E-477B-BB74-9F0AAC3F4AE2}" type="pres">
      <dgm:prSet presAssocID="{672D221D-4F44-47B0-8CAC-E41168305A9C}" presName="desTx" presStyleLbl="alignAccFollowNode1" presStyleIdx="1" presStyleCnt="3" custScaleY="89602" custLinFactNeighborX="-460" custLinFactNeighborY="77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D0E1A7-251D-442B-AEEC-810E4AC62A66}" type="pres">
      <dgm:prSet presAssocID="{EF777977-EE4A-4F6C-B288-A94C9C465768}" presName="space" presStyleCnt="0"/>
      <dgm:spPr/>
    </dgm:pt>
    <dgm:pt modelId="{9946B682-9B1B-44B2-AC37-D1CCE8B39691}" type="pres">
      <dgm:prSet presAssocID="{47D9B9E6-C50B-4041-8B63-366A98646870}" presName="composite" presStyleCnt="0"/>
      <dgm:spPr/>
    </dgm:pt>
    <dgm:pt modelId="{ABDF10B9-E0C5-4317-B204-F1A0DD6948AD}" type="pres">
      <dgm:prSet presAssocID="{47D9B9E6-C50B-4041-8B63-366A98646870}" presName="parTx" presStyleLbl="alignNode1" presStyleIdx="2" presStyleCnt="3" custScaleY="1753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DC168E-6CC0-4FE5-9476-3ECB1EB9B240}" type="pres">
      <dgm:prSet presAssocID="{47D9B9E6-C50B-4041-8B63-366A98646870}" presName="desTx" presStyleLbl="alignAccFollowNode1" presStyleIdx="2" presStyleCnt="3" custScaleY="89602" custLinFactNeighborX="103" custLinFactNeighborY="77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30A5BE-FA15-4C1C-8116-9760F7D2B326}" srcId="{5BD10AD8-C6D0-4D95-869A-126F44ACF46F}" destId="{47D9B9E6-C50B-4041-8B63-366A98646870}" srcOrd="2" destOrd="0" parTransId="{6B04554B-1966-4503-84E1-3B888C33F4DA}" sibTransId="{93D9B664-C681-426C-9976-4754D51CE1E0}"/>
    <dgm:cxn modelId="{A21EA6B1-8253-4C53-AA71-27FAB3DE0F6F}" srcId="{630F2C5D-39AA-4A59-B710-BED65C2EAEC0}" destId="{09261D6B-7489-49D9-9CA1-E4B473BFEF33}" srcOrd="2" destOrd="0" parTransId="{68B6CEA8-1FCA-4961-BD41-9CC2A71BBD12}" sibTransId="{9375A772-92AC-445F-A40D-A26DA75FF232}"/>
    <dgm:cxn modelId="{520A655A-F624-4C7C-9955-5AD778E96C6E}" srcId="{47D9B9E6-C50B-4041-8B63-366A98646870}" destId="{F66E058F-F237-45D7-923E-B622D549D042}" srcOrd="0" destOrd="0" parTransId="{0011AFE0-7F1F-4413-A41F-CB74AA834DBE}" sibTransId="{B77952DF-A676-4808-8D5E-2EDAA0518BEB}"/>
    <dgm:cxn modelId="{669870B4-AB2B-4382-963D-C9DDB7513361}" type="presOf" srcId="{5D7EDAF7-071A-47A2-B7A4-0FDD4705C062}" destId="{F433A286-DA6E-477B-BB74-9F0AAC3F4AE2}" srcOrd="0" destOrd="0" presId="urn:microsoft.com/office/officeart/2005/8/layout/hList1"/>
    <dgm:cxn modelId="{128B1BA8-A0AD-4D52-98FC-56DF61C8F221}" type="presOf" srcId="{5BD10AD8-C6D0-4D95-869A-126F44ACF46F}" destId="{29CAA371-5AFE-45A5-AD40-9F3FB92520AF}" srcOrd="0" destOrd="0" presId="urn:microsoft.com/office/officeart/2005/8/layout/hList1"/>
    <dgm:cxn modelId="{3C037396-D1E0-4DEA-BE7C-0ED395D5142B}" type="presOf" srcId="{7566275E-53D2-4F85-AC60-BE1648BC65B9}" destId="{F433A286-DA6E-477B-BB74-9F0AAC3F4AE2}" srcOrd="0" destOrd="1" presId="urn:microsoft.com/office/officeart/2005/8/layout/hList1"/>
    <dgm:cxn modelId="{AED00A4F-6799-478A-98E0-D40395EB50D2}" type="presOf" srcId="{3EDEBAF5-3E99-433B-96A3-6A22F98AD850}" destId="{F9373F01-4A38-416B-B26D-C038776F4BF5}" srcOrd="0" destOrd="0" presId="urn:microsoft.com/office/officeart/2005/8/layout/hList1"/>
    <dgm:cxn modelId="{D9F566F4-4CAA-4BDD-89F0-88FAE26A7496}" srcId="{630F2C5D-39AA-4A59-B710-BED65C2EAEC0}" destId="{17D57A9F-84D8-4D5B-B323-61BEFE7D1ACE}" srcOrd="1" destOrd="0" parTransId="{2ACD5FB4-7147-4674-8092-EC013521D94D}" sibTransId="{43BECC50-3895-41C0-8E54-2E703C631CF9}"/>
    <dgm:cxn modelId="{64B9F5DE-4F82-45D3-B8AB-423A86ED90F0}" type="presOf" srcId="{17D57A9F-84D8-4D5B-B323-61BEFE7D1ACE}" destId="{F9373F01-4A38-416B-B26D-C038776F4BF5}" srcOrd="0" destOrd="1" presId="urn:microsoft.com/office/officeart/2005/8/layout/hList1"/>
    <dgm:cxn modelId="{6B4CA5A8-4DFB-4718-9DB2-02E72866CF86}" type="presOf" srcId="{672D221D-4F44-47B0-8CAC-E41168305A9C}" destId="{2E15A6CE-821D-4D70-9DD5-7D317C51EFA6}" srcOrd="0" destOrd="0" presId="urn:microsoft.com/office/officeart/2005/8/layout/hList1"/>
    <dgm:cxn modelId="{18AD2CFB-051A-4A8B-8599-08530606AFCD}" srcId="{5BD10AD8-C6D0-4D95-869A-126F44ACF46F}" destId="{672D221D-4F44-47B0-8CAC-E41168305A9C}" srcOrd="1" destOrd="0" parTransId="{86E21F67-6E34-4077-9890-8F4C1C2034A2}" sibTransId="{EF777977-EE4A-4F6C-B288-A94C9C465768}"/>
    <dgm:cxn modelId="{9CB7E1D8-2B7F-4312-90D5-5CDEE4469B6B}" srcId="{47D9B9E6-C50B-4041-8B63-366A98646870}" destId="{68197598-BE67-4C45-857B-E5FFFA1056DB}" srcOrd="2" destOrd="0" parTransId="{9DCCCA6D-C6E6-4FA6-9D57-94E1C7552664}" sibTransId="{641EBB6B-C414-4347-8CBF-F9129BAB4A22}"/>
    <dgm:cxn modelId="{2D10DAF0-253A-4F7B-99C3-8DB59DE96BE3}" type="presOf" srcId="{F66E058F-F237-45D7-923E-B622D549D042}" destId="{24DC168E-6CC0-4FE5-9476-3ECB1EB9B240}" srcOrd="0" destOrd="0" presId="urn:microsoft.com/office/officeart/2005/8/layout/hList1"/>
    <dgm:cxn modelId="{C5AE356C-9CA5-49E5-B89E-6318200AD0BC}" srcId="{672D221D-4F44-47B0-8CAC-E41168305A9C}" destId="{5D7EDAF7-071A-47A2-B7A4-0FDD4705C062}" srcOrd="0" destOrd="0" parTransId="{7DB5EA9A-1EBB-48A6-A629-ACB930B0F92E}" sibTransId="{874B680C-2089-4F09-8724-763392B5A0A2}"/>
    <dgm:cxn modelId="{60B5DFD8-17F9-41AD-8B00-136133F9E1B9}" srcId="{672D221D-4F44-47B0-8CAC-E41168305A9C}" destId="{AA693E28-510A-456E-AB66-0BC9E32C9280}" srcOrd="2" destOrd="0" parTransId="{4754BF63-100C-4005-A41C-274230B274AB}" sibTransId="{CF4BD34E-42C9-4619-93A5-D2F178104BD9}"/>
    <dgm:cxn modelId="{5FFB8E45-63A5-46D8-BE1F-1568A4410244}" type="presOf" srcId="{68197598-BE67-4C45-857B-E5FFFA1056DB}" destId="{24DC168E-6CC0-4FE5-9476-3ECB1EB9B240}" srcOrd="0" destOrd="2" presId="urn:microsoft.com/office/officeart/2005/8/layout/hList1"/>
    <dgm:cxn modelId="{977121CF-2187-4D33-A487-464329CCF53C}" type="presOf" srcId="{630F2C5D-39AA-4A59-B710-BED65C2EAEC0}" destId="{14E4435D-464C-4F6C-BD32-C45B9AE59F2B}" srcOrd="0" destOrd="0" presId="urn:microsoft.com/office/officeart/2005/8/layout/hList1"/>
    <dgm:cxn modelId="{526F50E7-6FEA-4C7B-A39B-73C24B39120D}" type="presOf" srcId="{AA693E28-510A-456E-AB66-0BC9E32C9280}" destId="{F433A286-DA6E-477B-BB74-9F0AAC3F4AE2}" srcOrd="0" destOrd="2" presId="urn:microsoft.com/office/officeart/2005/8/layout/hList1"/>
    <dgm:cxn modelId="{6545DA8C-37FC-4F26-AD0A-E73E9EFB2020}" type="presOf" srcId="{09261D6B-7489-49D9-9CA1-E4B473BFEF33}" destId="{F9373F01-4A38-416B-B26D-C038776F4BF5}" srcOrd="0" destOrd="2" presId="urn:microsoft.com/office/officeart/2005/8/layout/hList1"/>
    <dgm:cxn modelId="{D22FD031-50D4-4254-9887-D6A927EEE498}" srcId="{47D9B9E6-C50B-4041-8B63-366A98646870}" destId="{4D152E13-1F86-463B-BA9C-E46189361155}" srcOrd="1" destOrd="0" parTransId="{4038816D-31BA-42FA-9E14-50EC00A3B754}" sibTransId="{6E1F9AF7-D2B4-4D83-B3D0-D4095D5A667D}"/>
    <dgm:cxn modelId="{E0FF4049-8BA5-4F4F-B69E-C87B1CA3ED42}" type="presOf" srcId="{4D152E13-1F86-463B-BA9C-E46189361155}" destId="{24DC168E-6CC0-4FE5-9476-3ECB1EB9B240}" srcOrd="0" destOrd="1" presId="urn:microsoft.com/office/officeart/2005/8/layout/hList1"/>
    <dgm:cxn modelId="{4F150A2C-E3C1-4477-87C7-9AF3EA1A7558}" srcId="{5BD10AD8-C6D0-4D95-869A-126F44ACF46F}" destId="{630F2C5D-39AA-4A59-B710-BED65C2EAEC0}" srcOrd="0" destOrd="0" parTransId="{C7D1D9FA-0541-4268-BBD6-608A89BF4A7F}" sibTransId="{60DA8140-DB7C-4CBE-82E2-F48C71695933}"/>
    <dgm:cxn modelId="{4089195F-4D1F-4E1A-B260-F8E7FDAC699B}" srcId="{672D221D-4F44-47B0-8CAC-E41168305A9C}" destId="{7566275E-53D2-4F85-AC60-BE1648BC65B9}" srcOrd="1" destOrd="0" parTransId="{DA9B4BE9-E1F4-4A1B-93BA-B865E0386B1A}" sibTransId="{AC5D3824-543E-4FE9-88AC-82F5C58ED708}"/>
    <dgm:cxn modelId="{0569BCCE-089D-49ED-B68C-9A1B5C3C3EB7}" type="presOf" srcId="{47D9B9E6-C50B-4041-8B63-366A98646870}" destId="{ABDF10B9-E0C5-4317-B204-F1A0DD6948AD}" srcOrd="0" destOrd="0" presId="urn:microsoft.com/office/officeart/2005/8/layout/hList1"/>
    <dgm:cxn modelId="{1AEA5908-6725-4F9F-AA1C-5BBC6E35F546}" srcId="{630F2C5D-39AA-4A59-B710-BED65C2EAEC0}" destId="{3EDEBAF5-3E99-433B-96A3-6A22F98AD850}" srcOrd="0" destOrd="0" parTransId="{7ECE53E2-085D-4469-8A8A-C1A1E46F1088}" sibTransId="{44EE02DE-8EF0-4549-A250-AF0DD2C0FC80}"/>
    <dgm:cxn modelId="{86A73C8F-FFD7-4098-9579-89A597F30094}" type="presParOf" srcId="{29CAA371-5AFE-45A5-AD40-9F3FB92520AF}" destId="{1D0555F1-B115-459A-8FA8-03377F4C1D71}" srcOrd="0" destOrd="0" presId="urn:microsoft.com/office/officeart/2005/8/layout/hList1"/>
    <dgm:cxn modelId="{1112FC4A-63EE-4282-99AE-08CF576A4E8D}" type="presParOf" srcId="{1D0555F1-B115-459A-8FA8-03377F4C1D71}" destId="{14E4435D-464C-4F6C-BD32-C45B9AE59F2B}" srcOrd="0" destOrd="0" presId="urn:microsoft.com/office/officeart/2005/8/layout/hList1"/>
    <dgm:cxn modelId="{1B0F02CD-61BC-44FB-9EF7-AD44CEC6D185}" type="presParOf" srcId="{1D0555F1-B115-459A-8FA8-03377F4C1D71}" destId="{F9373F01-4A38-416B-B26D-C038776F4BF5}" srcOrd="1" destOrd="0" presId="urn:microsoft.com/office/officeart/2005/8/layout/hList1"/>
    <dgm:cxn modelId="{C686EED5-DD20-4E52-B2B7-72E9671BE82D}" type="presParOf" srcId="{29CAA371-5AFE-45A5-AD40-9F3FB92520AF}" destId="{1D322FBE-CC7E-4D5E-9A09-CF47592D2E10}" srcOrd="1" destOrd="0" presId="urn:microsoft.com/office/officeart/2005/8/layout/hList1"/>
    <dgm:cxn modelId="{F145A377-B5A4-4547-B196-D6B4F2C22263}" type="presParOf" srcId="{29CAA371-5AFE-45A5-AD40-9F3FB92520AF}" destId="{D459194B-E1E4-491D-B2F9-C09DA7C42B40}" srcOrd="2" destOrd="0" presId="urn:microsoft.com/office/officeart/2005/8/layout/hList1"/>
    <dgm:cxn modelId="{396F9575-BA32-408A-B872-2319879C3D28}" type="presParOf" srcId="{D459194B-E1E4-491D-B2F9-C09DA7C42B40}" destId="{2E15A6CE-821D-4D70-9DD5-7D317C51EFA6}" srcOrd="0" destOrd="0" presId="urn:microsoft.com/office/officeart/2005/8/layout/hList1"/>
    <dgm:cxn modelId="{49212DE5-B73B-418D-8173-247AD2B22D39}" type="presParOf" srcId="{D459194B-E1E4-491D-B2F9-C09DA7C42B40}" destId="{F433A286-DA6E-477B-BB74-9F0AAC3F4AE2}" srcOrd="1" destOrd="0" presId="urn:microsoft.com/office/officeart/2005/8/layout/hList1"/>
    <dgm:cxn modelId="{FC9E2047-84D5-49F8-B0EB-15B083FDE212}" type="presParOf" srcId="{29CAA371-5AFE-45A5-AD40-9F3FB92520AF}" destId="{48D0E1A7-251D-442B-AEEC-810E4AC62A66}" srcOrd="3" destOrd="0" presId="urn:microsoft.com/office/officeart/2005/8/layout/hList1"/>
    <dgm:cxn modelId="{D473D45B-71F9-4431-9F8B-F5379209872C}" type="presParOf" srcId="{29CAA371-5AFE-45A5-AD40-9F3FB92520AF}" destId="{9946B682-9B1B-44B2-AC37-D1CCE8B39691}" srcOrd="4" destOrd="0" presId="urn:microsoft.com/office/officeart/2005/8/layout/hList1"/>
    <dgm:cxn modelId="{9C8F1E54-687C-4AF2-90A8-2CE96B0B316A}" type="presParOf" srcId="{9946B682-9B1B-44B2-AC37-D1CCE8B39691}" destId="{ABDF10B9-E0C5-4317-B204-F1A0DD6948AD}" srcOrd="0" destOrd="0" presId="urn:microsoft.com/office/officeart/2005/8/layout/hList1"/>
    <dgm:cxn modelId="{A132969B-59BA-4B7A-87E1-3FEE467A62BD}" type="presParOf" srcId="{9946B682-9B1B-44B2-AC37-D1CCE8B39691}" destId="{24DC168E-6CC0-4FE5-9476-3ECB1EB9B24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D10AD8-C6D0-4D95-869A-126F44ACF46F}" type="doc">
      <dgm:prSet loTypeId="urn:microsoft.com/office/officeart/2005/8/layout/h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630F2C5D-39AA-4A59-B710-BED65C2EAEC0}">
      <dgm:prSet phldrT="[Text]" custT="1"/>
      <dgm:spPr/>
      <dgm:t>
        <a:bodyPr/>
        <a:lstStyle/>
        <a:p>
          <a:r>
            <a:rPr lang="en-US" sz="2800" b="1" dirty="0" smtClean="0"/>
            <a:t>March 15, 2015</a:t>
          </a:r>
          <a:endParaRPr lang="en-US" sz="2800" b="1" dirty="0"/>
        </a:p>
      </dgm:t>
    </dgm:pt>
    <dgm:pt modelId="{C7D1D9FA-0541-4268-BBD6-608A89BF4A7F}" type="parTrans" cxnId="{4F150A2C-E3C1-4477-87C7-9AF3EA1A7558}">
      <dgm:prSet/>
      <dgm:spPr/>
      <dgm:t>
        <a:bodyPr/>
        <a:lstStyle/>
        <a:p>
          <a:endParaRPr lang="en-US"/>
        </a:p>
      </dgm:t>
    </dgm:pt>
    <dgm:pt modelId="{60DA8140-DB7C-4CBE-82E2-F48C71695933}" type="sibTrans" cxnId="{4F150A2C-E3C1-4477-87C7-9AF3EA1A7558}">
      <dgm:prSet/>
      <dgm:spPr/>
      <dgm:t>
        <a:bodyPr/>
        <a:lstStyle/>
        <a:p>
          <a:endParaRPr lang="en-US"/>
        </a:p>
      </dgm:t>
    </dgm:pt>
    <dgm:pt modelId="{3EDEBAF5-3E99-433B-96A3-6A22F98AD850}">
      <dgm:prSet phldrT="[Text]" custT="1"/>
      <dgm:spPr>
        <a:noFill/>
        <a:ln>
          <a:solidFill>
            <a:srgbClr val="003366"/>
          </a:solidFill>
        </a:ln>
      </dgm:spPr>
      <dgm:t>
        <a:bodyPr/>
        <a:lstStyle/>
        <a:p>
          <a:r>
            <a:rPr lang="en-US" sz="1800" dirty="0" smtClean="0">
              <a:latin typeface="+mn-lt"/>
              <a:cs typeface="Calibri" pitchFamily="34" charset="0"/>
            </a:rPr>
            <a:t>Debt limit reinstated</a:t>
          </a:r>
          <a:endParaRPr lang="en-US" sz="1800" dirty="0">
            <a:latin typeface="+mn-lt"/>
          </a:endParaRPr>
        </a:p>
      </dgm:t>
    </dgm:pt>
    <dgm:pt modelId="{7ECE53E2-085D-4469-8A8A-C1A1E46F1088}" type="parTrans" cxnId="{1AEA5908-6725-4F9F-AA1C-5BBC6E35F546}">
      <dgm:prSet/>
      <dgm:spPr/>
      <dgm:t>
        <a:bodyPr/>
        <a:lstStyle/>
        <a:p>
          <a:endParaRPr lang="en-US"/>
        </a:p>
      </dgm:t>
    </dgm:pt>
    <dgm:pt modelId="{44EE02DE-8EF0-4549-A250-AF0DD2C0FC80}" type="sibTrans" cxnId="{1AEA5908-6725-4F9F-AA1C-5BBC6E35F546}">
      <dgm:prSet/>
      <dgm:spPr/>
      <dgm:t>
        <a:bodyPr/>
        <a:lstStyle/>
        <a:p>
          <a:endParaRPr lang="en-US"/>
        </a:p>
      </dgm:t>
    </dgm:pt>
    <dgm:pt modelId="{672D221D-4F44-47B0-8CAC-E41168305A9C}">
      <dgm:prSet phldrT="[Text]" custT="1"/>
      <dgm:spPr/>
      <dgm:t>
        <a:bodyPr/>
        <a:lstStyle/>
        <a:p>
          <a:r>
            <a:rPr lang="en-US" sz="2800" b="1" dirty="0" smtClean="0"/>
            <a:t>April 1, 2015</a:t>
          </a:r>
          <a:endParaRPr lang="en-US" sz="2800" b="1" dirty="0"/>
        </a:p>
      </dgm:t>
    </dgm:pt>
    <dgm:pt modelId="{86E21F67-6E34-4077-9890-8F4C1C2034A2}" type="parTrans" cxnId="{18AD2CFB-051A-4A8B-8599-08530606AFCD}">
      <dgm:prSet/>
      <dgm:spPr/>
      <dgm:t>
        <a:bodyPr/>
        <a:lstStyle/>
        <a:p>
          <a:endParaRPr lang="en-US"/>
        </a:p>
      </dgm:t>
    </dgm:pt>
    <dgm:pt modelId="{EF777977-EE4A-4F6C-B288-A94C9C465768}" type="sibTrans" cxnId="{18AD2CFB-051A-4A8B-8599-08530606AFCD}">
      <dgm:prSet/>
      <dgm:spPr/>
      <dgm:t>
        <a:bodyPr/>
        <a:lstStyle/>
        <a:p>
          <a:endParaRPr lang="en-US"/>
        </a:p>
      </dgm:t>
    </dgm:pt>
    <dgm:pt modelId="{5D7EDAF7-071A-47A2-B7A4-0FDD4705C062}">
      <dgm:prSet phldrT="[Text]" custT="1"/>
      <dgm:spPr>
        <a:noFill/>
        <a:ln>
          <a:solidFill>
            <a:srgbClr val="003366">
              <a:alpha val="90000"/>
            </a:srgbClr>
          </a:solidFill>
        </a:ln>
      </dgm:spPr>
      <dgm:t>
        <a:bodyPr/>
        <a:lstStyle/>
        <a:p>
          <a:r>
            <a:rPr lang="en-US" sz="1800" dirty="0" smtClean="0">
              <a:latin typeface="+mn-lt"/>
            </a:rPr>
            <a:t>Qualifying Individual, Transitional Medical Assistance, Early Childhood Home Visiting and others expire</a:t>
          </a:r>
          <a:endParaRPr lang="en-US" sz="1800" dirty="0">
            <a:latin typeface="+mn-lt"/>
          </a:endParaRPr>
        </a:p>
      </dgm:t>
    </dgm:pt>
    <dgm:pt modelId="{7DB5EA9A-1EBB-48A6-A629-ACB930B0F92E}" type="parTrans" cxnId="{C5AE356C-9CA5-49E5-B89E-6318200AD0BC}">
      <dgm:prSet/>
      <dgm:spPr/>
      <dgm:t>
        <a:bodyPr/>
        <a:lstStyle/>
        <a:p>
          <a:endParaRPr lang="en-US"/>
        </a:p>
      </dgm:t>
    </dgm:pt>
    <dgm:pt modelId="{874B680C-2089-4F09-8724-763392B5A0A2}" type="sibTrans" cxnId="{C5AE356C-9CA5-49E5-B89E-6318200AD0BC}">
      <dgm:prSet/>
      <dgm:spPr/>
      <dgm:t>
        <a:bodyPr/>
        <a:lstStyle/>
        <a:p>
          <a:endParaRPr lang="en-US"/>
        </a:p>
      </dgm:t>
    </dgm:pt>
    <dgm:pt modelId="{47D9B9E6-C50B-4041-8B63-366A98646870}">
      <dgm:prSet phldrT="[Text]" custT="1"/>
      <dgm:spPr/>
      <dgm:t>
        <a:bodyPr/>
        <a:lstStyle/>
        <a:p>
          <a:r>
            <a:rPr lang="en-US" sz="2800" b="1" dirty="0" smtClean="0"/>
            <a:t>June 1, 2015</a:t>
          </a:r>
          <a:endParaRPr lang="en-US" sz="2800" b="1" dirty="0"/>
        </a:p>
      </dgm:t>
    </dgm:pt>
    <dgm:pt modelId="{6B04554B-1966-4503-84E1-3B888C33F4DA}" type="parTrans" cxnId="{5730A5BE-FA15-4C1C-8116-9760F7D2B326}">
      <dgm:prSet/>
      <dgm:spPr/>
      <dgm:t>
        <a:bodyPr/>
        <a:lstStyle/>
        <a:p>
          <a:endParaRPr lang="en-US"/>
        </a:p>
      </dgm:t>
    </dgm:pt>
    <dgm:pt modelId="{93D9B664-C681-426C-9976-4754D51CE1E0}" type="sibTrans" cxnId="{5730A5BE-FA15-4C1C-8116-9760F7D2B326}">
      <dgm:prSet/>
      <dgm:spPr/>
      <dgm:t>
        <a:bodyPr/>
        <a:lstStyle/>
        <a:p>
          <a:endParaRPr lang="en-US"/>
        </a:p>
      </dgm:t>
    </dgm:pt>
    <dgm:pt modelId="{3EFE7593-02AD-439C-9679-4E4DCA3FD42F}">
      <dgm:prSet phldrT="[Text]" custT="1"/>
      <dgm:spPr>
        <a:noFill/>
        <a:ln>
          <a:solidFill>
            <a:srgbClr val="003366">
              <a:alpha val="90000"/>
            </a:srgbClr>
          </a:solidFill>
        </a:ln>
      </dgm:spPr>
      <dgm:t>
        <a:bodyPr/>
        <a:lstStyle/>
        <a:p>
          <a:r>
            <a:rPr lang="en-US" sz="1800" dirty="0" smtClean="0">
              <a:latin typeface="+mn-lt"/>
            </a:rPr>
            <a:t>Highway Trust Fund (HTF) projected to become insolvent</a:t>
          </a:r>
          <a:endParaRPr lang="en-US" sz="1800" dirty="0">
            <a:latin typeface="+mn-lt"/>
          </a:endParaRPr>
        </a:p>
      </dgm:t>
    </dgm:pt>
    <dgm:pt modelId="{0D8ABF9A-50A0-41AF-A967-8E4D8AD47D95}" type="parTrans" cxnId="{645AE323-39A3-480A-A104-E205AF9162E3}">
      <dgm:prSet/>
      <dgm:spPr/>
      <dgm:t>
        <a:bodyPr/>
        <a:lstStyle/>
        <a:p>
          <a:endParaRPr lang="en-US"/>
        </a:p>
      </dgm:t>
    </dgm:pt>
    <dgm:pt modelId="{1140265A-F19C-480F-BBDA-D94F3375EA1C}" type="sibTrans" cxnId="{645AE323-39A3-480A-A104-E205AF9162E3}">
      <dgm:prSet/>
      <dgm:spPr/>
      <dgm:t>
        <a:bodyPr/>
        <a:lstStyle/>
        <a:p>
          <a:endParaRPr lang="en-US"/>
        </a:p>
      </dgm:t>
    </dgm:pt>
    <dgm:pt modelId="{816EA9F0-4ECD-4196-9C58-EA1D2D5C85A3}">
      <dgm:prSet phldrT="[Text]" custT="1"/>
      <dgm:spPr>
        <a:noFill/>
        <a:ln>
          <a:solidFill>
            <a:srgbClr val="003366"/>
          </a:solidFill>
        </a:ln>
      </dgm:spPr>
      <dgm:t>
        <a:bodyPr/>
        <a:lstStyle/>
        <a:p>
          <a:endParaRPr lang="en-US" sz="1800" dirty="0">
            <a:latin typeface="+mn-lt"/>
          </a:endParaRPr>
        </a:p>
      </dgm:t>
    </dgm:pt>
    <dgm:pt modelId="{B4DEB28D-B3E0-4988-B3C7-CD6585333EE5}" type="parTrans" cxnId="{70C623BE-195C-4A01-B516-06058BA3197A}">
      <dgm:prSet/>
      <dgm:spPr/>
      <dgm:t>
        <a:bodyPr/>
        <a:lstStyle/>
        <a:p>
          <a:endParaRPr lang="en-US"/>
        </a:p>
      </dgm:t>
    </dgm:pt>
    <dgm:pt modelId="{208F7C18-DBA1-4360-BC88-05F4B88AE8A2}" type="sibTrans" cxnId="{70C623BE-195C-4A01-B516-06058BA3197A}">
      <dgm:prSet/>
      <dgm:spPr/>
      <dgm:t>
        <a:bodyPr/>
        <a:lstStyle/>
        <a:p>
          <a:endParaRPr lang="en-US"/>
        </a:p>
      </dgm:t>
    </dgm:pt>
    <dgm:pt modelId="{96CB227A-00B2-4619-B890-5F5E9A505187}">
      <dgm:prSet phldrT="[Text]" custT="1"/>
      <dgm:spPr>
        <a:noFill/>
        <a:ln>
          <a:solidFill>
            <a:srgbClr val="003366">
              <a:alpha val="90000"/>
            </a:srgbClr>
          </a:solidFill>
        </a:ln>
      </dgm:spPr>
      <dgm:t>
        <a:bodyPr/>
        <a:lstStyle/>
        <a:p>
          <a:r>
            <a:rPr lang="en-US" sz="1800" dirty="0" smtClean="0">
              <a:latin typeface="+mn-lt"/>
            </a:rPr>
            <a:t>Surface transportation programs expire</a:t>
          </a:r>
          <a:endParaRPr lang="en-US" sz="1800" dirty="0">
            <a:latin typeface="+mn-lt"/>
          </a:endParaRPr>
        </a:p>
      </dgm:t>
    </dgm:pt>
    <dgm:pt modelId="{3E7E6F21-3BA3-49C9-A54B-7A8EE964657E}" type="parTrans" cxnId="{2DA7B459-46BE-41B4-9099-391017D99440}">
      <dgm:prSet/>
      <dgm:spPr/>
    </dgm:pt>
    <dgm:pt modelId="{BCDD1F56-E894-4CFF-932A-C83B895C4E9A}" type="sibTrans" cxnId="{2DA7B459-46BE-41B4-9099-391017D99440}">
      <dgm:prSet/>
      <dgm:spPr/>
    </dgm:pt>
    <dgm:pt modelId="{29CAA371-5AFE-45A5-AD40-9F3FB92520AF}" type="pres">
      <dgm:prSet presAssocID="{5BD10AD8-C6D0-4D95-869A-126F44ACF4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0555F1-B115-459A-8FA8-03377F4C1D71}" type="pres">
      <dgm:prSet presAssocID="{630F2C5D-39AA-4A59-B710-BED65C2EAEC0}" presName="composite" presStyleCnt="0"/>
      <dgm:spPr/>
    </dgm:pt>
    <dgm:pt modelId="{14E4435D-464C-4F6C-BD32-C45B9AE59F2B}" type="pres">
      <dgm:prSet presAssocID="{630F2C5D-39AA-4A59-B710-BED65C2EAEC0}" presName="parTx" presStyleLbl="alignNode1" presStyleIdx="0" presStyleCnt="3" custScaleY="1776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373F01-4A38-416B-B26D-C038776F4BF5}" type="pres">
      <dgm:prSet presAssocID="{630F2C5D-39AA-4A59-B710-BED65C2EAEC0}" presName="desTx" presStyleLbl="alignAccFollowNode1" presStyleIdx="0" presStyleCnt="3" custScaleY="91644" custLinFactNeighborX="-103" custLinFactNeighborY="77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322FBE-CC7E-4D5E-9A09-CF47592D2E10}" type="pres">
      <dgm:prSet presAssocID="{60DA8140-DB7C-4CBE-82E2-F48C71695933}" presName="space" presStyleCnt="0"/>
      <dgm:spPr/>
    </dgm:pt>
    <dgm:pt modelId="{D459194B-E1E4-491D-B2F9-C09DA7C42B40}" type="pres">
      <dgm:prSet presAssocID="{672D221D-4F44-47B0-8CAC-E41168305A9C}" presName="composite" presStyleCnt="0"/>
      <dgm:spPr/>
    </dgm:pt>
    <dgm:pt modelId="{2E15A6CE-821D-4D70-9DD5-7D317C51EFA6}" type="pres">
      <dgm:prSet presAssocID="{672D221D-4F44-47B0-8CAC-E41168305A9C}" presName="parTx" presStyleLbl="alignNode1" presStyleIdx="1" presStyleCnt="3" custScaleY="175319" custLinFactNeighborX="-2637" custLinFactNeighborY="-3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33A286-DA6E-477B-BB74-9F0AAC3F4AE2}" type="pres">
      <dgm:prSet presAssocID="{672D221D-4F44-47B0-8CAC-E41168305A9C}" presName="desTx" presStyleLbl="alignAccFollowNode1" presStyleIdx="1" presStyleCnt="3" custScaleY="91736" custLinFactNeighborX="-460" custLinFactNeighborY="77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D0E1A7-251D-442B-AEEC-810E4AC62A66}" type="pres">
      <dgm:prSet presAssocID="{EF777977-EE4A-4F6C-B288-A94C9C465768}" presName="space" presStyleCnt="0"/>
      <dgm:spPr/>
    </dgm:pt>
    <dgm:pt modelId="{9946B682-9B1B-44B2-AC37-D1CCE8B39691}" type="pres">
      <dgm:prSet presAssocID="{47D9B9E6-C50B-4041-8B63-366A98646870}" presName="composite" presStyleCnt="0"/>
      <dgm:spPr/>
    </dgm:pt>
    <dgm:pt modelId="{ABDF10B9-E0C5-4317-B204-F1A0DD6948AD}" type="pres">
      <dgm:prSet presAssocID="{47D9B9E6-C50B-4041-8B63-366A98646870}" presName="parTx" presStyleLbl="alignNode1" presStyleIdx="2" presStyleCnt="3" custScaleY="1753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DC168E-6CC0-4FE5-9476-3ECB1EB9B240}" type="pres">
      <dgm:prSet presAssocID="{47D9B9E6-C50B-4041-8B63-366A98646870}" presName="desTx" presStyleLbl="alignAccFollowNode1" presStyleIdx="2" presStyleCnt="3" custScaleY="94739" custLinFactNeighborX="103" custLinFactNeighborY="77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30A5BE-FA15-4C1C-8116-9760F7D2B326}" srcId="{5BD10AD8-C6D0-4D95-869A-126F44ACF46F}" destId="{47D9B9E6-C50B-4041-8B63-366A98646870}" srcOrd="2" destOrd="0" parTransId="{6B04554B-1966-4503-84E1-3B888C33F4DA}" sibTransId="{93D9B664-C681-426C-9976-4754D51CE1E0}"/>
    <dgm:cxn modelId="{645AE323-39A3-480A-A104-E205AF9162E3}" srcId="{47D9B9E6-C50B-4041-8B63-366A98646870}" destId="{3EFE7593-02AD-439C-9679-4E4DCA3FD42F}" srcOrd="0" destOrd="0" parTransId="{0D8ABF9A-50A0-41AF-A967-8E4D8AD47D95}" sibTransId="{1140265A-F19C-480F-BBDA-D94F3375EA1C}"/>
    <dgm:cxn modelId="{6878DA14-2EF6-418F-AF0C-A5A796D6476A}" type="presOf" srcId="{3EDEBAF5-3E99-433B-96A3-6A22F98AD850}" destId="{F9373F01-4A38-416B-B26D-C038776F4BF5}" srcOrd="0" destOrd="0" presId="urn:microsoft.com/office/officeart/2005/8/layout/hList1"/>
    <dgm:cxn modelId="{2EA343F6-AA9F-4634-AC48-2ECAF39D8732}" type="presOf" srcId="{5D7EDAF7-071A-47A2-B7A4-0FDD4705C062}" destId="{F433A286-DA6E-477B-BB74-9F0AAC3F4AE2}" srcOrd="0" destOrd="0" presId="urn:microsoft.com/office/officeart/2005/8/layout/hList1"/>
    <dgm:cxn modelId="{F04204D5-6163-4787-8338-B766AB95C878}" type="presOf" srcId="{630F2C5D-39AA-4A59-B710-BED65C2EAEC0}" destId="{14E4435D-464C-4F6C-BD32-C45B9AE59F2B}" srcOrd="0" destOrd="0" presId="urn:microsoft.com/office/officeart/2005/8/layout/hList1"/>
    <dgm:cxn modelId="{B77432D4-D60E-48F7-881A-BA5C8B1AFFE4}" type="presOf" srcId="{672D221D-4F44-47B0-8CAC-E41168305A9C}" destId="{2E15A6CE-821D-4D70-9DD5-7D317C51EFA6}" srcOrd="0" destOrd="0" presId="urn:microsoft.com/office/officeart/2005/8/layout/hList1"/>
    <dgm:cxn modelId="{70C623BE-195C-4A01-B516-06058BA3197A}" srcId="{630F2C5D-39AA-4A59-B710-BED65C2EAEC0}" destId="{816EA9F0-4ECD-4196-9C58-EA1D2D5C85A3}" srcOrd="1" destOrd="0" parTransId="{B4DEB28D-B3E0-4988-B3C7-CD6585333EE5}" sibTransId="{208F7C18-DBA1-4360-BC88-05F4B88AE8A2}"/>
    <dgm:cxn modelId="{18AD2CFB-051A-4A8B-8599-08530606AFCD}" srcId="{5BD10AD8-C6D0-4D95-869A-126F44ACF46F}" destId="{672D221D-4F44-47B0-8CAC-E41168305A9C}" srcOrd="1" destOrd="0" parTransId="{86E21F67-6E34-4077-9890-8F4C1C2034A2}" sibTransId="{EF777977-EE4A-4F6C-B288-A94C9C465768}"/>
    <dgm:cxn modelId="{C01E4573-C2FC-435D-A7FF-313F8F7024D5}" type="presOf" srcId="{816EA9F0-4ECD-4196-9C58-EA1D2D5C85A3}" destId="{F9373F01-4A38-416B-B26D-C038776F4BF5}" srcOrd="0" destOrd="1" presId="urn:microsoft.com/office/officeart/2005/8/layout/hList1"/>
    <dgm:cxn modelId="{C5AE356C-9CA5-49E5-B89E-6318200AD0BC}" srcId="{672D221D-4F44-47B0-8CAC-E41168305A9C}" destId="{5D7EDAF7-071A-47A2-B7A4-0FDD4705C062}" srcOrd="0" destOrd="0" parTransId="{7DB5EA9A-1EBB-48A6-A629-ACB930B0F92E}" sibTransId="{874B680C-2089-4F09-8724-763392B5A0A2}"/>
    <dgm:cxn modelId="{F75743C5-BA9D-4EBE-BBCD-66413B32D827}" type="presOf" srcId="{5BD10AD8-C6D0-4D95-869A-126F44ACF46F}" destId="{29CAA371-5AFE-45A5-AD40-9F3FB92520AF}" srcOrd="0" destOrd="0" presId="urn:microsoft.com/office/officeart/2005/8/layout/hList1"/>
    <dgm:cxn modelId="{2BFFB0B0-D250-48C7-B2B2-2B3908FFE373}" type="presOf" srcId="{3EFE7593-02AD-439C-9679-4E4DCA3FD42F}" destId="{24DC168E-6CC0-4FE5-9476-3ECB1EB9B240}" srcOrd="0" destOrd="0" presId="urn:microsoft.com/office/officeart/2005/8/layout/hList1"/>
    <dgm:cxn modelId="{A00E5630-0F96-4D5D-A78C-B83081D625C6}" type="presOf" srcId="{96CB227A-00B2-4619-B890-5F5E9A505187}" destId="{24DC168E-6CC0-4FE5-9476-3ECB1EB9B240}" srcOrd="0" destOrd="1" presId="urn:microsoft.com/office/officeart/2005/8/layout/hList1"/>
    <dgm:cxn modelId="{092ECDC8-3147-4F5E-9C06-33CD48125940}" type="presOf" srcId="{47D9B9E6-C50B-4041-8B63-366A98646870}" destId="{ABDF10B9-E0C5-4317-B204-F1A0DD6948AD}" srcOrd="0" destOrd="0" presId="urn:microsoft.com/office/officeart/2005/8/layout/hList1"/>
    <dgm:cxn modelId="{4F150A2C-E3C1-4477-87C7-9AF3EA1A7558}" srcId="{5BD10AD8-C6D0-4D95-869A-126F44ACF46F}" destId="{630F2C5D-39AA-4A59-B710-BED65C2EAEC0}" srcOrd="0" destOrd="0" parTransId="{C7D1D9FA-0541-4268-BBD6-608A89BF4A7F}" sibTransId="{60DA8140-DB7C-4CBE-82E2-F48C71695933}"/>
    <dgm:cxn modelId="{2DA7B459-46BE-41B4-9099-391017D99440}" srcId="{47D9B9E6-C50B-4041-8B63-366A98646870}" destId="{96CB227A-00B2-4619-B890-5F5E9A505187}" srcOrd="1" destOrd="0" parTransId="{3E7E6F21-3BA3-49C9-A54B-7A8EE964657E}" sibTransId="{BCDD1F56-E894-4CFF-932A-C83B895C4E9A}"/>
    <dgm:cxn modelId="{1AEA5908-6725-4F9F-AA1C-5BBC6E35F546}" srcId="{630F2C5D-39AA-4A59-B710-BED65C2EAEC0}" destId="{3EDEBAF5-3E99-433B-96A3-6A22F98AD850}" srcOrd="0" destOrd="0" parTransId="{7ECE53E2-085D-4469-8A8A-C1A1E46F1088}" sibTransId="{44EE02DE-8EF0-4549-A250-AF0DD2C0FC80}"/>
    <dgm:cxn modelId="{D711D923-44A9-4E23-B61F-C75A9D1ED3D3}" type="presParOf" srcId="{29CAA371-5AFE-45A5-AD40-9F3FB92520AF}" destId="{1D0555F1-B115-459A-8FA8-03377F4C1D71}" srcOrd="0" destOrd="0" presId="urn:microsoft.com/office/officeart/2005/8/layout/hList1"/>
    <dgm:cxn modelId="{12F6000D-2CDB-45B2-8170-8A253CAD8AA6}" type="presParOf" srcId="{1D0555F1-B115-459A-8FA8-03377F4C1D71}" destId="{14E4435D-464C-4F6C-BD32-C45B9AE59F2B}" srcOrd="0" destOrd="0" presId="urn:microsoft.com/office/officeart/2005/8/layout/hList1"/>
    <dgm:cxn modelId="{86F63155-855A-403A-8444-B081ECA3C91D}" type="presParOf" srcId="{1D0555F1-B115-459A-8FA8-03377F4C1D71}" destId="{F9373F01-4A38-416B-B26D-C038776F4BF5}" srcOrd="1" destOrd="0" presId="urn:microsoft.com/office/officeart/2005/8/layout/hList1"/>
    <dgm:cxn modelId="{9E123AC2-92D1-414F-B31B-885862FB8336}" type="presParOf" srcId="{29CAA371-5AFE-45A5-AD40-9F3FB92520AF}" destId="{1D322FBE-CC7E-4D5E-9A09-CF47592D2E10}" srcOrd="1" destOrd="0" presId="urn:microsoft.com/office/officeart/2005/8/layout/hList1"/>
    <dgm:cxn modelId="{EF30E9CE-8F61-4607-9EFA-8D85ECF39576}" type="presParOf" srcId="{29CAA371-5AFE-45A5-AD40-9F3FB92520AF}" destId="{D459194B-E1E4-491D-B2F9-C09DA7C42B40}" srcOrd="2" destOrd="0" presId="urn:microsoft.com/office/officeart/2005/8/layout/hList1"/>
    <dgm:cxn modelId="{EEFBDFFD-EB15-438F-9927-6ABCC8A67C45}" type="presParOf" srcId="{D459194B-E1E4-491D-B2F9-C09DA7C42B40}" destId="{2E15A6CE-821D-4D70-9DD5-7D317C51EFA6}" srcOrd="0" destOrd="0" presId="urn:microsoft.com/office/officeart/2005/8/layout/hList1"/>
    <dgm:cxn modelId="{379809A2-623B-4952-9E66-022F20842B7F}" type="presParOf" srcId="{D459194B-E1E4-491D-B2F9-C09DA7C42B40}" destId="{F433A286-DA6E-477B-BB74-9F0AAC3F4AE2}" srcOrd="1" destOrd="0" presId="urn:microsoft.com/office/officeart/2005/8/layout/hList1"/>
    <dgm:cxn modelId="{175D8FD9-534F-4AF5-B016-BA79F50842A6}" type="presParOf" srcId="{29CAA371-5AFE-45A5-AD40-9F3FB92520AF}" destId="{48D0E1A7-251D-442B-AEEC-810E4AC62A66}" srcOrd="3" destOrd="0" presId="urn:microsoft.com/office/officeart/2005/8/layout/hList1"/>
    <dgm:cxn modelId="{5C47428A-4AF1-4FFA-B784-3BA9A140B67D}" type="presParOf" srcId="{29CAA371-5AFE-45A5-AD40-9F3FB92520AF}" destId="{9946B682-9B1B-44B2-AC37-D1CCE8B39691}" srcOrd="4" destOrd="0" presId="urn:microsoft.com/office/officeart/2005/8/layout/hList1"/>
    <dgm:cxn modelId="{381670CF-0961-4E51-8B1E-6AADFB446E13}" type="presParOf" srcId="{9946B682-9B1B-44B2-AC37-D1CCE8B39691}" destId="{ABDF10B9-E0C5-4317-B204-F1A0DD6948AD}" srcOrd="0" destOrd="0" presId="urn:microsoft.com/office/officeart/2005/8/layout/hList1"/>
    <dgm:cxn modelId="{91F56745-C665-4519-B660-366FD9FCA043}" type="presParOf" srcId="{9946B682-9B1B-44B2-AC37-D1CCE8B39691}" destId="{24DC168E-6CC0-4FE5-9476-3ECB1EB9B24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D10AD8-C6D0-4D95-869A-126F44ACF46F}" type="doc">
      <dgm:prSet loTypeId="urn:microsoft.com/office/officeart/2005/8/layout/h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630F2C5D-39AA-4A59-B710-BED65C2EAEC0}">
      <dgm:prSet phldrT="[Text]" custT="1"/>
      <dgm:spPr/>
      <dgm:t>
        <a:bodyPr/>
        <a:lstStyle/>
        <a:p>
          <a:r>
            <a:rPr lang="en-US" sz="2800" b="1" dirty="0" smtClean="0"/>
            <a:t>July 1, 2015</a:t>
          </a:r>
          <a:endParaRPr lang="en-US" sz="2800" b="1" dirty="0"/>
        </a:p>
      </dgm:t>
    </dgm:pt>
    <dgm:pt modelId="{C7D1D9FA-0541-4268-BBD6-608A89BF4A7F}" type="parTrans" cxnId="{4F150A2C-E3C1-4477-87C7-9AF3EA1A7558}">
      <dgm:prSet/>
      <dgm:spPr/>
      <dgm:t>
        <a:bodyPr/>
        <a:lstStyle/>
        <a:p>
          <a:endParaRPr lang="en-US"/>
        </a:p>
      </dgm:t>
    </dgm:pt>
    <dgm:pt modelId="{60DA8140-DB7C-4CBE-82E2-F48C71695933}" type="sibTrans" cxnId="{4F150A2C-E3C1-4477-87C7-9AF3EA1A7558}">
      <dgm:prSet/>
      <dgm:spPr/>
      <dgm:t>
        <a:bodyPr/>
        <a:lstStyle/>
        <a:p>
          <a:endParaRPr lang="en-US"/>
        </a:p>
      </dgm:t>
    </dgm:pt>
    <dgm:pt modelId="{3EDEBAF5-3E99-433B-96A3-6A22F98AD850}">
      <dgm:prSet phldrT="[Text]" custT="1"/>
      <dgm:spPr>
        <a:noFill/>
        <a:ln>
          <a:solidFill>
            <a:srgbClr val="003366"/>
          </a:solidFill>
        </a:ln>
      </dgm:spPr>
      <dgm:t>
        <a:bodyPr/>
        <a:lstStyle/>
        <a:p>
          <a:r>
            <a:rPr lang="en-US" sz="1800" dirty="0" smtClean="0">
              <a:latin typeface="+mn-lt"/>
              <a:cs typeface="Calibri" pitchFamily="34" charset="0"/>
            </a:rPr>
            <a:t>Import-Export Bank expires</a:t>
          </a:r>
          <a:endParaRPr lang="en-US" sz="1800" dirty="0">
            <a:latin typeface="+mn-lt"/>
          </a:endParaRPr>
        </a:p>
      </dgm:t>
    </dgm:pt>
    <dgm:pt modelId="{7ECE53E2-085D-4469-8A8A-C1A1E46F1088}" type="parTrans" cxnId="{1AEA5908-6725-4F9F-AA1C-5BBC6E35F546}">
      <dgm:prSet/>
      <dgm:spPr/>
      <dgm:t>
        <a:bodyPr/>
        <a:lstStyle/>
        <a:p>
          <a:endParaRPr lang="en-US"/>
        </a:p>
      </dgm:t>
    </dgm:pt>
    <dgm:pt modelId="{44EE02DE-8EF0-4549-A250-AF0DD2C0FC80}" type="sibTrans" cxnId="{1AEA5908-6725-4F9F-AA1C-5BBC6E35F546}">
      <dgm:prSet/>
      <dgm:spPr/>
      <dgm:t>
        <a:bodyPr/>
        <a:lstStyle/>
        <a:p>
          <a:endParaRPr lang="en-US"/>
        </a:p>
      </dgm:t>
    </dgm:pt>
    <dgm:pt modelId="{672D221D-4F44-47B0-8CAC-E41168305A9C}">
      <dgm:prSet phldrT="[Text]" custT="1"/>
      <dgm:spPr/>
      <dgm:t>
        <a:bodyPr/>
        <a:lstStyle/>
        <a:p>
          <a:r>
            <a:rPr lang="en-US" sz="2800" b="1" dirty="0" smtClean="0"/>
            <a:t>October 1, 2015</a:t>
          </a:r>
          <a:endParaRPr lang="en-US" sz="2800" b="1" dirty="0"/>
        </a:p>
      </dgm:t>
    </dgm:pt>
    <dgm:pt modelId="{86E21F67-6E34-4077-9890-8F4C1C2034A2}" type="parTrans" cxnId="{18AD2CFB-051A-4A8B-8599-08530606AFCD}">
      <dgm:prSet/>
      <dgm:spPr/>
      <dgm:t>
        <a:bodyPr/>
        <a:lstStyle/>
        <a:p>
          <a:endParaRPr lang="en-US"/>
        </a:p>
      </dgm:t>
    </dgm:pt>
    <dgm:pt modelId="{EF777977-EE4A-4F6C-B288-A94C9C465768}" type="sibTrans" cxnId="{18AD2CFB-051A-4A8B-8599-08530606AFCD}">
      <dgm:prSet/>
      <dgm:spPr/>
      <dgm:t>
        <a:bodyPr/>
        <a:lstStyle/>
        <a:p>
          <a:endParaRPr lang="en-US"/>
        </a:p>
      </dgm:t>
    </dgm:pt>
    <dgm:pt modelId="{816EA9F0-4ECD-4196-9C58-EA1D2D5C85A3}">
      <dgm:prSet phldrT="[Text]" custT="1"/>
      <dgm:spPr>
        <a:noFill/>
        <a:ln>
          <a:solidFill>
            <a:srgbClr val="003366"/>
          </a:solidFill>
        </a:ln>
      </dgm:spPr>
      <dgm:t>
        <a:bodyPr/>
        <a:lstStyle/>
        <a:p>
          <a:endParaRPr lang="en-US" sz="1800" dirty="0">
            <a:latin typeface="+mn-lt"/>
          </a:endParaRPr>
        </a:p>
      </dgm:t>
    </dgm:pt>
    <dgm:pt modelId="{B4DEB28D-B3E0-4988-B3C7-CD6585333EE5}" type="parTrans" cxnId="{70C623BE-195C-4A01-B516-06058BA3197A}">
      <dgm:prSet/>
      <dgm:spPr/>
      <dgm:t>
        <a:bodyPr/>
        <a:lstStyle/>
        <a:p>
          <a:endParaRPr lang="en-US"/>
        </a:p>
      </dgm:t>
    </dgm:pt>
    <dgm:pt modelId="{208F7C18-DBA1-4360-BC88-05F4B88AE8A2}" type="sibTrans" cxnId="{70C623BE-195C-4A01-B516-06058BA3197A}">
      <dgm:prSet/>
      <dgm:spPr/>
      <dgm:t>
        <a:bodyPr/>
        <a:lstStyle/>
        <a:p>
          <a:endParaRPr lang="en-US"/>
        </a:p>
      </dgm:t>
    </dgm:pt>
    <dgm:pt modelId="{ED9A6191-CD37-4BE6-A737-9BCA6D7B7CE6}">
      <dgm:prSet phldrT="[Text]" custT="1"/>
      <dgm:spPr>
        <a:noFill/>
        <a:ln>
          <a:solidFill>
            <a:srgbClr val="003366">
              <a:alpha val="90000"/>
            </a:srgbClr>
          </a:solidFill>
        </a:ln>
      </dgm:spPr>
      <dgm:t>
        <a:bodyPr/>
        <a:lstStyle/>
        <a:p>
          <a:r>
            <a:rPr lang="en-US" sz="1800" dirty="0" smtClean="0">
              <a:latin typeface="+mn-lt"/>
            </a:rPr>
            <a:t>TANF and related programs expire</a:t>
          </a:r>
          <a:endParaRPr lang="en-US" sz="1800" dirty="0">
            <a:latin typeface="+mn-lt"/>
          </a:endParaRPr>
        </a:p>
      </dgm:t>
    </dgm:pt>
    <dgm:pt modelId="{DAC0FF72-DB9A-4DB5-97A5-7A30A0375CDD}" type="parTrans" cxnId="{AE0A3B7B-5423-480E-9836-A53E3A74B4F6}">
      <dgm:prSet/>
      <dgm:spPr/>
      <dgm:t>
        <a:bodyPr/>
        <a:lstStyle/>
        <a:p>
          <a:endParaRPr lang="en-US"/>
        </a:p>
      </dgm:t>
    </dgm:pt>
    <dgm:pt modelId="{C85802C6-B6E5-41F4-8315-35E4E28FAF4D}" type="sibTrans" cxnId="{AE0A3B7B-5423-480E-9836-A53E3A74B4F6}">
      <dgm:prSet/>
      <dgm:spPr/>
      <dgm:t>
        <a:bodyPr/>
        <a:lstStyle/>
        <a:p>
          <a:endParaRPr lang="en-US"/>
        </a:p>
      </dgm:t>
    </dgm:pt>
    <dgm:pt modelId="{97A5BEFB-D0CC-4CBC-8CDC-D61AC1BDE5A8}">
      <dgm:prSet phldrT="[Text]" custT="1"/>
      <dgm:spPr>
        <a:noFill/>
        <a:ln>
          <a:solidFill>
            <a:srgbClr val="003366">
              <a:alpha val="90000"/>
            </a:srgbClr>
          </a:solidFill>
        </a:ln>
      </dgm:spPr>
      <dgm:t>
        <a:bodyPr/>
        <a:lstStyle/>
        <a:p>
          <a:r>
            <a:rPr lang="en-US" sz="1800" dirty="0" smtClean="0">
              <a:latin typeface="+mn-lt"/>
            </a:rPr>
            <a:t>No new allotments for CHIP</a:t>
          </a:r>
          <a:endParaRPr lang="en-US" sz="1800" dirty="0">
            <a:latin typeface="+mn-lt"/>
          </a:endParaRPr>
        </a:p>
      </dgm:t>
    </dgm:pt>
    <dgm:pt modelId="{7F642705-51B9-4582-9AA1-DD849398B044}" type="parTrans" cxnId="{BD7223A4-F96D-4189-9D67-1F3F6C7BDEA6}">
      <dgm:prSet/>
      <dgm:spPr/>
      <dgm:t>
        <a:bodyPr/>
        <a:lstStyle/>
        <a:p>
          <a:endParaRPr lang="en-US"/>
        </a:p>
      </dgm:t>
    </dgm:pt>
    <dgm:pt modelId="{83D5F934-185A-4D95-A094-1F1810148C12}" type="sibTrans" cxnId="{BD7223A4-F96D-4189-9D67-1F3F6C7BDEA6}">
      <dgm:prSet/>
      <dgm:spPr/>
      <dgm:t>
        <a:bodyPr/>
        <a:lstStyle/>
        <a:p>
          <a:endParaRPr lang="en-US"/>
        </a:p>
      </dgm:t>
    </dgm:pt>
    <dgm:pt modelId="{9CC4D0E1-9962-4E58-BF3B-1F8E606F4A97}">
      <dgm:prSet phldrT="[Text]" custT="1"/>
      <dgm:spPr>
        <a:noFill/>
        <a:ln>
          <a:solidFill>
            <a:srgbClr val="003366">
              <a:alpha val="90000"/>
            </a:srgbClr>
          </a:solidFill>
        </a:ln>
      </dgm:spPr>
      <dgm:t>
        <a:bodyPr/>
        <a:lstStyle/>
        <a:p>
          <a:r>
            <a:rPr lang="en-US" sz="1800" dirty="0" smtClean="0">
              <a:latin typeface="+mn-lt"/>
            </a:rPr>
            <a:t>Many ACA programs expire</a:t>
          </a:r>
          <a:endParaRPr lang="en-US" sz="1800" dirty="0">
            <a:latin typeface="+mn-lt"/>
          </a:endParaRPr>
        </a:p>
      </dgm:t>
    </dgm:pt>
    <dgm:pt modelId="{F17FB913-BD06-420A-92B4-AAAFAE7D138D}" type="parTrans" cxnId="{015C5289-C3D7-4866-8ABA-3D3980AB7516}">
      <dgm:prSet/>
      <dgm:spPr/>
      <dgm:t>
        <a:bodyPr/>
        <a:lstStyle/>
        <a:p>
          <a:endParaRPr lang="en-US"/>
        </a:p>
      </dgm:t>
    </dgm:pt>
    <dgm:pt modelId="{F221B348-E2F7-407B-B966-2B309CC6DAFA}" type="sibTrans" cxnId="{015C5289-C3D7-4866-8ABA-3D3980AB7516}">
      <dgm:prSet/>
      <dgm:spPr/>
      <dgm:t>
        <a:bodyPr/>
        <a:lstStyle/>
        <a:p>
          <a:endParaRPr lang="en-US"/>
        </a:p>
      </dgm:t>
    </dgm:pt>
    <dgm:pt modelId="{589994FD-C04C-471F-92CD-B948BD10D9F2}">
      <dgm:prSet phldrT="[Text]" custT="1"/>
      <dgm:spPr>
        <a:noFill/>
        <a:ln>
          <a:solidFill>
            <a:srgbClr val="003366">
              <a:alpha val="90000"/>
            </a:srgbClr>
          </a:solidFill>
        </a:ln>
      </dgm:spPr>
      <dgm:t>
        <a:bodyPr/>
        <a:lstStyle/>
        <a:p>
          <a:r>
            <a:rPr lang="en-US" sz="1800" dirty="0" smtClean="0">
              <a:latin typeface="+mn-lt"/>
            </a:rPr>
            <a:t>Airport improvement program expires</a:t>
          </a:r>
          <a:endParaRPr lang="en-US" sz="1800" dirty="0">
            <a:latin typeface="+mn-lt"/>
          </a:endParaRPr>
        </a:p>
      </dgm:t>
    </dgm:pt>
    <dgm:pt modelId="{5EB65139-12C4-4E4A-AB63-5F03ED94CE5F}" type="parTrans" cxnId="{13EF3A87-C7A4-4658-A91D-5B9A90F0B559}">
      <dgm:prSet/>
      <dgm:spPr/>
      <dgm:t>
        <a:bodyPr/>
        <a:lstStyle/>
        <a:p>
          <a:endParaRPr lang="en-US"/>
        </a:p>
      </dgm:t>
    </dgm:pt>
    <dgm:pt modelId="{F76E4B4B-A991-485F-9DBA-A3AC9D26789D}" type="sibTrans" cxnId="{13EF3A87-C7A4-4658-A91D-5B9A90F0B559}">
      <dgm:prSet/>
      <dgm:spPr/>
      <dgm:t>
        <a:bodyPr/>
        <a:lstStyle/>
        <a:p>
          <a:endParaRPr lang="en-US"/>
        </a:p>
      </dgm:t>
    </dgm:pt>
    <dgm:pt modelId="{C98CFD0A-AFAF-441E-9BA8-CD20A01DD121}">
      <dgm:prSet phldrT="[Text]" custT="1"/>
      <dgm:spPr>
        <a:noFill/>
        <a:ln>
          <a:solidFill>
            <a:srgbClr val="003366">
              <a:alpha val="90000"/>
            </a:srgbClr>
          </a:solidFill>
        </a:ln>
      </dgm:spPr>
      <dgm:t>
        <a:bodyPr/>
        <a:lstStyle/>
        <a:p>
          <a:r>
            <a:rPr lang="en-US" sz="1800" dirty="0" smtClean="0">
              <a:latin typeface="+mn-lt"/>
            </a:rPr>
            <a:t>Some child nutrition programs expire</a:t>
          </a:r>
          <a:endParaRPr lang="en-US" sz="1800" dirty="0">
            <a:latin typeface="+mn-lt"/>
          </a:endParaRPr>
        </a:p>
      </dgm:t>
    </dgm:pt>
    <dgm:pt modelId="{749AED64-ACE1-409D-93DA-E0DB700CE6BE}" type="parTrans" cxnId="{254EB4AF-4404-45BA-A1F2-735219AE7BE6}">
      <dgm:prSet/>
      <dgm:spPr/>
      <dgm:t>
        <a:bodyPr/>
        <a:lstStyle/>
        <a:p>
          <a:endParaRPr lang="en-US"/>
        </a:p>
      </dgm:t>
    </dgm:pt>
    <dgm:pt modelId="{2DE6D72C-0DC8-4ADD-A260-83D62010334C}" type="sibTrans" cxnId="{254EB4AF-4404-45BA-A1F2-735219AE7BE6}">
      <dgm:prSet/>
      <dgm:spPr/>
      <dgm:t>
        <a:bodyPr/>
        <a:lstStyle/>
        <a:p>
          <a:endParaRPr lang="en-US"/>
        </a:p>
      </dgm:t>
    </dgm:pt>
    <dgm:pt modelId="{6B1C2EBA-1A77-4AD7-B8E2-3A05C20C9465}">
      <dgm:prSet phldrT="[Text]" custT="1"/>
      <dgm:spPr>
        <a:noFill/>
        <a:ln>
          <a:solidFill>
            <a:srgbClr val="003366">
              <a:alpha val="90000"/>
            </a:srgbClr>
          </a:solidFill>
        </a:ln>
      </dgm:spPr>
      <dgm:t>
        <a:bodyPr/>
        <a:lstStyle/>
        <a:p>
          <a:r>
            <a:rPr lang="en-US" sz="1800" dirty="0" smtClean="0">
              <a:latin typeface="+mn-lt"/>
            </a:rPr>
            <a:t>Internet tax moratorium expires</a:t>
          </a:r>
          <a:endParaRPr lang="en-US" sz="1800" dirty="0">
            <a:latin typeface="+mn-lt"/>
          </a:endParaRPr>
        </a:p>
      </dgm:t>
    </dgm:pt>
    <dgm:pt modelId="{A3C924C3-43E3-441B-B079-F750DB9D6DCB}" type="parTrans" cxnId="{A0BCE047-5861-4125-A3DC-DDE9B84528EE}">
      <dgm:prSet/>
      <dgm:spPr/>
      <dgm:t>
        <a:bodyPr/>
        <a:lstStyle/>
        <a:p>
          <a:endParaRPr lang="en-US"/>
        </a:p>
      </dgm:t>
    </dgm:pt>
    <dgm:pt modelId="{C3121317-D1BD-4195-986B-75566B0B3017}" type="sibTrans" cxnId="{A0BCE047-5861-4125-A3DC-DDE9B84528EE}">
      <dgm:prSet/>
      <dgm:spPr/>
      <dgm:t>
        <a:bodyPr/>
        <a:lstStyle/>
        <a:p>
          <a:endParaRPr lang="en-US"/>
        </a:p>
      </dgm:t>
    </dgm:pt>
    <dgm:pt modelId="{29CAA371-5AFE-45A5-AD40-9F3FB92520AF}" type="pres">
      <dgm:prSet presAssocID="{5BD10AD8-C6D0-4D95-869A-126F44ACF4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0555F1-B115-459A-8FA8-03377F4C1D71}" type="pres">
      <dgm:prSet presAssocID="{630F2C5D-39AA-4A59-B710-BED65C2EAEC0}" presName="composite" presStyleCnt="0"/>
      <dgm:spPr/>
    </dgm:pt>
    <dgm:pt modelId="{14E4435D-464C-4F6C-BD32-C45B9AE59F2B}" type="pres">
      <dgm:prSet presAssocID="{630F2C5D-39AA-4A59-B710-BED65C2EAEC0}" presName="parTx" presStyleLbl="alignNode1" presStyleIdx="0" presStyleCnt="2" custScaleY="1776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373F01-4A38-416B-B26D-C038776F4BF5}" type="pres">
      <dgm:prSet presAssocID="{630F2C5D-39AA-4A59-B710-BED65C2EAEC0}" presName="desTx" presStyleLbl="alignAccFollowNode1" presStyleIdx="0" presStyleCnt="2" custScaleY="91644" custLinFactNeighborX="-103" custLinFactNeighborY="77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322FBE-CC7E-4D5E-9A09-CF47592D2E10}" type="pres">
      <dgm:prSet presAssocID="{60DA8140-DB7C-4CBE-82E2-F48C71695933}" presName="space" presStyleCnt="0"/>
      <dgm:spPr/>
    </dgm:pt>
    <dgm:pt modelId="{D459194B-E1E4-491D-B2F9-C09DA7C42B40}" type="pres">
      <dgm:prSet presAssocID="{672D221D-4F44-47B0-8CAC-E41168305A9C}" presName="composite" presStyleCnt="0"/>
      <dgm:spPr/>
    </dgm:pt>
    <dgm:pt modelId="{2E15A6CE-821D-4D70-9DD5-7D317C51EFA6}" type="pres">
      <dgm:prSet presAssocID="{672D221D-4F44-47B0-8CAC-E41168305A9C}" presName="parTx" presStyleLbl="alignNode1" presStyleIdx="1" presStyleCnt="2" custScaleY="175319" custLinFactNeighborX="-2637" custLinFactNeighborY="-3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33A286-DA6E-477B-BB74-9F0AAC3F4AE2}" type="pres">
      <dgm:prSet presAssocID="{672D221D-4F44-47B0-8CAC-E41168305A9C}" presName="desTx" presStyleLbl="alignAccFollowNode1" presStyleIdx="1" presStyleCnt="2" custScaleY="91736" custLinFactNeighborX="-2962" custLinFactNeighborY="58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DB3483-79A1-437E-8018-FFE15C188317}" type="presOf" srcId="{97A5BEFB-D0CC-4CBC-8CDC-D61AC1BDE5A8}" destId="{F433A286-DA6E-477B-BB74-9F0AAC3F4AE2}" srcOrd="0" destOrd="1" presId="urn:microsoft.com/office/officeart/2005/8/layout/hList1"/>
    <dgm:cxn modelId="{EF0CEA64-A8E9-48DE-8985-090E4CFD904B}" type="presOf" srcId="{C98CFD0A-AFAF-441E-9BA8-CD20A01DD121}" destId="{F433A286-DA6E-477B-BB74-9F0AAC3F4AE2}" srcOrd="0" destOrd="4" presId="urn:microsoft.com/office/officeart/2005/8/layout/hList1"/>
    <dgm:cxn modelId="{18AD2CFB-051A-4A8B-8599-08530606AFCD}" srcId="{5BD10AD8-C6D0-4D95-869A-126F44ACF46F}" destId="{672D221D-4F44-47B0-8CAC-E41168305A9C}" srcOrd="1" destOrd="0" parTransId="{86E21F67-6E34-4077-9890-8F4C1C2034A2}" sibTransId="{EF777977-EE4A-4F6C-B288-A94C9C465768}"/>
    <dgm:cxn modelId="{1AEA5908-6725-4F9F-AA1C-5BBC6E35F546}" srcId="{630F2C5D-39AA-4A59-B710-BED65C2EAEC0}" destId="{3EDEBAF5-3E99-433B-96A3-6A22F98AD850}" srcOrd="0" destOrd="0" parTransId="{7ECE53E2-085D-4469-8A8A-C1A1E46F1088}" sibTransId="{44EE02DE-8EF0-4549-A250-AF0DD2C0FC80}"/>
    <dgm:cxn modelId="{627F91BB-1DE1-4576-86F8-C3E5740E0508}" type="presOf" srcId="{672D221D-4F44-47B0-8CAC-E41168305A9C}" destId="{2E15A6CE-821D-4D70-9DD5-7D317C51EFA6}" srcOrd="0" destOrd="0" presId="urn:microsoft.com/office/officeart/2005/8/layout/hList1"/>
    <dgm:cxn modelId="{FAC67C4A-EBEF-4B1D-9260-FE33DAAD65D4}" type="presOf" srcId="{ED9A6191-CD37-4BE6-A737-9BCA6D7B7CE6}" destId="{F433A286-DA6E-477B-BB74-9F0AAC3F4AE2}" srcOrd="0" destOrd="0" presId="urn:microsoft.com/office/officeart/2005/8/layout/hList1"/>
    <dgm:cxn modelId="{4D94C5FD-AA94-410F-B191-DB97678C6D1F}" type="presOf" srcId="{630F2C5D-39AA-4A59-B710-BED65C2EAEC0}" destId="{14E4435D-464C-4F6C-BD32-C45B9AE59F2B}" srcOrd="0" destOrd="0" presId="urn:microsoft.com/office/officeart/2005/8/layout/hList1"/>
    <dgm:cxn modelId="{3147FFFE-720D-40BD-BDFC-86BDA28E3AD7}" type="presOf" srcId="{9CC4D0E1-9962-4E58-BF3B-1F8E606F4A97}" destId="{F433A286-DA6E-477B-BB74-9F0AAC3F4AE2}" srcOrd="0" destOrd="2" presId="urn:microsoft.com/office/officeart/2005/8/layout/hList1"/>
    <dgm:cxn modelId="{254EB4AF-4404-45BA-A1F2-735219AE7BE6}" srcId="{672D221D-4F44-47B0-8CAC-E41168305A9C}" destId="{C98CFD0A-AFAF-441E-9BA8-CD20A01DD121}" srcOrd="4" destOrd="0" parTransId="{749AED64-ACE1-409D-93DA-E0DB700CE6BE}" sibTransId="{2DE6D72C-0DC8-4ADD-A260-83D62010334C}"/>
    <dgm:cxn modelId="{13EF3A87-C7A4-4658-A91D-5B9A90F0B559}" srcId="{672D221D-4F44-47B0-8CAC-E41168305A9C}" destId="{589994FD-C04C-471F-92CD-B948BD10D9F2}" srcOrd="3" destOrd="0" parTransId="{5EB65139-12C4-4E4A-AB63-5F03ED94CE5F}" sibTransId="{F76E4B4B-A991-485F-9DBA-A3AC9D26789D}"/>
    <dgm:cxn modelId="{C618AEA2-EF0D-4CB9-BC08-20502EB53380}" type="presOf" srcId="{816EA9F0-4ECD-4196-9C58-EA1D2D5C85A3}" destId="{F9373F01-4A38-416B-B26D-C038776F4BF5}" srcOrd="0" destOrd="1" presId="urn:microsoft.com/office/officeart/2005/8/layout/hList1"/>
    <dgm:cxn modelId="{A0BCE047-5861-4125-A3DC-DDE9B84528EE}" srcId="{672D221D-4F44-47B0-8CAC-E41168305A9C}" destId="{6B1C2EBA-1A77-4AD7-B8E2-3A05C20C9465}" srcOrd="5" destOrd="0" parTransId="{A3C924C3-43E3-441B-B079-F750DB9D6DCB}" sibTransId="{C3121317-D1BD-4195-986B-75566B0B3017}"/>
    <dgm:cxn modelId="{AE0A3B7B-5423-480E-9836-A53E3A74B4F6}" srcId="{672D221D-4F44-47B0-8CAC-E41168305A9C}" destId="{ED9A6191-CD37-4BE6-A737-9BCA6D7B7CE6}" srcOrd="0" destOrd="0" parTransId="{DAC0FF72-DB9A-4DB5-97A5-7A30A0375CDD}" sibTransId="{C85802C6-B6E5-41F4-8315-35E4E28FAF4D}"/>
    <dgm:cxn modelId="{015C5289-C3D7-4866-8ABA-3D3980AB7516}" srcId="{672D221D-4F44-47B0-8CAC-E41168305A9C}" destId="{9CC4D0E1-9962-4E58-BF3B-1F8E606F4A97}" srcOrd="2" destOrd="0" parTransId="{F17FB913-BD06-420A-92B4-AAAFAE7D138D}" sibTransId="{F221B348-E2F7-407B-B966-2B309CC6DAFA}"/>
    <dgm:cxn modelId="{70C623BE-195C-4A01-B516-06058BA3197A}" srcId="{630F2C5D-39AA-4A59-B710-BED65C2EAEC0}" destId="{816EA9F0-4ECD-4196-9C58-EA1D2D5C85A3}" srcOrd="1" destOrd="0" parTransId="{B4DEB28D-B3E0-4988-B3C7-CD6585333EE5}" sibTransId="{208F7C18-DBA1-4360-BC88-05F4B88AE8A2}"/>
    <dgm:cxn modelId="{A2C3C77A-5C2D-4FAD-8088-954618223114}" type="presOf" srcId="{5BD10AD8-C6D0-4D95-869A-126F44ACF46F}" destId="{29CAA371-5AFE-45A5-AD40-9F3FB92520AF}" srcOrd="0" destOrd="0" presId="urn:microsoft.com/office/officeart/2005/8/layout/hList1"/>
    <dgm:cxn modelId="{28E35962-B8D7-466A-A34E-10C4945D314B}" type="presOf" srcId="{6B1C2EBA-1A77-4AD7-B8E2-3A05C20C9465}" destId="{F433A286-DA6E-477B-BB74-9F0AAC3F4AE2}" srcOrd="0" destOrd="5" presId="urn:microsoft.com/office/officeart/2005/8/layout/hList1"/>
    <dgm:cxn modelId="{AF8737DB-8703-4C73-A50E-67F55994EC7B}" type="presOf" srcId="{589994FD-C04C-471F-92CD-B948BD10D9F2}" destId="{F433A286-DA6E-477B-BB74-9F0AAC3F4AE2}" srcOrd="0" destOrd="3" presId="urn:microsoft.com/office/officeart/2005/8/layout/hList1"/>
    <dgm:cxn modelId="{880DA724-E170-490C-9EC4-ADE094505A92}" type="presOf" srcId="{3EDEBAF5-3E99-433B-96A3-6A22F98AD850}" destId="{F9373F01-4A38-416B-B26D-C038776F4BF5}" srcOrd="0" destOrd="0" presId="urn:microsoft.com/office/officeart/2005/8/layout/hList1"/>
    <dgm:cxn modelId="{4F150A2C-E3C1-4477-87C7-9AF3EA1A7558}" srcId="{5BD10AD8-C6D0-4D95-869A-126F44ACF46F}" destId="{630F2C5D-39AA-4A59-B710-BED65C2EAEC0}" srcOrd="0" destOrd="0" parTransId="{C7D1D9FA-0541-4268-BBD6-608A89BF4A7F}" sibTransId="{60DA8140-DB7C-4CBE-82E2-F48C71695933}"/>
    <dgm:cxn modelId="{BD7223A4-F96D-4189-9D67-1F3F6C7BDEA6}" srcId="{672D221D-4F44-47B0-8CAC-E41168305A9C}" destId="{97A5BEFB-D0CC-4CBC-8CDC-D61AC1BDE5A8}" srcOrd="1" destOrd="0" parTransId="{7F642705-51B9-4582-9AA1-DD849398B044}" sibTransId="{83D5F934-185A-4D95-A094-1F1810148C12}"/>
    <dgm:cxn modelId="{26BCE81B-E1E0-4AC4-A82A-DE5C7FBC4B3D}" type="presParOf" srcId="{29CAA371-5AFE-45A5-AD40-9F3FB92520AF}" destId="{1D0555F1-B115-459A-8FA8-03377F4C1D71}" srcOrd="0" destOrd="0" presId="urn:microsoft.com/office/officeart/2005/8/layout/hList1"/>
    <dgm:cxn modelId="{8DC3A84D-8B10-4E2F-A058-DE27C306F605}" type="presParOf" srcId="{1D0555F1-B115-459A-8FA8-03377F4C1D71}" destId="{14E4435D-464C-4F6C-BD32-C45B9AE59F2B}" srcOrd="0" destOrd="0" presId="urn:microsoft.com/office/officeart/2005/8/layout/hList1"/>
    <dgm:cxn modelId="{2054FE56-BA24-43BE-A6B0-028C896D75EF}" type="presParOf" srcId="{1D0555F1-B115-459A-8FA8-03377F4C1D71}" destId="{F9373F01-4A38-416B-B26D-C038776F4BF5}" srcOrd="1" destOrd="0" presId="urn:microsoft.com/office/officeart/2005/8/layout/hList1"/>
    <dgm:cxn modelId="{CF0F1309-6DE8-4B0B-83AA-A026A19E2A62}" type="presParOf" srcId="{29CAA371-5AFE-45A5-AD40-9F3FB92520AF}" destId="{1D322FBE-CC7E-4D5E-9A09-CF47592D2E10}" srcOrd="1" destOrd="0" presId="urn:microsoft.com/office/officeart/2005/8/layout/hList1"/>
    <dgm:cxn modelId="{38E54B1E-2679-4AAF-974D-2789EEEAE6A1}" type="presParOf" srcId="{29CAA371-5AFE-45A5-AD40-9F3FB92520AF}" destId="{D459194B-E1E4-491D-B2F9-C09DA7C42B40}" srcOrd="2" destOrd="0" presId="urn:microsoft.com/office/officeart/2005/8/layout/hList1"/>
    <dgm:cxn modelId="{A9C52814-29E3-4F39-A8BF-485AE4B796C5}" type="presParOf" srcId="{D459194B-E1E4-491D-B2F9-C09DA7C42B40}" destId="{2E15A6CE-821D-4D70-9DD5-7D317C51EFA6}" srcOrd="0" destOrd="0" presId="urn:microsoft.com/office/officeart/2005/8/layout/hList1"/>
    <dgm:cxn modelId="{1596D086-7104-4AC3-8346-A8A1239149A3}" type="presParOf" srcId="{D459194B-E1E4-491D-B2F9-C09DA7C42B40}" destId="{F433A286-DA6E-477B-BB74-9F0AAC3F4AE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97BD05-A96A-4F30-8FA5-20EDA46939C3}" type="doc">
      <dgm:prSet loTypeId="urn:microsoft.com/office/officeart/2005/8/layout/cycle6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19466AC-8C90-49E9-A2CE-85F2816D95DE}">
      <dgm:prSet/>
      <dgm:spPr/>
      <dgm:t>
        <a:bodyPr/>
        <a:lstStyle/>
        <a:p>
          <a:pPr rtl="0"/>
          <a:r>
            <a:rPr lang="en-US" dirty="0" smtClean="0"/>
            <a:t>Budget resolution</a:t>
          </a:r>
          <a:endParaRPr lang="en-US" dirty="0"/>
        </a:p>
      </dgm:t>
    </dgm:pt>
    <dgm:pt modelId="{82D4FC9A-038E-4FAE-B038-9658F2DD4431}" type="parTrans" cxnId="{CD0BFE0C-ECA2-42A1-87F7-5A17E43E24C4}">
      <dgm:prSet/>
      <dgm:spPr/>
      <dgm:t>
        <a:bodyPr/>
        <a:lstStyle/>
        <a:p>
          <a:endParaRPr lang="en-US"/>
        </a:p>
      </dgm:t>
    </dgm:pt>
    <dgm:pt modelId="{BCAEBD1C-17EA-4F30-A85C-916AA438CD0A}" type="sibTrans" cxnId="{CD0BFE0C-ECA2-42A1-87F7-5A17E43E24C4}">
      <dgm:prSet/>
      <dgm:spPr/>
      <dgm:t>
        <a:bodyPr/>
        <a:lstStyle/>
        <a:p>
          <a:endParaRPr lang="en-US"/>
        </a:p>
      </dgm:t>
    </dgm:pt>
    <dgm:pt modelId="{26B62DAC-9722-4D22-B506-26048A692971}">
      <dgm:prSet/>
      <dgm:spPr/>
      <dgm:t>
        <a:bodyPr/>
        <a:lstStyle/>
        <a:p>
          <a:pPr rtl="0"/>
          <a:r>
            <a:rPr lang="en-US" dirty="0" smtClean="0"/>
            <a:t>BCA</a:t>
          </a:r>
          <a:endParaRPr lang="en-US" dirty="0"/>
        </a:p>
      </dgm:t>
    </dgm:pt>
    <dgm:pt modelId="{1566EEFA-25B3-4EFC-AF0A-B2BF9EF223BD}" type="parTrans" cxnId="{66B45FEF-6586-4459-B6C5-14D967C52F96}">
      <dgm:prSet/>
      <dgm:spPr/>
      <dgm:t>
        <a:bodyPr/>
        <a:lstStyle/>
        <a:p>
          <a:endParaRPr lang="en-US"/>
        </a:p>
      </dgm:t>
    </dgm:pt>
    <dgm:pt modelId="{C6DEB7F1-7174-40D7-9819-4F22C910813F}" type="sibTrans" cxnId="{66B45FEF-6586-4459-B6C5-14D967C52F96}">
      <dgm:prSet/>
      <dgm:spPr/>
      <dgm:t>
        <a:bodyPr/>
        <a:lstStyle/>
        <a:p>
          <a:endParaRPr lang="en-US"/>
        </a:p>
      </dgm:t>
    </dgm:pt>
    <dgm:pt modelId="{A4927FB3-0550-4A8A-8CF9-6715FBCE54F6}">
      <dgm:prSet/>
      <dgm:spPr/>
      <dgm:t>
        <a:bodyPr/>
        <a:lstStyle/>
        <a:p>
          <a:pPr rtl="0"/>
          <a:r>
            <a:rPr lang="en-US" dirty="0" smtClean="0"/>
            <a:t>Deficit reduction</a:t>
          </a:r>
          <a:endParaRPr lang="en-US" dirty="0"/>
        </a:p>
      </dgm:t>
    </dgm:pt>
    <dgm:pt modelId="{0B31E565-55BD-49D0-9716-CAF876F4DFC3}" type="parTrans" cxnId="{F721D0E8-BB4A-4A88-8DA3-9A9896D6B99B}">
      <dgm:prSet/>
      <dgm:spPr/>
      <dgm:t>
        <a:bodyPr/>
        <a:lstStyle/>
        <a:p>
          <a:endParaRPr lang="en-US"/>
        </a:p>
      </dgm:t>
    </dgm:pt>
    <dgm:pt modelId="{8686FE22-13E0-4F00-BB5E-5F6F972B576E}" type="sibTrans" cxnId="{F721D0E8-BB4A-4A88-8DA3-9A9896D6B99B}">
      <dgm:prSet/>
      <dgm:spPr/>
      <dgm:t>
        <a:bodyPr/>
        <a:lstStyle/>
        <a:p>
          <a:endParaRPr lang="en-US"/>
        </a:p>
      </dgm:t>
    </dgm:pt>
    <dgm:pt modelId="{C3C7BFAB-AF1F-4D8B-AA66-C3DF5DFE1EF6}">
      <dgm:prSet/>
      <dgm:spPr/>
      <dgm:t>
        <a:bodyPr/>
        <a:lstStyle/>
        <a:p>
          <a:pPr rtl="0"/>
          <a:r>
            <a:rPr lang="en-US" dirty="0" smtClean="0"/>
            <a:t>Tax reform</a:t>
          </a:r>
          <a:endParaRPr lang="en-US" dirty="0"/>
        </a:p>
      </dgm:t>
    </dgm:pt>
    <dgm:pt modelId="{F11AC997-98CB-4D5F-BA7E-3DC98376406F}" type="parTrans" cxnId="{BB39E745-F072-40F2-981D-890CFFFA6097}">
      <dgm:prSet/>
      <dgm:spPr/>
      <dgm:t>
        <a:bodyPr/>
        <a:lstStyle/>
        <a:p>
          <a:endParaRPr lang="en-US"/>
        </a:p>
      </dgm:t>
    </dgm:pt>
    <dgm:pt modelId="{5AD6EBEA-AFC3-46E5-A183-A30BA22B4279}" type="sibTrans" cxnId="{BB39E745-F072-40F2-981D-890CFFFA6097}">
      <dgm:prSet/>
      <dgm:spPr/>
      <dgm:t>
        <a:bodyPr/>
        <a:lstStyle/>
        <a:p>
          <a:endParaRPr lang="en-US"/>
        </a:p>
      </dgm:t>
    </dgm:pt>
    <dgm:pt modelId="{9C973312-30FE-4D9E-BA0A-D97AAEA139E3}">
      <dgm:prSet/>
      <dgm:spPr/>
      <dgm:t>
        <a:bodyPr/>
        <a:lstStyle/>
        <a:p>
          <a:pPr rtl="0"/>
          <a:r>
            <a:rPr lang="en-US" dirty="0" smtClean="0"/>
            <a:t>Program extensions</a:t>
          </a:r>
          <a:endParaRPr lang="en-US" dirty="0"/>
        </a:p>
      </dgm:t>
    </dgm:pt>
    <dgm:pt modelId="{C263E809-6D60-46FE-8ADC-F0AADF61AF62}" type="parTrans" cxnId="{EE3F7D87-17F6-4B72-AD97-87D67F34BA02}">
      <dgm:prSet/>
      <dgm:spPr/>
      <dgm:t>
        <a:bodyPr/>
        <a:lstStyle/>
        <a:p>
          <a:endParaRPr lang="en-US"/>
        </a:p>
      </dgm:t>
    </dgm:pt>
    <dgm:pt modelId="{54955562-BAEB-4336-AC9C-3FEB911DDDC1}" type="sibTrans" cxnId="{EE3F7D87-17F6-4B72-AD97-87D67F34BA02}">
      <dgm:prSet/>
      <dgm:spPr/>
      <dgm:t>
        <a:bodyPr/>
        <a:lstStyle/>
        <a:p>
          <a:endParaRPr lang="en-US"/>
        </a:p>
      </dgm:t>
    </dgm:pt>
    <dgm:pt modelId="{7FBFBCFF-11F4-4DEA-AD5A-A94991AD7E34}">
      <dgm:prSet/>
      <dgm:spPr/>
      <dgm:t>
        <a:bodyPr/>
        <a:lstStyle/>
        <a:p>
          <a:pPr rtl="0"/>
          <a:r>
            <a:rPr lang="en-US" dirty="0" smtClean="0"/>
            <a:t>ACA</a:t>
          </a:r>
          <a:endParaRPr lang="en-US" dirty="0"/>
        </a:p>
      </dgm:t>
    </dgm:pt>
    <dgm:pt modelId="{600772F7-28E0-420A-86E5-2373054BE500}" type="parTrans" cxnId="{42747B98-79AF-42D7-A746-25F051B0FE89}">
      <dgm:prSet/>
      <dgm:spPr/>
      <dgm:t>
        <a:bodyPr/>
        <a:lstStyle/>
        <a:p>
          <a:endParaRPr lang="en-US"/>
        </a:p>
      </dgm:t>
    </dgm:pt>
    <dgm:pt modelId="{EDE06ACE-A0A9-4916-819F-FD3165D45BB4}" type="sibTrans" cxnId="{42747B98-79AF-42D7-A746-25F051B0FE89}">
      <dgm:prSet/>
      <dgm:spPr/>
      <dgm:t>
        <a:bodyPr/>
        <a:lstStyle/>
        <a:p>
          <a:endParaRPr lang="en-US"/>
        </a:p>
      </dgm:t>
    </dgm:pt>
    <dgm:pt modelId="{99A3E043-CE50-469C-BE70-3973BE88338C}">
      <dgm:prSet/>
      <dgm:spPr/>
      <dgm:t>
        <a:bodyPr/>
        <a:lstStyle/>
        <a:p>
          <a:pPr rtl="0"/>
          <a:r>
            <a:rPr lang="en-US" dirty="0" smtClean="0"/>
            <a:t>Debt limit increase</a:t>
          </a:r>
          <a:endParaRPr lang="en-US" dirty="0"/>
        </a:p>
      </dgm:t>
    </dgm:pt>
    <dgm:pt modelId="{739A217F-3285-4E21-ACCB-EB16A82FE1D6}" type="parTrans" cxnId="{6EACF939-F46D-4A8F-BFEF-0A69BCC50042}">
      <dgm:prSet/>
      <dgm:spPr/>
      <dgm:t>
        <a:bodyPr/>
        <a:lstStyle/>
        <a:p>
          <a:endParaRPr lang="en-US"/>
        </a:p>
      </dgm:t>
    </dgm:pt>
    <dgm:pt modelId="{49F27680-CA20-4F89-82D1-B12F58973A26}" type="sibTrans" cxnId="{6EACF939-F46D-4A8F-BFEF-0A69BCC50042}">
      <dgm:prSet/>
      <dgm:spPr/>
      <dgm:t>
        <a:bodyPr/>
        <a:lstStyle/>
        <a:p>
          <a:endParaRPr lang="en-US"/>
        </a:p>
      </dgm:t>
    </dgm:pt>
    <dgm:pt modelId="{0BD96098-10A7-456C-A237-5FD84E6C06AF}" type="pres">
      <dgm:prSet presAssocID="{4E97BD05-A96A-4F30-8FA5-20EDA46939C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683D7A-B914-4B9F-AD35-2DD39B77BDE0}" type="pres">
      <dgm:prSet presAssocID="{119466AC-8C90-49E9-A2CE-85F2816D95DE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9F463B-D28F-4DD7-ACF7-C9C62FBDBA40}" type="pres">
      <dgm:prSet presAssocID="{119466AC-8C90-49E9-A2CE-85F2816D95DE}" presName="spNode" presStyleCnt="0"/>
      <dgm:spPr/>
    </dgm:pt>
    <dgm:pt modelId="{220670A0-C6E5-4B3D-8F09-204CA401F64B}" type="pres">
      <dgm:prSet presAssocID="{BCAEBD1C-17EA-4F30-A85C-916AA438CD0A}" presName="sibTrans" presStyleLbl="sibTrans1D1" presStyleIdx="0" presStyleCnt="7"/>
      <dgm:spPr/>
      <dgm:t>
        <a:bodyPr/>
        <a:lstStyle/>
        <a:p>
          <a:endParaRPr lang="en-US"/>
        </a:p>
      </dgm:t>
    </dgm:pt>
    <dgm:pt modelId="{CB7A148F-959D-44A1-A921-A7B5FE3262FE}" type="pres">
      <dgm:prSet presAssocID="{26B62DAC-9722-4D22-B506-26048A69297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AF214F-7FA2-41AC-8230-631A04BAF395}" type="pres">
      <dgm:prSet presAssocID="{26B62DAC-9722-4D22-B506-26048A692971}" presName="spNode" presStyleCnt="0"/>
      <dgm:spPr/>
    </dgm:pt>
    <dgm:pt modelId="{2C48E249-7F4F-46EF-AF4E-CE86007D2E40}" type="pres">
      <dgm:prSet presAssocID="{C6DEB7F1-7174-40D7-9819-4F22C910813F}" presName="sibTrans" presStyleLbl="sibTrans1D1" presStyleIdx="1" presStyleCnt="7"/>
      <dgm:spPr/>
      <dgm:t>
        <a:bodyPr/>
        <a:lstStyle/>
        <a:p>
          <a:endParaRPr lang="en-US"/>
        </a:p>
      </dgm:t>
    </dgm:pt>
    <dgm:pt modelId="{4A742E01-1493-42D1-B9A6-87CB79DB4DEE}" type="pres">
      <dgm:prSet presAssocID="{A4927FB3-0550-4A8A-8CF9-6715FBCE54F6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7B71AA-90E5-4518-975B-B55830ACCEA7}" type="pres">
      <dgm:prSet presAssocID="{A4927FB3-0550-4A8A-8CF9-6715FBCE54F6}" presName="spNode" presStyleCnt="0"/>
      <dgm:spPr/>
    </dgm:pt>
    <dgm:pt modelId="{CA383D3A-85C3-48D8-84FC-7773B6FE80F5}" type="pres">
      <dgm:prSet presAssocID="{8686FE22-13E0-4F00-BB5E-5F6F972B576E}" presName="sibTrans" presStyleLbl="sibTrans1D1" presStyleIdx="2" presStyleCnt="7"/>
      <dgm:spPr/>
      <dgm:t>
        <a:bodyPr/>
        <a:lstStyle/>
        <a:p>
          <a:endParaRPr lang="en-US"/>
        </a:p>
      </dgm:t>
    </dgm:pt>
    <dgm:pt modelId="{5D63C5D8-97F8-4DA1-B9C3-6694E2E6AA49}" type="pres">
      <dgm:prSet presAssocID="{C3C7BFAB-AF1F-4D8B-AA66-C3DF5DFE1EF6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9AE308-98F5-46C0-9FE1-CC1C90D57E45}" type="pres">
      <dgm:prSet presAssocID="{C3C7BFAB-AF1F-4D8B-AA66-C3DF5DFE1EF6}" presName="spNode" presStyleCnt="0"/>
      <dgm:spPr/>
    </dgm:pt>
    <dgm:pt modelId="{0A7240A5-F3FE-46C3-90E3-6F8F08211548}" type="pres">
      <dgm:prSet presAssocID="{5AD6EBEA-AFC3-46E5-A183-A30BA22B4279}" presName="sibTrans" presStyleLbl="sibTrans1D1" presStyleIdx="3" presStyleCnt="7"/>
      <dgm:spPr/>
      <dgm:t>
        <a:bodyPr/>
        <a:lstStyle/>
        <a:p>
          <a:endParaRPr lang="en-US"/>
        </a:p>
      </dgm:t>
    </dgm:pt>
    <dgm:pt modelId="{9F3E9363-BCD2-4CC9-8995-006A8FBAC256}" type="pres">
      <dgm:prSet presAssocID="{9C973312-30FE-4D9E-BA0A-D97AAEA139E3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79296E-3D2B-44D1-8DC4-BD57ECE52F72}" type="pres">
      <dgm:prSet presAssocID="{9C973312-30FE-4D9E-BA0A-D97AAEA139E3}" presName="spNode" presStyleCnt="0"/>
      <dgm:spPr/>
    </dgm:pt>
    <dgm:pt modelId="{12C66282-0BA7-4C8E-B7E3-F7158D35EF0B}" type="pres">
      <dgm:prSet presAssocID="{54955562-BAEB-4336-AC9C-3FEB911DDDC1}" presName="sibTrans" presStyleLbl="sibTrans1D1" presStyleIdx="4" presStyleCnt="7"/>
      <dgm:spPr/>
      <dgm:t>
        <a:bodyPr/>
        <a:lstStyle/>
        <a:p>
          <a:endParaRPr lang="en-US"/>
        </a:p>
      </dgm:t>
    </dgm:pt>
    <dgm:pt modelId="{7922B061-C81B-4339-BDDB-564B57BFEB1E}" type="pres">
      <dgm:prSet presAssocID="{7FBFBCFF-11F4-4DEA-AD5A-A94991AD7E34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2B94FC-9560-4A9D-9E4D-22C78F34BB8A}" type="pres">
      <dgm:prSet presAssocID="{7FBFBCFF-11F4-4DEA-AD5A-A94991AD7E34}" presName="spNode" presStyleCnt="0"/>
      <dgm:spPr/>
    </dgm:pt>
    <dgm:pt modelId="{EE5DF2CF-A1F8-41EA-BE76-51CC10D6D9C6}" type="pres">
      <dgm:prSet presAssocID="{EDE06ACE-A0A9-4916-819F-FD3165D45BB4}" presName="sibTrans" presStyleLbl="sibTrans1D1" presStyleIdx="5" presStyleCnt="7"/>
      <dgm:spPr/>
      <dgm:t>
        <a:bodyPr/>
        <a:lstStyle/>
        <a:p>
          <a:endParaRPr lang="en-US"/>
        </a:p>
      </dgm:t>
    </dgm:pt>
    <dgm:pt modelId="{D9D3B659-5AE7-4CAE-8D16-58CAA3D1A02E}" type="pres">
      <dgm:prSet presAssocID="{99A3E043-CE50-469C-BE70-3973BE88338C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41D4A3-7160-44F0-9B93-5D1783CFA60B}" type="pres">
      <dgm:prSet presAssocID="{99A3E043-CE50-469C-BE70-3973BE88338C}" presName="spNode" presStyleCnt="0"/>
      <dgm:spPr/>
    </dgm:pt>
    <dgm:pt modelId="{BD7B592D-52EA-4179-A907-8A5B5DA0D184}" type="pres">
      <dgm:prSet presAssocID="{49F27680-CA20-4F89-82D1-B12F58973A26}" presName="sibTrans" presStyleLbl="sibTrans1D1" presStyleIdx="6" presStyleCnt="7"/>
      <dgm:spPr/>
    </dgm:pt>
  </dgm:ptLst>
  <dgm:cxnLst>
    <dgm:cxn modelId="{3ED62D4C-2113-4164-A4EE-F63EA87FBF17}" type="presOf" srcId="{4E97BD05-A96A-4F30-8FA5-20EDA46939C3}" destId="{0BD96098-10A7-456C-A237-5FD84E6C06AF}" srcOrd="0" destOrd="0" presId="urn:microsoft.com/office/officeart/2005/8/layout/cycle6"/>
    <dgm:cxn modelId="{BB39E745-F072-40F2-981D-890CFFFA6097}" srcId="{4E97BD05-A96A-4F30-8FA5-20EDA46939C3}" destId="{C3C7BFAB-AF1F-4D8B-AA66-C3DF5DFE1EF6}" srcOrd="3" destOrd="0" parTransId="{F11AC997-98CB-4D5F-BA7E-3DC98376406F}" sibTransId="{5AD6EBEA-AFC3-46E5-A183-A30BA22B4279}"/>
    <dgm:cxn modelId="{56B67CD6-94B2-4275-8D4F-8251816F4A86}" type="presOf" srcId="{9C973312-30FE-4D9E-BA0A-D97AAEA139E3}" destId="{9F3E9363-BCD2-4CC9-8995-006A8FBAC256}" srcOrd="0" destOrd="0" presId="urn:microsoft.com/office/officeart/2005/8/layout/cycle6"/>
    <dgm:cxn modelId="{9B65EE50-95C7-42FE-A283-0ADEC679F58F}" type="presOf" srcId="{99A3E043-CE50-469C-BE70-3973BE88338C}" destId="{D9D3B659-5AE7-4CAE-8D16-58CAA3D1A02E}" srcOrd="0" destOrd="0" presId="urn:microsoft.com/office/officeart/2005/8/layout/cycle6"/>
    <dgm:cxn modelId="{B200D69B-1CBB-4BC5-9AE3-9E8B3F34F1B1}" type="presOf" srcId="{EDE06ACE-A0A9-4916-819F-FD3165D45BB4}" destId="{EE5DF2CF-A1F8-41EA-BE76-51CC10D6D9C6}" srcOrd="0" destOrd="0" presId="urn:microsoft.com/office/officeart/2005/8/layout/cycle6"/>
    <dgm:cxn modelId="{D89F01F6-5643-43AF-BCE2-E66687F3CD1F}" type="presOf" srcId="{49F27680-CA20-4F89-82D1-B12F58973A26}" destId="{BD7B592D-52EA-4179-A907-8A5B5DA0D184}" srcOrd="0" destOrd="0" presId="urn:microsoft.com/office/officeart/2005/8/layout/cycle6"/>
    <dgm:cxn modelId="{7278E8B6-2618-451C-8A46-2B8182A7F2E5}" type="presOf" srcId="{26B62DAC-9722-4D22-B506-26048A692971}" destId="{CB7A148F-959D-44A1-A921-A7B5FE3262FE}" srcOrd="0" destOrd="0" presId="urn:microsoft.com/office/officeart/2005/8/layout/cycle6"/>
    <dgm:cxn modelId="{25A30D17-0B21-4766-8C4F-2E1750709F1C}" type="presOf" srcId="{5AD6EBEA-AFC3-46E5-A183-A30BA22B4279}" destId="{0A7240A5-F3FE-46C3-90E3-6F8F08211548}" srcOrd="0" destOrd="0" presId="urn:microsoft.com/office/officeart/2005/8/layout/cycle6"/>
    <dgm:cxn modelId="{B8A52A2F-5DA8-4338-B78F-7BCB27642A2D}" type="presOf" srcId="{C3C7BFAB-AF1F-4D8B-AA66-C3DF5DFE1EF6}" destId="{5D63C5D8-97F8-4DA1-B9C3-6694E2E6AA49}" srcOrd="0" destOrd="0" presId="urn:microsoft.com/office/officeart/2005/8/layout/cycle6"/>
    <dgm:cxn modelId="{F721D0E8-BB4A-4A88-8DA3-9A9896D6B99B}" srcId="{4E97BD05-A96A-4F30-8FA5-20EDA46939C3}" destId="{A4927FB3-0550-4A8A-8CF9-6715FBCE54F6}" srcOrd="2" destOrd="0" parTransId="{0B31E565-55BD-49D0-9716-CAF876F4DFC3}" sibTransId="{8686FE22-13E0-4F00-BB5E-5F6F972B576E}"/>
    <dgm:cxn modelId="{42747B98-79AF-42D7-A746-25F051B0FE89}" srcId="{4E97BD05-A96A-4F30-8FA5-20EDA46939C3}" destId="{7FBFBCFF-11F4-4DEA-AD5A-A94991AD7E34}" srcOrd="5" destOrd="0" parTransId="{600772F7-28E0-420A-86E5-2373054BE500}" sibTransId="{EDE06ACE-A0A9-4916-819F-FD3165D45BB4}"/>
    <dgm:cxn modelId="{6BE5EA2E-7BF9-4871-89BB-817E405E960E}" type="presOf" srcId="{C6DEB7F1-7174-40D7-9819-4F22C910813F}" destId="{2C48E249-7F4F-46EF-AF4E-CE86007D2E40}" srcOrd="0" destOrd="0" presId="urn:microsoft.com/office/officeart/2005/8/layout/cycle6"/>
    <dgm:cxn modelId="{D40C17CA-EE34-4E50-A770-123BB03FE2D3}" type="presOf" srcId="{A4927FB3-0550-4A8A-8CF9-6715FBCE54F6}" destId="{4A742E01-1493-42D1-B9A6-87CB79DB4DEE}" srcOrd="0" destOrd="0" presId="urn:microsoft.com/office/officeart/2005/8/layout/cycle6"/>
    <dgm:cxn modelId="{D336FF69-66BC-4779-B6B3-80B305F91D45}" type="presOf" srcId="{7FBFBCFF-11F4-4DEA-AD5A-A94991AD7E34}" destId="{7922B061-C81B-4339-BDDB-564B57BFEB1E}" srcOrd="0" destOrd="0" presId="urn:microsoft.com/office/officeart/2005/8/layout/cycle6"/>
    <dgm:cxn modelId="{D487F6C0-2144-4A86-A9E4-6325BC8BA42C}" type="presOf" srcId="{54955562-BAEB-4336-AC9C-3FEB911DDDC1}" destId="{12C66282-0BA7-4C8E-B7E3-F7158D35EF0B}" srcOrd="0" destOrd="0" presId="urn:microsoft.com/office/officeart/2005/8/layout/cycle6"/>
    <dgm:cxn modelId="{DD1A5523-3660-4894-86C3-87EBB0DE7FC8}" type="presOf" srcId="{8686FE22-13E0-4F00-BB5E-5F6F972B576E}" destId="{CA383D3A-85C3-48D8-84FC-7773B6FE80F5}" srcOrd="0" destOrd="0" presId="urn:microsoft.com/office/officeart/2005/8/layout/cycle6"/>
    <dgm:cxn modelId="{EE3F7D87-17F6-4B72-AD97-87D67F34BA02}" srcId="{4E97BD05-A96A-4F30-8FA5-20EDA46939C3}" destId="{9C973312-30FE-4D9E-BA0A-D97AAEA139E3}" srcOrd="4" destOrd="0" parTransId="{C263E809-6D60-46FE-8ADC-F0AADF61AF62}" sibTransId="{54955562-BAEB-4336-AC9C-3FEB911DDDC1}"/>
    <dgm:cxn modelId="{6EACF939-F46D-4A8F-BFEF-0A69BCC50042}" srcId="{4E97BD05-A96A-4F30-8FA5-20EDA46939C3}" destId="{99A3E043-CE50-469C-BE70-3973BE88338C}" srcOrd="6" destOrd="0" parTransId="{739A217F-3285-4E21-ACCB-EB16A82FE1D6}" sibTransId="{49F27680-CA20-4F89-82D1-B12F58973A26}"/>
    <dgm:cxn modelId="{9048837B-76B4-45D9-88AE-CDC4B76805C9}" type="presOf" srcId="{119466AC-8C90-49E9-A2CE-85F2816D95DE}" destId="{CC683D7A-B914-4B9F-AD35-2DD39B77BDE0}" srcOrd="0" destOrd="0" presId="urn:microsoft.com/office/officeart/2005/8/layout/cycle6"/>
    <dgm:cxn modelId="{66B45FEF-6586-4459-B6C5-14D967C52F96}" srcId="{4E97BD05-A96A-4F30-8FA5-20EDA46939C3}" destId="{26B62DAC-9722-4D22-B506-26048A692971}" srcOrd="1" destOrd="0" parTransId="{1566EEFA-25B3-4EFC-AF0A-B2BF9EF223BD}" sibTransId="{C6DEB7F1-7174-40D7-9819-4F22C910813F}"/>
    <dgm:cxn modelId="{CD0BFE0C-ECA2-42A1-87F7-5A17E43E24C4}" srcId="{4E97BD05-A96A-4F30-8FA5-20EDA46939C3}" destId="{119466AC-8C90-49E9-A2CE-85F2816D95DE}" srcOrd="0" destOrd="0" parTransId="{82D4FC9A-038E-4FAE-B038-9658F2DD4431}" sibTransId="{BCAEBD1C-17EA-4F30-A85C-916AA438CD0A}"/>
    <dgm:cxn modelId="{81CB6891-2DDC-4F36-A813-3BA8FC861169}" type="presOf" srcId="{BCAEBD1C-17EA-4F30-A85C-916AA438CD0A}" destId="{220670A0-C6E5-4B3D-8F09-204CA401F64B}" srcOrd="0" destOrd="0" presId="urn:microsoft.com/office/officeart/2005/8/layout/cycle6"/>
    <dgm:cxn modelId="{5C6BBBA9-AE69-46D8-A7CB-5D0FBA7209A4}" type="presParOf" srcId="{0BD96098-10A7-456C-A237-5FD84E6C06AF}" destId="{CC683D7A-B914-4B9F-AD35-2DD39B77BDE0}" srcOrd="0" destOrd="0" presId="urn:microsoft.com/office/officeart/2005/8/layout/cycle6"/>
    <dgm:cxn modelId="{1D033A92-16A5-4B77-B1FE-759701495BCC}" type="presParOf" srcId="{0BD96098-10A7-456C-A237-5FD84E6C06AF}" destId="{9B9F463B-D28F-4DD7-ACF7-C9C62FBDBA40}" srcOrd="1" destOrd="0" presId="urn:microsoft.com/office/officeart/2005/8/layout/cycle6"/>
    <dgm:cxn modelId="{DEB1F07C-534C-4468-BBB5-AEF33A192863}" type="presParOf" srcId="{0BD96098-10A7-456C-A237-5FD84E6C06AF}" destId="{220670A0-C6E5-4B3D-8F09-204CA401F64B}" srcOrd="2" destOrd="0" presId="urn:microsoft.com/office/officeart/2005/8/layout/cycle6"/>
    <dgm:cxn modelId="{D9CE977D-72AA-4D43-9244-4F1E2814D09A}" type="presParOf" srcId="{0BD96098-10A7-456C-A237-5FD84E6C06AF}" destId="{CB7A148F-959D-44A1-A921-A7B5FE3262FE}" srcOrd="3" destOrd="0" presId="urn:microsoft.com/office/officeart/2005/8/layout/cycle6"/>
    <dgm:cxn modelId="{B7B85A57-80AE-49F9-AF7E-724A9F060309}" type="presParOf" srcId="{0BD96098-10A7-456C-A237-5FD84E6C06AF}" destId="{FCAF214F-7FA2-41AC-8230-631A04BAF395}" srcOrd="4" destOrd="0" presId="urn:microsoft.com/office/officeart/2005/8/layout/cycle6"/>
    <dgm:cxn modelId="{66BC99CE-A2AD-44BA-B0D5-94B57682D9DE}" type="presParOf" srcId="{0BD96098-10A7-456C-A237-5FD84E6C06AF}" destId="{2C48E249-7F4F-46EF-AF4E-CE86007D2E40}" srcOrd="5" destOrd="0" presId="urn:microsoft.com/office/officeart/2005/8/layout/cycle6"/>
    <dgm:cxn modelId="{0567C441-D21A-45F4-8B1A-989F14A60A15}" type="presParOf" srcId="{0BD96098-10A7-456C-A237-5FD84E6C06AF}" destId="{4A742E01-1493-42D1-B9A6-87CB79DB4DEE}" srcOrd="6" destOrd="0" presId="urn:microsoft.com/office/officeart/2005/8/layout/cycle6"/>
    <dgm:cxn modelId="{A6E8B5FF-BD91-486C-B71D-22DEB4E43242}" type="presParOf" srcId="{0BD96098-10A7-456C-A237-5FD84E6C06AF}" destId="{DD7B71AA-90E5-4518-975B-B55830ACCEA7}" srcOrd="7" destOrd="0" presId="urn:microsoft.com/office/officeart/2005/8/layout/cycle6"/>
    <dgm:cxn modelId="{A306492E-157A-4DA0-91BF-A1E88931C9E4}" type="presParOf" srcId="{0BD96098-10A7-456C-A237-5FD84E6C06AF}" destId="{CA383D3A-85C3-48D8-84FC-7773B6FE80F5}" srcOrd="8" destOrd="0" presId="urn:microsoft.com/office/officeart/2005/8/layout/cycle6"/>
    <dgm:cxn modelId="{CC08B160-A1FA-41E0-AE58-34DEF10D814B}" type="presParOf" srcId="{0BD96098-10A7-456C-A237-5FD84E6C06AF}" destId="{5D63C5D8-97F8-4DA1-B9C3-6694E2E6AA49}" srcOrd="9" destOrd="0" presId="urn:microsoft.com/office/officeart/2005/8/layout/cycle6"/>
    <dgm:cxn modelId="{6A711263-D4A3-4046-B353-80047C3FD6B5}" type="presParOf" srcId="{0BD96098-10A7-456C-A237-5FD84E6C06AF}" destId="{4F9AE308-98F5-46C0-9FE1-CC1C90D57E45}" srcOrd="10" destOrd="0" presId="urn:microsoft.com/office/officeart/2005/8/layout/cycle6"/>
    <dgm:cxn modelId="{72E7AA81-EA6F-474D-A20D-F1B85C451BE2}" type="presParOf" srcId="{0BD96098-10A7-456C-A237-5FD84E6C06AF}" destId="{0A7240A5-F3FE-46C3-90E3-6F8F08211548}" srcOrd="11" destOrd="0" presId="urn:microsoft.com/office/officeart/2005/8/layout/cycle6"/>
    <dgm:cxn modelId="{903C34B3-4269-4C25-B2B5-3332D425D248}" type="presParOf" srcId="{0BD96098-10A7-456C-A237-5FD84E6C06AF}" destId="{9F3E9363-BCD2-4CC9-8995-006A8FBAC256}" srcOrd="12" destOrd="0" presId="urn:microsoft.com/office/officeart/2005/8/layout/cycle6"/>
    <dgm:cxn modelId="{ED178611-CD42-4A01-A1A4-ADA2654FA855}" type="presParOf" srcId="{0BD96098-10A7-456C-A237-5FD84E6C06AF}" destId="{5279296E-3D2B-44D1-8DC4-BD57ECE52F72}" srcOrd="13" destOrd="0" presId="urn:microsoft.com/office/officeart/2005/8/layout/cycle6"/>
    <dgm:cxn modelId="{39B1D155-E010-4EF5-BADD-9D295F289D90}" type="presParOf" srcId="{0BD96098-10A7-456C-A237-5FD84E6C06AF}" destId="{12C66282-0BA7-4C8E-B7E3-F7158D35EF0B}" srcOrd="14" destOrd="0" presId="urn:microsoft.com/office/officeart/2005/8/layout/cycle6"/>
    <dgm:cxn modelId="{C483A0B4-7E5B-4584-9E0A-71ADD86DA41D}" type="presParOf" srcId="{0BD96098-10A7-456C-A237-5FD84E6C06AF}" destId="{7922B061-C81B-4339-BDDB-564B57BFEB1E}" srcOrd="15" destOrd="0" presId="urn:microsoft.com/office/officeart/2005/8/layout/cycle6"/>
    <dgm:cxn modelId="{358EC8C6-4EFF-4D3D-9CE1-B6846CAB08E4}" type="presParOf" srcId="{0BD96098-10A7-456C-A237-5FD84E6C06AF}" destId="{732B94FC-9560-4A9D-9E4D-22C78F34BB8A}" srcOrd="16" destOrd="0" presId="urn:microsoft.com/office/officeart/2005/8/layout/cycle6"/>
    <dgm:cxn modelId="{DE9D318D-0D5A-49AA-BA69-DFED2A8C865B}" type="presParOf" srcId="{0BD96098-10A7-456C-A237-5FD84E6C06AF}" destId="{EE5DF2CF-A1F8-41EA-BE76-51CC10D6D9C6}" srcOrd="17" destOrd="0" presId="urn:microsoft.com/office/officeart/2005/8/layout/cycle6"/>
    <dgm:cxn modelId="{58545682-C52C-4AD2-8A5E-3716EC1262AC}" type="presParOf" srcId="{0BD96098-10A7-456C-A237-5FD84E6C06AF}" destId="{D9D3B659-5AE7-4CAE-8D16-58CAA3D1A02E}" srcOrd="18" destOrd="0" presId="urn:microsoft.com/office/officeart/2005/8/layout/cycle6"/>
    <dgm:cxn modelId="{537E0A2F-C5C4-4549-B374-0260A526C3A9}" type="presParOf" srcId="{0BD96098-10A7-456C-A237-5FD84E6C06AF}" destId="{A841D4A3-7160-44F0-9B93-5D1783CFA60B}" srcOrd="19" destOrd="0" presId="urn:microsoft.com/office/officeart/2005/8/layout/cycle6"/>
    <dgm:cxn modelId="{EF5242EC-FCFB-471C-831C-42F785B43502}" type="presParOf" srcId="{0BD96098-10A7-456C-A237-5FD84E6C06AF}" destId="{BD7B592D-52EA-4179-A907-8A5B5DA0D184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E4435D-464C-4F6C-BD32-C45B9AE59F2B}">
      <dsp:nvSpPr>
        <dsp:cNvPr id="0" name=""/>
        <dsp:cNvSpPr/>
      </dsp:nvSpPr>
      <dsp:spPr>
        <a:xfrm>
          <a:off x="2524" y="251404"/>
          <a:ext cx="2461021" cy="174893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October 1, 2014</a:t>
          </a:r>
          <a:endParaRPr lang="en-US" sz="2800" b="1" kern="1200" dirty="0"/>
        </a:p>
      </dsp:txBody>
      <dsp:txXfrm>
        <a:off x="2524" y="251404"/>
        <a:ext cx="2461021" cy="1748939"/>
      </dsp:txXfrm>
    </dsp:sp>
    <dsp:sp modelId="{F9373F01-4A38-416B-B26D-C038776F4BF5}">
      <dsp:nvSpPr>
        <dsp:cNvPr id="0" name=""/>
        <dsp:cNvSpPr/>
      </dsp:nvSpPr>
      <dsp:spPr>
        <a:xfrm>
          <a:off x="0" y="2019556"/>
          <a:ext cx="2461021" cy="2441755"/>
        </a:xfrm>
        <a:prstGeom prst="rect">
          <a:avLst/>
        </a:prstGeom>
        <a:noFill/>
        <a:ln w="25400" cap="flat" cmpd="sng" algn="ctr">
          <a:solidFill>
            <a:srgbClr val="00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  <a:cs typeface="Calibri" pitchFamily="34" charset="0"/>
            </a:rPr>
            <a:t>Mandatory sequestration</a:t>
          </a: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</a:rPr>
            <a:t>Health insurance rate review, ADRCs, College Access Challenge grants expired</a:t>
          </a: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>
            <a:latin typeface="+mn-lt"/>
          </a:endParaRPr>
        </a:p>
      </dsp:txBody>
      <dsp:txXfrm>
        <a:off x="0" y="2019556"/>
        <a:ext cx="2461021" cy="2441755"/>
      </dsp:txXfrm>
    </dsp:sp>
    <dsp:sp modelId="{2E15A6CE-821D-4D70-9DD5-7D317C51EFA6}">
      <dsp:nvSpPr>
        <dsp:cNvPr id="0" name=""/>
        <dsp:cNvSpPr/>
      </dsp:nvSpPr>
      <dsp:spPr>
        <a:xfrm>
          <a:off x="2808089" y="246905"/>
          <a:ext cx="2461021" cy="17030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January 1, 2015</a:t>
          </a:r>
          <a:endParaRPr lang="en-US" sz="2800" b="1" kern="1200" dirty="0"/>
        </a:p>
      </dsp:txBody>
      <dsp:txXfrm>
        <a:off x="2808089" y="246905"/>
        <a:ext cx="2461021" cy="1703075"/>
      </dsp:txXfrm>
    </dsp:sp>
    <dsp:sp modelId="{F433A286-DA6E-477B-BB74-9F0AAC3F4AE2}">
      <dsp:nvSpPr>
        <dsp:cNvPr id="0" name=""/>
        <dsp:cNvSpPr/>
      </dsp:nvSpPr>
      <dsp:spPr>
        <a:xfrm>
          <a:off x="2796768" y="1947204"/>
          <a:ext cx="2461021" cy="2518604"/>
        </a:xfrm>
        <a:prstGeom prst="rect">
          <a:avLst/>
        </a:prstGeom>
        <a:noFill/>
        <a:ln w="25400" cap="flat" cmpd="sng" algn="ctr">
          <a:solidFill>
            <a:srgbClr val="003366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</a:rPr>
            <a:t>Medicaid primary care increase expired</a:t>
          </a: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</a:rPr>
            <a:t>No new exchange grants</a:t>
          </a: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</a:rPr>
            <a:t>Tax extenders expired </a:t>
          </a:r>
          <a:endParaRPr lang="en-US" sz="1800" kern="1200" dirty="0">
            <a:latin typeface="+mn-lt"/>
          </a:endParaRPr>
        </a:p>
      </dsp:txBody>
      <dsp:txXfrm>
        <a:off x="2796768" y="1947204"/>
        <a:ext cx="2461021" cy="2518604"/>
      </dsp:txXfrm>
    </dsp:sp>
    <dsp:sp modelId="{ABDF10B9-E0C5-4317-B204-F1A0DD6948AD}">
      <dsp:nvSpPr>
        <dsp:cNvPr id="0" name=""/>
        <dsp:cNvSpPr/>
      </dsp:nvSpPr>
      <dsp:spPr>
        <a:xfrm>
          <a:off x="5613653" y="246905"/>
          <a:ext cx="2461021" cy="17030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February 27, 2015</a:t>
          </a:r>
          <a:endParaRPr lang="en-US" sz="2800" b="1" kern="1200" dirty="0"/>
        </a:p>
      </dsp:txBody>
      <dsp:txXfrm>
        <a:off x="5613653" y="246905"/>
        <a:ext cx="2461021" cy="1703075"/>
      </dsp:txXfrm>
    </dsp:sp>
    <dsp:sp modelId="{24DC168E-6CC0-4FE5-9476-3ECB1EB9B240}">
      <dsp:nvSpPr>
        <dsp:cNvPr id="0" name=""/>
        <dsp:cNvSpPr/>
      </dsp:nvSpPr>
      <dsp:spPr>
        <a:xfrm>
          <a:off x="5616178" y="1947204"/>
          <a:ext cx="2461021" cy="2518604"/>
        </a:xfrm>
        <a:prstGeom prst="rect">
          <a:avLst/>
        </a:prstGeom>
        <a:noFill/>
        <a:ln w="25400" cap="flat" cmpd="sng" algn="ctr">
          <a:solidFill>
            <a:srgbClr val="003366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</a:rPr>
            <a:t>FY 2015 CR for Homeland Security expires</a:t>
          </a: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>
            <a:latin typeface="+mn-lt"/>
          </a:endParaRPr>
        </a:p>
      </dsp:txBody>
      <dsp:txXfrm>
        <a:off x="5616178" y="1947204"/>
        <a:ext cx="2461021" cy="25186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E4435D-464C-4F6C-BD32-C45B9AE59F2B}">
      <dsp:nvSpPr>
        <dsp:cNvPr id="0" name=""/>
        <dsp:cNvSpPr/>
      </dsp:nvSpPr>
      <dsp:spPr>
        <a:xfrm>
          <a:off x="2524" y="217842"/>
          <a:ext cx="2461021" cy="174893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March 15, 2015</a:t>
          </a:r>
          <a:endParaRPr lang="en-US" sz="2800" b="1" kern="1200" dirty="0"/>
        </a:p>
      </dsp:txBody>
      <dsp:txXfrm>
        <a:off x="2524" y="217842"/>
        <a:ext cx="2461021" cy="1748939"/>
      </dsp:txXfrm>
    </dsp:sp>
    <dsp:sp modelId="{F9373F01-4A38-416B-B26D-C038776F4BF5}">
      <dsp:nvSpPr>
        <dsp:cNvPr id="0" name=""/>
        <dsp:cNvSpPr/>
      </dsp:nvSpPr>
      <dsp:spPr>
        <a:xfrm>
          <a:off x="0" y="1918870"/>
          <a:ext cx="2461021" cy="2576002"/>
        </a:xfrm>
        <a:prstGeom prst="rect">
          <a:avLst/>
        </a:prstGeom>
        <a:noFill/>
        <a:ln w="25400" cap="flat" cmpd="sng" algn="ctr">
          <a:solidFill>
            <a:srgbClr val="00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  <a:cs typeface="Calibri" pitchFamily="34" charset="0"/>
            </a:rPr>
            <a:t>Debt limit reinstated</a:t>
          </a: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>
            <a:latin typeface="+mn-lt"/>
          </a:endParaRPr>
        </a:p>
      </dsp:txBody>
      <dsp:txXfrm>
        <a:off x="0" y="1918870"/>
        <a:ext cx="2461021" cy="2576002"/>
      </dsp:txXfrm>
    </dsp:sp>
    <dsp:sp modelId="{2E15A6CE-821D-4D70-9DD5-7D317C51EFA6}">
      <dsp:nvSpPr>
        <dsp:cNvPr id="0" name=""/>
        <dsp:cNvSpPr/>
      </dsp:nvSpPr>
      <dsp:spPr>
        <a:xfrm>
          <a:off x="2743191" y="228597"/>
          <a:ext cx="2461021" cy="17030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April 1, 2015</a:t>
          </a:r>
          <a:endParaRPr lang="en-US" sz="2800" b="1" kern="1200" dirty="0"/>
        </a:p>
      </dsp:txBody>
      <dsp:txXfrm>
        <a:off x="2743191" y="228597"/>
        <a:ext cx="2461021" cy="1703075"/>
      </dsp:txXfrm>
    </dsp:sp>
    <dsp:sp modelId="{F433A286-DA6E-477B-BB74-9F0AAC3F4AE2}">
      <dsp:nvSpPr>
        <dsp:cNvPr id="0" name=""/>
        <dsp:cNvSpPr/>
      </dsp:nvSpPr>
      <dsp:spPr>
        <a:xfrm>
          <a:off x="2796768" y="1902216"/>
          <a:ext cx="2461021" cy="2578588"/>
        </a:xfrm>
        <a:prstGeom prst="rect">
          <a:avLst/>
        </a:prstGeom>
        <a:noFill/>
        <a:ln w="25400" cap="flat" cmpd="sng" algn="ctr">
          <a:solidFill>
            <a:srgbClr val="003366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</a:rPr>
            <a:t>Qualifying Individual, Transitional Medical Assistance, Early Childhood Home Visiting and others expire</a:t>
          </a:r>
          <a:endParaRPr lang="en-US" sz="1800" kern="1200" dirty="0">
            <a:latin typeface="+mn-lt"/>
          </a:endParaRPr>
        </a:p>
      </dsp:txBody>
      <dsp:txXfrm>
        <a:off x="2796768" y="1902216"/>
        <a:ext cx="2461021" cy="2578588"/>
      </dsp:txXfrm>
    </dsp:sp>
    <dsp:sp modelId="{ABDF10B9-E0C5-4317-B204-F1A0DD6948AD}">
      <dsp:nvSpPr>
        <dsp:cNvPr id="0" name=""/>
        <dsp:cNvSpPr/>
      </dsp:nvSpPr>
      <dsp:spPr>
        <a:xfrm>
          <a:off x="5613654" y="210807"/>
          <a:ext cx="2461021" cy="17030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June 1, 2015</a:t>
          </a:r>
          <a:endParaRPr lang="en-US" sz="2800" b="1" kern="1200" dirty="0"/>
        </a:p>
      </dsp:txBody>
      <dsp:txXfrm>
        <a:off x="5613654" y="210807"/>
        <a:ext cx="2461021" cy="1703075"/>
      </dsp:txXfrm>
    </dsp:sp>
    <dsp:sp modelId="{24DC168E-6CC0-4FE5-9476-3ECB1EB9B240}">
      <dsp:nvSpPr>
        <dsp:cNvPr id="0" name=""/>
        <dsp:cNvSpPr/>
      </dsp:nvSpPr>
      <dsp:spPr>
        <a:xfrm>
          <a:off x="5616178" y="1832800"/>
          <a:ext cx="2461021" cy="2662999"/>
        </a:xfrm>
        <a:prstGeom prst="rect">
          <a:avLst/>
        </a:prstGeom>
        <a:noFill/>
        <a:ln w="25400" cap="flat" cmpd="sng" algn="ctr">
          <a:solidFill>
            <a:srgbClr val="003366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</a:rPr>
            <a:t>Highway Trust Fund (HTF) projected to become insolvent</a:t>
          </a: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</a:rPr>
            <a:t>Surface transportation programs expire</a:t>
          </a:r>
          <a:endParaRPr lang="en-US" sz="1800" kern="1200" dirty="0">
            <a:latin typeface="+mn-lt"/>
          </a:endParaRPr>
        </a:p>
      </dsp:txBody>
      <dsp:txXfrm>
        <a:off x="5616178" y="1832800"/>
        <a:ext cx="2461021" cy="26629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E4435D-464C-4F6C-BD32-C45B9AE59F2B}">
      <dsp:nvSpPr>
        <dsp:cNvPr id="0" name=""/>
        <dsp:cNvSpPr/>
      </dsp:nvSpPr>
      <dsp:spPr>
        <a:xfrm>
          <a:off x="39" y="311300"/>
          <a:ext cx="3774355" cy="150974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July 1, 2015</a:t>
          </a:r>
          <a:endParaRPr lang="en-US" sz="2800" b="1" kern="1200" dirty="0"/>
        </a:p>
      </dsp:txBody>
      <dsp:txXfrm>
        <a:off x="39" y="311300"/>
        <a:ext cx="3774355" cy="1509742"/>
      </dsp:txXfrm>
    </dsp:sp>
    <dsp:sp modelId="{F9373F01-4A38-416B-B26D-C038776F4BF5}">
      <dsp:nvSpPr>
        <dsp:cNvPr id="0" name=""/>
        <dsp:cNvSpPr/>
      </dsp:nvSpPr>
      <dsp:spPr>
        <a:xfrm>
          <a:off x="0" y="1825412"/>
          <a:ext cx="3774355" cy="2576002"/>
        </a:xfrm>
        <a:prstGeom prst="rect">
          <a:avLst/>
        </a:prstGeom>
        <a:noFill/>
        <a:ln w="25400" cap="flat" cmpd="sng" algn="ctr">
          <a:solidFill>
            <a:srgbClr val="00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  <a:cs typeface="Calibri" pitchFamily="34" charset="0"/>
            </a:rPr>
            <a:t>Import-Export Bank expires</a:t>
          </a: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>
            <a:latin typeface="+mn-lt"/>
          </a:endParaRPr>
        </a:p>
      </dsp:txBody>
      <dsp:txXfrm>
        <a:off x="0" y="1825412"/>
        <a:ext cx="3774355" cy="2576002"/>
      </dsp:txXfrm>
    </dsp:sp>
    <dsp:sp modelId="{2E15A6CE-821D-4D70-9DD5-7D317C51EFA6}">
      <dsp:nvSpPr>
        <dsp:cNvPr id="0" name=""/>
        <dsp:cNvSpPr/>
      </dsp:nvSpPr>
      <dsp:spPr>
        <a:xfrm>
          <a:off x="4203275" y="312737"/>
          <a:ext cx="3774355" cy="148981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October 1, 2015</a:t>
          </a:r>
          <a:endParaRPr lang="en-US" sz="2800" b="1" kern="1200" dirty="0"/>
        </a:p>
      </dsp:txBody>
      <dsp:txXfrm>
        <a:off x="4203275" y="312737"/>
        <a:ext cx="3774355" cy="1489815"/>
      </dsp:txXfrm>
    </dsp:sp>
    <dsp:sp modelId="{F433A286-DA6E-477B-BB74-9F0AAC3F4AE2}">
      <dsp:nvSpPr>
        <dsp:cNvPr id="0" name=""/>
        <dsp:cNvSpPr/>
      </dsp:nvSpPr>
      <dsp:spPr>
        <a:xfrm>
          <a:off x="4191008" y="1765590"/>
          <a:ext cx="3774355" cy="2578588"/>
        </a:xfrm>
        <a:prstGeom prst="rect">
          <a:avLst/>
        </a:prstGeom>
        <a:noFill/>
        <a:ln w="25400" cap="flat" cmpd="sng" algn="ctr">
          <a:solidFill>
            <a:srgbClr val="003366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</a:rPr>
            <a:t>TANF and related programs expire</a:t>
          </a: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</a:rPr>
            <a:t>No new allotments for CHIP</a:t>
          </a: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</a:rPr>
            <a:t>Many ACA programs expire</a:t>
          </a: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</a:rPr>
            <a:t>Airport improvement program expires</a:t>
          </a: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</a:rPr>
            <a:t>Some child nutrition programs expire</a:t>
          </a: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</a:rPr>
            <a:t>Internet tax moratorium expires</a:t>
          </a:r>
          <a:endParaRPr lang="en-US" sz="1800" kern="1200" dirty="0">
            <a:latin typeface="+mn-lt"/>
          </a:endParaRPr>
        </a:p>
      </dsp:txBody>
      <dsp:txXfrm>
        <a:off x="4191008" y="1765590"/>
        <a:ext cx="3774355" cy="25785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683D7A-B914-4B9F-AD35-2DD39B77BDE0}">
      <dsp:nvSpPr>
        <dsp:cNvPr id="0" name=""/>
        <dsp:cNvSpPr/>
      </dsp:nvSpPr>
      <dsp:spPr>
        <a:xfrm>
          <a:off x="2881279" y="2666"/>
          <a:ext cx="828740" cy="53868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Budget resolution</a:t>
          </a:r>
          <a:endParaRPr lang="en-US" sz="1100" kern="1200" dirty="0"/>
        </a:p>
      </dsp:txBody>
      <dsp:txXfrm>
        <a:off x="2907575" y="28962"/>
        <a:ext cx="776148" cy="486089"/>
      </dsp:txXfrm>
    </dsp:sp>
    <dsp:sp modelId="{220670A0-C6E5-4B3D-8F09-204CA401F64B}">
      <dsp:nvSpPr>
        <dsp:cNvPr id="0" name=""/>
        <dsp:cNvSpPr/>
      </dsp:nvSpPr>
      <dsp:spPr>
        <a:xfrm>
          <a:off x="1758812" y="272006"/>
          <a:ext cx="3073674" cy="3073674"/>
        </a:xfrm>
        <a:custGeom>
          <a:avLst/>
          <a:gdLst/>
          <a:ahLst/>
          <a:cxnLst/>
          <a:rect l="0" t="0" r="0" b="0"/>
          <a:pathLst>
            <a:path>
              <a:moveTo>
                <a:pt x="1956686" y="58461"/>
              </a:moveTo>
              <a:arcTo wR="1536837" hR="1536837" stAng="17151253" swAng="125538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7A148F-959D-44A1-A921-A7B5FE3262FE}">
      <dsp:nvSpPr>
        <dsp:cNvPr id="0" name=""/>
        <dsp:cNvSpPr/>
      </dsp:nvSpPr>
      <dsp:spPr>
        <a:xfrm>
          <a:off x="4082827" y="581301"/>
          <a:ext cx="828740" cy="53868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BCA</a:t>
          </a:r>
          <a:endParaRPr lang="en-US" sz="1100" kern="1200" dirty="0"/>
        </a:p>
      </dsp:txBody>
      <dsp:txXfrm>
        <a:off x="4109123" y="607597"/>
        <a:ext cx="776148" cy="486089"/>
      </dsp:txXfrm>
    </dsp:sp>
    <dsp:sp modelId="{2C48E249-7F4F-46EF-AF4E-CE86007D2E40}">
      <dsp:nvSpPr>
        <dsp:cNvPr id="0" name=""/>
        <dsp:cNvSpPr/>
      </dsp:nvSpPr>
      <dsp:spPr>
        <a:xfrm>
          <a:off x="1758812" y="272006"/>
          <a:ext cx="3073674" cy="3073674"/>
        </a:xfrm>
        <a:custGeom>
          <a:avLst/>
          <a:gdLst/>
          <a:ahLst/>
          <a:cxnLst/>
          <a:rect l="0" t="0" r="0" b="0"/>
          <a:pathLst>
            <a:path>
              <a:moveTo>
                <a:pt x="2914112" y="854942"/>
              </a:moveTo>
              <a:arcTo wR="1536837" hR="1536837" stAng="20019588" swAng="1725544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742E01-1493-42D1-B9A6-87CB79DB4DEE}">
      <dsp:nvSpPr>
        <dsp:cNvPr id="0" name=""/>
        <dsp:cNvSpPr/>
      </dsp:nvSpPr>
      <dsp:spPr>
        <a:xfrm>
          <a:off x="4379585" y="1881481"/>
          <a:ext cx="828740" cy="53868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Deficit reduction</a:t>
          </a:r>
          <a:endParaRPr lang="en-US" sz="1100" kern="1200" dirty="0"/>
        </a:p>
      </dsp:txBody>
      <dsp:txXfrm>
        <a:off x="4405881" y="1907777"/>
        <a:ext cx="776148" cy="486089"/>
      </dsp:txXfrm>
    </dsp:sp>
    <dsp:sp modelId="{CA383D3A-85C3-48D8-84FC-7773B6FE80F5}">
      <dsp:nvSpPr>
        <dsp:cNvPr id="0" name=""/>
        <dsp:cNvSpPr/>
      </dsp:nvSpPr>
      <dsp:spPr>
        <a:xfrm>
          <a:off x="1758812" y="272006"/>
          <a:ext cx="3073674" cy="3073674"/>
        </a:xfrm>
        <a:custGeom>
          <a:avLst/>
          <a:gdLst/>
          <a:ahLst/>
          <a:cxnLst/>
          <a:rect l="0" t="0" r="0" b="0"/>
          <a:pathLst>
            <a:path>
              <a:moveTo>
                <a:pt x="2944399" y="2153794"/>
              </a:moveTo>
              <a:arcTo wR="1536837" hR="1536837" stAng="1420118" swAng="135781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63C5D8-97F8-4DA1-B9C3-6694E2E6AA49}">
      <dsp:nvSpPr>
        <dsp:cNvPr id="0" name=""/>
        <dsp:cNvSpPr/>
      </dsp:nvSpPr>
      <dsp:spPr>
        <a:xfrm>
          <a:off x="3548088" y="2924145"/>
          <a:ext cx="828740" cy="53868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Tax reform</a:t>
          </a:r>
          <a:endParaRPr lang="en-US" sz="1100" kern="1200" dirty="0"/>
        </a:p>
      </dsp:txBody>
      <dsp:txXfrm>
        <a:off x="3574384" y="2950441"/>
        <a:ext cx="776148" cy="486089"/>
      </dsp:txXfrm>
    </dsp:sp>
    <dsp:sp modelId="{0A7240A5-F3FE-46C3-90E3-6F8F08211548}">
      <dsp:nvSpPr>
        <dsp:cNvPr id="0" name=""/>
        <dsp:cNvSpPr/>
      </dsp:nvSpPr>
      <dsp:spPr>
        <a:xfrm>
          <a:off x="1758812" y="272006"/>
          <a:ext cx="3073674" cy="3073674"/>
        </a:xfrm>
        <a:custGeom>
          <a:avLst/>
          <a:gdLst/>
          <a:ahLst/>
          <a:cxnLst/>
          <a:rect l="0" t="0" r="0" b="0"/>
          <a:pathLst>
            <a:path>
              <a:moveTo>
                <a:pt x="1784294" y="3053620"/>
              </a:moveTo>
              <a:arcTo wR="1536837" hR="1536837" stAng="4844044" swAng="1111912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3E9363-BCD2-4CC9-8995-006A8FBAC256}">
      <dsp:nvSpPr>
        <dsp:cNvPr id="0" name=""/>
        <dsp:cNvSpPr/>
      </dsp:nvSpPr>
      <dsp:spPr>
        <a:xfrm>
          <a:off x="2214471" y="2924145"/>
          <a:ext cx="828740" cy="53868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Program extensions</a:t>
          </a:r>
          <a:endParaRPr lang="en-US" sz="1100" kern="1200" dirty="0"/>
        </a:p>
      </dsp:txBody>
      <dsp:txXfrm>
        <a:off x="2240767" y="2950441"/>
        <a:ext cx="776148" cy="486089"/>
      </dsp:txXfrm>
    </dsp:sp>
    <dsp:sp modelId="{12C66282-0BA7-4C8E-B7E3-F7158D35EF0B}">
      <dsp:nvSpPr>
        <dsp:cNvPr id="0" name=""/>
        <dsp:cNvSpPr/>
      </dsp:nvSpPr>
      <dsp:spPr>
        <a:xfrm>
          <a:off x="1758812" y="272006"/>
          <a:ext cx="3073674" cy="3073674"/>
        </a:xfrm>
        <a:custGeom>
          <a:avLst/>
          <a:gdLst/>
          <a:ahLst/>
          <a:cxnLst/>
          <a:rect l="0" t="0" r="0" b="0"/>
          <a:pathLst>
            <a:path>
              <a:moveTo>
                <a:pt x="475040" y="2647897"/>
              </a:moveTo>
              <a:arcTo wR="1536837" hR="1536837" stAng="8022071" swAng="135781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22B061-C81B-4339-BDDB-564B57BFEB1E}">
      <dsp:nvSpPr>
        <dsp:cNvPr id="0" name=""/>
        <dsp:cNvSpPr/>
      </dsp:nvSpPr>
      <dsp:spPr>
        <a:xfrm>
          <a:off x="1382974" y="1881481"/>
          <a:ext cx="828740" cy="53868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ACA</a:t>
          </a:r>
          <a:endParaRPr lang="en-US" sz="1100" kern="1200" dirty="0"/>
        </a:p>
      </dsp:txBody>
      <dsp:txXfrm>
        <a:off x="1409270" y="1907777"/>
        <a:ext cx="776148" cy="486089"/>
      </dsp:txXfrm>
    </dsp:sp>
    <dsp:sp modelId="{EE5DF2CF-A1F8-41EA-BE76-51CC10D6D9C6}">
      <dsp:nvSpPr>
        <dsp:cNvPr id="0" name=""/>
        <dsp:cNvSpPr/>
      </dsp:nvSpPr>
      <dsp:spPr>
        <a:xfrm>
          <a:off x="1758812" y="272006"/>
          <a:ext cx="3073674" cy="3073674"/>
        </a:xfrm>
        <a:custGeom>
          <a:avLst/>
          <a:gdLst/>
          <a:ahLst/>
          <a:cxnLst/>
          <a:rect l="0" t="0" r="0" b="0"/>
          <a:pathLst>
            <a:path>
              <a:moveTo>
                <a:pt x="1369" y="1601698"/>
              </a:moveTo>
              <a:arcTo wR="1536837" hR="1536837" stAng="10654868" swAng="1725544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D3B659-5AE7-4CAE-8D16-58CAA3D1A02E}">
      <dsp:nvSpPr>
        <dsp:cNvPr id="0" name=""/>
        <dsp:cNvSpPr/>
      </dsp:nvSpPr>
      <dsp:spPr>
        <a:xfrm>
          <a:off x="1679732" y="581301"/>
          <a:ext cx="828740" cy="53868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Debt limit increase</a:t>
          </a:r>
          <a:endParaRPr lang="en-US" sz="1100" kern="1200" dirty="0"/>
        </a:p>
      </dsp:txBody>
      <dsp:txXfrm>
        <a:off x="1706028" y="607597"/>
        <a:ext cx="776148" cy="486089"/>
      </dsp:txXfrm>
    </dsp:sp>
    <dsp:sp modelId="{BD7B592D-52EA-4179-A907-8A5B5DA0D184}">
      <dsp:nvSpPr>
        <dsp:cNvPr id="0" name=""/>
        <dsp:cNvSpPr/>
      </dsp:nvSpPr>
      <dsp:spPr>
        <a:xfrm>
          <a:off x="1758812" y="272006"/>
          <a:ext cx="3073674" cy="3073674"/>
        </a:xfrm>
        <a:custGeom>
          <a:avLst/>
          <a:gdLst/>
          <a:ahLst/>
          <a:cxnLst/>
          <a:rect l="0" t="0" r="0" b="0"/>
          <a:pathLst>
            <a:path>
              <a:moveTo>
                <a:pt x="616724" y="305877"/>
              </a:moveTo>
              <a:arcTo wR="1536837" hR="1536837" stAng="13993367" swAng="125538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3932228-999A-4424-B12D-CEF2A26D0EE5}" type="datetimeFigureOut">
              <a:rPr lang="en-US"/>
              <a:pPr>
                <a:defRPr/>
              </a:pPr>
              <a:t>1/26/2015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63F51ECD-F1BC-491E-A624-2B8C3DAA76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99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FF0CD0B5-5D23-40B6-87A6-7C4BE252BAAA}" type="datetimeFigureOut">
              <a:rPr lang="en-US"/>
              <a:pPr>
                <a:defRPr/>
              </a:pPr>
              <a:t>1/26/2015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8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30D9DB2C-71FB-42A8-9B39-B532FA087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25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3969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651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726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726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6012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651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651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11685-E1FA-43FC-BB9E-28BFAF1B95E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097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11685-E1FA-43FC-BB9E-28BFAF1B95E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097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11685-E1FA-43FC-BB9E-28BFAF1B95E0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097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72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930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16DF5-4CF5-4083-A478-67D1B966DF8E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69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C44A2A0-5B42-472B-835C-A01E7492FF42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849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C69C0B6-1F06-443A-9C67-2BC7AF9ED859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151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151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849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93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 dirty="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 dirty="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</p:grp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9ABDFF39-4B41-49C2-A5C7-5AEAA20E43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19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FEFF9-C5B4-4775-8215-5D0F6BEE66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99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28475-91D3-403C-8F27-1888EDFD03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167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9CFF7-F7C7-4CDA-8836-0CD3140960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054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78DC6-DC8B-421F-9EF5-1BD36485E5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622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9491E-3CBA-4ED9-A9C3-8A06F4B55F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908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6E651-41CD-4659-B4B3-5981C5B070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04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B8ABA-684B-4F4D-8BC5-FED2D53263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841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EAEE-5BA9-44DE-A628-C1530B090B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2995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EE7E0-2423-40AA-A551-BAB49EABC4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7798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D2549-6E3D-40C6-92F1-51B350BB6E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834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F86AB-58F6-47DD-A95E-65AEC1F104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624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29872-44A3-4C6F-B3D0-26BCC406A3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84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101AA-B281-494B-A727-F15CB55F58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3117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89D1B-0A1F-4865-9F3A-8DF11A4D52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147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2E04D-E4A6-4E50-8B6D-11D201B31E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40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AFC5C-B330-42A7-87F5-A3B6D5D5E6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88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CE2E7-77D3-41E0-AC0F-364426B78A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37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942A5-7248-4B3F-BEBB-016EA61A26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95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30246-A6D7-4652-BCEC-DE1753C58B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53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A1DE5-38A2-46F0-AC9C-FDEEE70925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52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DA14B-D703-4087-95EA-E15E4C84EC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44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9B79E788-5633-404D-AD3E-73F3A12673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9" r:id="rId1"/>
    <p:sldLayoutId id="2147484528" r:id="rId2"/>
    <p:sldLayoutId id="2147484529" r:id="rId3"/>
    <p:sldLayoutId id="2147484530" r:id="rId4"/>
    <p:sldLayoutId id="2147484531" r:id="rId5"/>
    <p:sldLayoutId id="2147484532" r:id="rId6"/>
    <p:sldLayoutId id="2147484533" r:id="rId7"/>
    <p:sldLayoutId id="2147484534" r:id="rId8"/>
    <p:sldLayoutId id="2147484535" r:id="rId9"/>
    <p:sldLayoutId id="2147484536" r:id="rId10"/>
    <p:sldLayoutId id="214748453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C5D6CC7A-607A-4A7D-9E83-47D2DF0D9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8" r:id="rId1"/>
    <p:sldLayoutId id="2147484539" r:id="rId2"/>
    <p:sldLayoutId id="2147484540" r:id="rId3"/>
    <p:sldLayoutId id="2147484541" r:id="rId4"/>
    <p:sldLayoutId id="2147484542" r:id="rId5"/>
    <p:sldLayoutId id="2147484543" r:id="rId6"/>
    <p:sldLayoutId id="2147484544" r:id="rId7"/>
    <p:sldLayoutId id="2147484545" r:id="rId8"/>
    <p:sldLayoutId id="2147484546" r:id="rId9"/>
    <p:sldLayoutId id="2147484547" r:id="rId10"/>
    <p:sldLayoutId id="21474845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fis.org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tomsic@ffis.org" TargetMode="External"/><Relationship Id="rId5" Type="http://schemas.openxmlformats.org/officeDocument/2006/relationships/hyperlink" Target="http://www.ffis.org/" TargetMode="Externa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1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4B974B"/>
                </a:solidFill>
                <a:latin typeface="Calibri" pitchFamily="34" charset="0"/>
              </a:rPr>
              <a:t/>
            </a:r>
            <a:br>
              <a:rPr lang="en-US" dirty="0" smtClean="0">
                <a:solidFill>
                  <a:srgbClr val="4B974B"/>
                </a:solidFill>
                <a:latin typeface="Calibri" pitchFamily="34" charset="0"/>
              </a:rPr>
            </a:br>
            <a:endParaRPr lang="en-US" dirty="0" smtClean="0">
              <a:solidFill>
                <a:srgbClr val="4B974B"/>
              </a:solidFill>
              <a:latin typeface="Calibri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3366"/>
                </a:solidFill>
                <a:latin typeface="Calibri" pitchFamily="34" charset="0"/>
              </a:rPr>
              <a:t>Maryland Senate Budget and Taxation Committee</a:t>
            </a:r>
          </a:p>
          <a:p>
            <a:pPr eaLnBrk="1" hangingPunct="1"/>
            <a:r>
              <a:rPr lang="en-US" sz="2400" dirty="0" smtClean="0">
                <a:solidFill>
                  <a:srgbClr val="003366"/>
                </a:solidFill>
                <a:latin typeface="Calibri" pitchFamily="34" charset="0"/>
              </a:rPr>
              <a:t>January 28, 2015</a:t>
            </a:r>
          </a:p>
        </p:txBody>
      </p:sp>
      <p:pic>
        <p:nvPicPr>
          <p:cNvPr id="6148" name="Picture 4" descr="New FFI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334000"/>
            <a:ext cx="13477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995988" y="5334001"/>
            <a:ext cx="3071812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rgbClr val="4B974B"/>
                </a:solidFill>
                <a:latin typeface="Times New Roman" pitchFamily="18" charset="0"/>
              </a:rPr>
              <a:t>Federal Funds Information for </a:t>
            </a:r>
            <a:r>
              <a:rPr lang="en-US" sz="2200" b="1" dirty="0" smtClean="0">
                <a:solidFill>
                  <a:srgbClr val="4B974B"/>
                </a:solidFill>
                <a:latin typeface="Times New Roman" pitchFamily="18" charset="0"/>
              </a:rPr>
              <a:t>States</a:t>
            </a:r>
          </a:p>
          <a:p>
            <a:pPr>
              <a:spcBef>
                <a:spcPct val="50000"/>
              </a:spcBef>
            </a:pPr>
            <a:r>
              <a:rPr lang="en-US" sz="2200" b="1" dirty="0" smtClean="0">
                <a:solidFill>
                  <a:srgbClr val="4B974B"/>
                </a:solidFill>
                <a:latin typeface="Times New Roman" pitchFamily="18" charset="0"/>
                <a:hlinkClick r:id="rId4"/>
              </a:rPr>
              <a:t>www.ffis.org</a:t>
            </a:r>
            <a:r>
              <a:rPr lang="en-US" sz="2200" b="1" dirty="0" smtClean="0">
                <a:solidFill>
                  <a:srgbClr val="4B974B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47800" y="1371600"/>
            <a:ext cx="701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libri" pitchFamily="34" charset="0"/>
                <a:cs typeface="Calibri" pitchFamily="34" charset="0"/>
              </a:rPr>
              <a:t>Federal Funding Update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: We Live in 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Interesting Times</a:t>
            </a:r>
            <a:endParaRPr lang="en-US" sz="4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The BCA is the law of the land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362200"/>
            <a:ext cx="7924800" cy="3724275"/>
          </a:xfrm>
        </p:spPr>
        <p:txBody>
          <a:bodyPr/>
          <a:lstStyle/>
          <a:p>
            <a:pPr eaLnBrk="1" hangingPunct="1">
              <a:spcAft>
                <a:spcPts val="600"/>
              </a:spcAft>
              <a:defRPr/>
            </a:pPr>
            <a:r>
              <a:rPr lang="en-US" sz="2600" dirty="0" smtClean="0">
                <a:latin typeface="Calibri" pitchFamily="34" charset="0"/>
              </a:rPr>
              <a:t>Discretionary sequestration persists in form of lower caps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en-US" sz="2600" dirty="0" smtClean="0">
                <a:latin typeface="Calibri" pitchFamily="34" charset="0"/>
              </a:rPr>
              <a:t>Mandatory sequestration still occurs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dirty="0" smtClean="0">
                <a:latin typeface="Calibri" pitchFamily="34" charset="0"/>
              </a:rPr>
              <a:t>Bipartisan Budget Act (BBA) extended it to FY 2023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dirty="0">
                <a:latin typeface="Calibri" pitchFamily="34" charset="0"/>
              </a:rPr>
              <a:t>R</a:t>
            </a:r>
            <a:r>
              <a:rPr lang="en-US" sz="2300" dirty="0" smtClean="0">
                <a:latin typeface="Calibri" pitchFamily="34" charset="0"/>
              </a:rPr>
              <a:t>epeal unlikely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dirty="0" smtClean="0">
                <a:latin typeface="Calibri" pitchFamily="34" charset="0"/>
              </a:rPr>
              <a:t>ATB percentages applied to current-law levels</a:t>
            </a:r>
          </a:p>
          <a:p>
            <a:pPr marL="800100" lvl="2" indent="0" eaLnBrk="1" hangingPunct="1"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914400" lvl="1" indent="-514350" eaLnBrk="1" hangingPunct="1">
              <a:defRPr/>
            </a:pPr>
            <a:endParaRPr lang="en-US" dirty="0" smtClean="0">
              <a:latin typeface="Calibri" pitchFamily="34" charset="0"/>
            </a:endParaRPr>
          </a:p>
        </p:txBody>
      </p:sp>
      <p:pic>
        <p:nvPicPr>
          <p:cNvPr id="7172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668948"/>
              </p:ext>
            </p:extLst>
          </p:nvPr>
        </p:nvGraphicFramePr>
        <p:xfrm>
          <a:off x="2590800" y="5029200"/>
          <a:ext cx="4343400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97000"/>
                <a:gridCol w="1397000"/>
                <a:gridCol w="1549400"/>
              </a:tblGrid>
              <a:tr h="3378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Nondefense</a:t>
                      </a:r>
                      <a:endParaRPr lang="en-US" dirty="0"/>
                    </a:p>
                  </a:txBody>
                  <a:tcPr/>
                </a:tc>
              </a:tr>
              <a:tr h="337820">
                <a:tc>
                  <a:txBody>
                    <a:bodyPr/>
                    <a:lstStyle/>
                    <a:p>
                      <a:r>
                        <a:rPr lang="en-US" dirty="0" smtClean="0"/>
                        <a:t>FY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-7.2%</a:t>
                      </a:r>
                      <a:endParaRPr lang="en-US" dirty="0"/>
                    </a:p>
                  </a:txBody>
                  <a:tcPr/>
                </a:tc>
              </a:tr>
              <a:tr h="337820">
                <a:tc>
                  <a:txBody>
                    <a:bodyPr/>
                    <a:lstStyle/>
                    <a:p>
                      <a:r>
                        <a:rPr lang="en-US" dirty="0" smtClean="0"/>
                        <a:t>FY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92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The BCA going forward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" name="Picture 5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92829"/>
            <a:ext cx="6578600" cy="403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2798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BCA projections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82587"/>
            <a:ext cx="7693025" cy="401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4903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Implications of the </a:t>
            </a:r>
            <a:r>
              <a:rPr lang="en-US" dirty="0" smtClean="0">
                <a:latin typeface="Calibri" pitchFamily="34" charset="0"/>
              </a:rPr>
              <a:t>BCA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19200" y="6487887"/>
            <a:ext cx="3505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Source: CBO Budget and Economic Outlook, 2/14</a:t>
            </a:r>
            <a:endParaRPr lang="en-US" sz="1000" i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362200"/>
            <a:ext cx="5791599" cy="412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8977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Expiring programs in an uncertain environment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362200"/>
            <a:ext cx="7924800" cy="3724275"/>
          </a:xfrm>
        </p:spPr>
        <p:txBody>
          <a:bodyPr/>
          <a:lstStyle/>
          <a:p>
            <a:pPr eaLnBrk="1" hangingPunct="1">
              <a:spcAft>
                <a:spcPts val="600"/>
              </a:spcAft>
              <a:defRPr/>
            </a:pPr>
            <a:r>
              <a:rPr lang="en-US" sz="2600" dirty="0" smtClean="0">
                <a:latin typeface="Calibri" pitchFamily="34" charset="0"/>
              </a:rPr>
              <a:t>Programs covering all major areas expire in 2015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2600" dirty="0" smtClean="0">
                <a:latin typeface="Calibri" pitchFamily="34" charset="0"/>
              </a:rPr>
              <a:t>Most are mandatory-funded programs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sz="2200" dirty="0" smtClean="0">
                <a:latin typeface="Calibri" pitchFamily="34" charset="0"/>
              </a:rPr>
              <a:t>Require congressional action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en-US" sz="2600" dirty="0" smtClean="0">
                <a:latin typeface="Calibri" pitchFamily="34" charset="0"/>
              </a:rPr>
              <a:t>Some have been operating under short-term extensions for years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en-US" sz="2600" dirty="0" smtClean="0">
                <a:latin typeface="Calibri" pitchFamily="34" charset="0"/>
              </a:rPr>
              <a:t>ACA programs at greatest risk</a:t>
            </a:r>
          </a:p>
          <a:p>
            <a:pPr marL="800100" lvl="2" indent="0" eaLnBrk="1" hangingPunct="1"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914400" lvl="1" indent="-514350" eaLnBrk="1" hangingPunct="1">
              <a:defRPr/>
            </a:pPr>
            <a:endParaRPr lang="en-US" dirty="0" smtClean="0">
              <a:latin typeface="Calibri" pitchFamily="34" charset="0"/>
            </a:endParaRPr>
          </a:p>
        </p:txBody>
      </p:sp>
      <p:pic>
        <p:nvPicPr>
          <p:cNvPr id="7172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899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National 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unding at stake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362200"/>
            <a:ext cx="7924800" cy="3724275"/>
          </a:xfrm>
        </p:spPr>
        <p:txBody>
          <a:bodyPr/>
          <a:lstStyle/>
          <a:p>
            <a:pPr marL="800100" lvl="2" indent="0" eaLnBrk="1" hangingPunct="1"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914400" lvl="1" indent="-514350" eaLnBrk="1" hangingPunct="1">
              <a:defRPr/>
            </a:pPr>
            <a:endParaRPr lang="en-US" dirty="0" smtClean="0">
              <a:latin typeface="Calibri" pitchFamily="34" charset="0"/>
            </a:endParaRPr>
          </a:p>
        </p:txBody>
      </p:sp>
      <p:pic>
        <p:nvPicPr>
          <p:cNvPr id="7172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14600"/>
            <a:ext cx="4953000" cy="362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953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Recent and upcoming deadlines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896828"/>
              </p:ext>
            </p:extLst>
          </p:nvPr>
        </p:nvGraphicFramePr>
        <p:xfrm>
          <a:off x="838200" y="2362200"/>
          <a:ext cx="8077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Pentagon 9"/>
          <p:cNvSpPr/>
          <p:nvPr/>
        </p:nvSpPr>
        <p:spPr bwMode="auto">
          <a:xfrm>
            <a:off x="2819400" y="3822993"/>
            <a:ext cx="1219200" cy="304800"/>
          </a:xfrm>
          <a:prstGeom prst="homePlat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Pentagon 10"/>
          <p:cNvSpPr/>
          <p:nvPr/>
        </p:nvSpPr>
        <p:spPr bwMode="auto">
          <a:xfrm>
            <a:off x="5725886" y="3800168"/>
            <a:ext cx="1219200" cy="304800"/>
          </a:xfrm>
          <a:prstGeom prst="homePlat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072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Recent and upcoming deadlines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3254697"/>
              </p:ext>
            </p:extLst>
          </p:nvPr>
        </p:nvGraphicFramePr>
        <p:xfrm>
          <a:off x="838200" y="2362200"/>
          <a:ext cx="8077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Pentagon 9"/>
          <p:cNvSpPr/>
          <p:nvPr/>
        </p:nvSpPr>
        <p:spPr bwMode="auto">
          <a:xfrm>
            <a:off x="2819400" y="3822993"/>
            <a:ext cx="1219200" cy="304800"/>
          </a:xfrm>
          <a:prstGeom prst="homePlat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Pentagon 10"/>
          <p:cNvSpPr/>
          <p:nvPr/>
        </p:nvSpPr>
        <p:spPr bwMode="auto">
          <a:xfrm>
            <a:off x="5725886" y="3800168"/>
            <a:ext cx="1219200" cy="304800"/>
          </a:xfrm>
          <a:prstGeom prst="homePlat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647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Recent and upcoming deadlines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988932"/>
              </p:ext>
            </p:extLst>
          </p:nvPr>
        </p:nvGraphicFramePr>
        <p:xfrm>
          <a:off x="838200" y="2362200"/>
          <a:ext cx="8077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Pentagon 9"/>
          <p:cNvSpPr/>
          <p:nvPr/>
        </p:nvSpPr>
        <p:spPr bwMode="auto">
          <a:xfrm>
            <a:off x="4267200" y="3822993"/>
            <a:ext cx="1219200" cy="304800"/>
          </a:xfrm>
          <a:prstGeom prst="homePlat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44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More questions than answers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" name="Picture 5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4945706"/>
              </p:ext>
            </p:extLst>
          </p:nvPr>
        </p:nvGraphicFramePr>
        <p:xfrm>
          <a:off x="1181100" y="3240107"/>
          <a:ext cx="6591300" cy="3465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Rectangle 5"/>
          <p:cNvSpPr/>
          <p:nvPr/>
        </p:nvSpPr>
        <p:spPr>
          <a:xfrm>
            <a:off x="914400" y="2286000"/>
            <a:ext cx="6781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Calibri" pitchFamily="34" charset="0"/>
              </a:rPr>
              <a:t>Will it be total gridlock and if so, how will it affect states?</a:t>
            </a:r>
            <a:endParaRPr 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429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Big Questions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How does FY 2015 budget play out?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Is there any hope for common ground?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FY 2016 appropriations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Budget Control Act (BCA)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Expiring programs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Tax reform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Debt limit</a:t>
            </a:r>
          </a:p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6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Questions?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latin typeface="Calibri" pitchFamily="34" charset="0"/>
            </a:endParaRPr>
          </a:p>
        </p:txBody>
      </p:sp>
      <p:pic>
        <p:nvPicPr>
          <p:cNvPr id="16388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http://t3.gstatic.com/images?q=tbn:ANd9GcTrU_sqiKZAQIMGQw6Y1px5jJHW4adpMQTBQnE2h609QVoIst6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86000"/>
            <a:ext cx="2057400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43000" y="4508718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For more information:  </a:t>
            </a:r>
            <a:r>
              <a:rPr lang="en-US" sz="2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  <a:hlinkClick r:id="rId5"/>
              </a:rPr>
              <a:t>www.ffis.org</a:t>
            </a:r>
            <a:r>
              <a:rPr lang="en-US" sz="2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,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Trinity Tomsic (</a:t>
            </a:r>
            <a:r>
              <a:rPr lang="en-US" sz="2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  <a:hlinkClick r:id="rId6"/>
              </a:rPr>
              <a:t>ttomsic@ffis.org</a:t>
            </a:r>
            <a:r>
              <a:rPr lang="en-US" sz="2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 ) </a:t>
            </a:r>
          </a:p>
        </p:txBody>
      </p:sp>
    </p:spTree>
    <p:extLst>
      <p:ext uri="{BB962C8B-B14F-4D97-AF65-F5344CB8AC3E}">
        <p14:creationId xmlns:p14="http://schemas.microsoft.com/office/powerpoint/2010/main" val="96082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But first, the basics</a:t>
            </a:r>
          </a:p>
        </p:txBody>
      </p:sp>
      <p:pic>
        <p:nvPicPr>
          <p:cNvPr id="6147" name="Picture 5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762000" y="6550025"/>
            <a:ext cx="6781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i="1" dirty="0">
              <a:solidFill>
                <a:srgbClr val="003366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6984656"/>
              </p:ext>
            </p:extLst>
          </p:nvPr>
        </p:nvGraphicFramePr>
        <p:xfrm>
          <a:off x="1905000" y="2900362"/>
          <a:ext cx="5305424" cy="3424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56963" y="2286965"/>
            <a:ext cx="59436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Composition of Federal Outlays in FY 2013</a:t>
            </a:r>
            <a:br>
              <a:rPr lang="en-US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6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($ in Billions, % of Total)</a:t>
            </a:r>
            <a:endParaRPr lang="en-US" sz="16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763" y="3132592"/>
            <a:ext cx="5322887" cy="343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227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Per </a:t>
            </a:r>
            <a:r>
              <a:rPr lang="en-US" dirty="0" smtClean="0">
                <a:latin typeface="Calibri" pitchFamily="34" charset="0"/>
              </a:rPr>
              <a:t>capita </a:t>
            </a:r>
            <a:r>
              <a:rPr lang="en-US" dirty="0">
                <a:latin typeface="Calibri" pitchFamily="34" charset="0"/>
              </a:rPr>
              <a:t>f</a:t>
            </a:r>
            <a:r>
              <a:rPr lang="en-US" dirty="0" smtClean="0">
                <a:latin typeface="Calibri" pitchFamily="34" charset="0"/>
              </a:rPr>
              <a:t>ederal spending </a:t>
            </a:r>
            <a:r>
              <a:rPr lang="en-US" dirty="0">
                <a:latin typeface="Calibri" pitchFamily="34" charset="0"/>
              </a:rPr>
              <a:t>f</a:t>
            </a:r>
            <a:r>
              <a:rPr lang="en-US" dirty="0" smtClean="0">
                <a:latin typeface="Calibri" pitchFamily="34" charset="0"/>
              </a:rPr>
              <a:t>lowing </a:t>
            </a: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to Maryland, FY 2013</a:t>
            </a:r>
          </a:p>
        </p:txBody>
      </p:sp>
      <p:pic>
        <p:nvPicPr>
          <p:cNvPr id="7172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5800" y="6582489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Source: Pew Charitable Trusts</a:t>
            </a:r>
            <a:endParaRPr lang="en-US" sz="1000" i="1" dirty="0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757" y="2335700"/>
            <a:ext cx="3987800" cy="42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9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What </a:t>
            </a:r>
            <a:r>
              <a:rPr lang="en-US" dirty="0" smtClean="0">
                <a:latin typeface="Calibri" pitchFamily="34" charset="0"/>
              </a:rPr>
              <a:t>program </a:t>
            </a:r>
            <a:r>
              <a:rPr lang="en-US" dirty="0" smtClean="0">
                <a:latin typeface="Calibri" pitchFamily="34" charset="0"/>
              </a:rPr>
              <a:t>areas are supported by </a:t>
            </a:r>
            <a:r>
              <a:rPr lang="en-US" dirty="0" smtClean="0">
                <a:latin typeface="Calibri" pitchFamily="34" charset="0"/>
              </a:rPr>
              <a:t>federal grants to state/local gov’t? </a:t>
            </a:r>
            <a:endParaRPr lang="en-US" dirty="0" smtClean="0">
              <a:latin typeface="Calibri" pitchFamily="34" charset="0"/>
            </a:endParaRPr>
          </a:p>
        </p:txBody>
      </p:sp>
      <p:pic>
        <p:nvPicPr>
          <p:cNvPr id="9220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502" y="2286000"/>
            <a:ext cx="600726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339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Recent trends in grant funding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402280"/>
            <a:ext cx="5257800" cy="4303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371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Per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capita </a:t>
            </a:r>
            <a:r>
              <a:rPr lang="en-US" dirty="0">
                <a:latin typeface="Calibri" pitchFamily="34" charset="0"/>
                <a:cs typeface="Calibri" pitchFamily="34" charset="0"/>
              </a:rPr>
              <a:t>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ederal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pending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on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selected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rants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FY 2013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460122"/>
              </p:ext>
            </p:extLst>
          </p:nvPr>
        </p:nvGraphicFramePr>
        <p:xfrm>
          <a:off x="990599" y="2362200"/>
          <a:ext cx="7495231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Worksheet" r:id="rId4" imgW="9572608" imgH="4962457" progId="Excel.Sheet.12">
                  <p:embed/>
                </p:oleObj>
              </mc:Choice>
              <mc:Fallback>
                <p:oleObj name="Worksheet" r:id="rId4" imgW="9572608" imgH="49624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599" y="2362200"/>
                        <a:ext cx="7495231" cy="388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New FFIS 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842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Federal </a:t>
            </a:r>
            <a:r>
              <a:rPr lang="en-US" dirty="0">
                <a:latin typeface="Calibri" pitchFamily="34" charset="0"/>
              </a:rPr>
              <a:t>g</a:t>
            </a:r>
            <a:r>
              <a:rPr lang="en-US" dirty="0" smtClean="0">
                <a:latin typeface="Calibri" pitchFamily="34" charset="0"/>
              </a:rPr>
              <a:t>rants going to Maryland: 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per capita, FY 2013</a:t>
            </a:r>
          </a:p>
        </p:txBody>
      </p:sp>
      <p:pic>
        <p:nvPicPr>
          <p:cNvPr id="7172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964830"/>
              </p:ext>
            </p:extLst>
          </p:nvPr>
        </p:nvGraphicFramePr>
        <p:xfrm>
          <a:off x="892629" y="2468880"/>
          <a:ext cx="7315200" cy="34747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438400"/>
                <a:gridCol w="1625600"/>
                <a:gridCol w="1788161"/>
                <a:gridCol w="146303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Major Category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U.S. Average</a:t>
                      </a:r>
                      <a:b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Per Capita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Maryland</a:t>
                      </a:r>
                      <a:b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Per Capita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latin typeface="Calibri" pitchFamily="34" charset="0"/>
                          <a:cs typeface="Calibri" pitchFamily="34" charset="0"/>
                        </a:rPr>
                        <a:t>Maryland 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Rank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Medicaid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  <a:lumOff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$852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  <a:lumOff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$695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  <a:lumOff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36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  <a:lumOff val="50000"/>
                        <a:alpha val="20000"/>
                      </a:schemeClr>
                    </a:solidFill>
                  </a:tcPr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Other</a:t>
                      </a:r>
                      <a:r>
                        <a:rPr lang="en-US" sz="2400" baseline="0" dirty="0" smtClean="0">
                          <a:latin typeface="Calibri" pitchFamily="34" charset="0"/>
                          <a:cs typeface="Calibri" pitchFamily="34" charset="0"/>
                        </a:rPr>
                        <a:t> State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587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486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48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Local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  <a:lumOff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88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  <a:lumOff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80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  <a:lumOff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24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  <a:lumOff val="50000"/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Individual/Other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344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279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38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  <a:endParaRPr lang="en-US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  <a:lumOff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Calibri" pitchFamily="34" charset="0"/>
                          <a:cs typeface="Calibri" pitchFamily="34" charset="0"/>
                        </a:rPr>
                        <a:t>$1,871</a:t>
                      </a:r>
                      <a:endParaRPr lang="en-US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  <a:lumOff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Calibri" pitchFamily="34" charset="0"/>
                          <a:cs typeface="Calibri" pitchFamily="34" charset="0"/>
                        </a:rPr>
                        <a:t>$1,540</a:t>
                      </a:r>
                      <a:endParaRPr lang="en-US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  <a:lumOff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Calibri" pitchFamily="34" charset="0"/>
                          <a:cs typeface="Calibri" pitchFamily="34" charset="0"/>
                        </a:rPr>
                        <a:t>42</a:t>
                      </a:r>
                      <a:endParaRPr lang="en-US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  <a:lumOff val="50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52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Conflicts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on the horizon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FY 2015 Homeland Security/immigration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FY 2016 budget; amending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BCA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D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eficit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reduction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Tax reform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Federal workforce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Debt limit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Highway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Trust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und solvency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Expiring programs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914400" lvl="2" indent="0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457200" lvl="1" indent="0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49966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0">
      <a:dk1>
        <a:srgbClr val="003366"/>
      </a:dk1>
      <a:lt1>
        <a:srgbClr val="FFFFFF"/>
      </a:lt1>
      <a:dk2>
        <a:srgbClr val="4B974B"/>
      </a:dk2>
      <a:lt2>
        <a:srgbClr val="666699"/>
      </a:lt2>
      <a:accent1>
        <a:srgbClr val="33CCCC"/>
      </a:accent1>
      <a:accent2>
        <a:srgbClr val="003366"/>
      </a:accent2>
      <a:accent3>
        <a:srgbClr val="FFFFFF"/>
      </a:accent3>
      <a:accent4>
        <a:srgbClr val="002A56"/>
      </a:accent4>
      <a:accent5>
        <a:srgbClr val="ADE2E2"/>
      </a:accent5>
      <a:accent6>
        <a:srgbClr val="002D5C"/>
      </a:accent6>
      <a:hlink>
        <a:srgbClr val="4B974B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4B974B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438843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003366"/>
        </a:dk1>
        <a:lt1>
          <a:srgbClr val="FFFFFF"/>
        </a:lt1>
        <a:dk2>
          <a:srgbClr val="4B974B"/>
        </a:dk2>
        <a:lt2>
          <a:srgbClr val="666699"/>
        </a:lt2>
        <a:accent1>
          <a:srgbClr val="33CCCC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002D5C"/>
        </a:accent6>
        <a:hlink>
          <a:srgbClr val="4B974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10322</TotalTime>
  <Words>492</Words>
  <Application>Microsoft Office PowerPoint</Application>
  <PresentationFormat>On-screen Show (4:3)</PresentationFormat>
  <Paragraphs>146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Capsules</vt:lpstr>
      <vt:lpstr>Custom Design</vt:lpstr>
      <vt:lpstr>Worksheet</vt:lpstr>
      <vt:lpstr> </vt:lpstr>
      <vt:lpstr>Big Questions</vt:lpstr>
      <vt:lpstr>But first, the basics</vt:lpstr>
      <vt:lpstr>Per capita federal spending flowing  to Maryland, FY 2013</vt:lpstr>
      <vt:lpstr>What program areas are supported by federal grants to state/local gov’t? </vt:lpstr>
      <vt:lpstr>Recent trends in grant funding</vt:lpstr>
      <vt:lpstr>Per capita federal spending on selected grants, FY 2013</vt:lpstr>
      <vt:lpstr>Federal grants going to Maryland:  per capita, FY 2013</vt:lpstr>
      <vt:lpstr>Conflicts on the horizon</vt:lpstr>
      <vt:lpstr>The BCA is the law of the land</vt:lpstr>
      <vt:lpstr>The BCA going forward</vt:lpstr>
      <vt:lpstr>BCA projections</vt:lpstr>
      <vt:lpstr>Implications of the BCA</vt:lpstr>
      <vt:lpstr>Expiring programs in an uncertain environment</vt:lpstr>
      <vt:lpstr>National funding at stake</vt:lpstr>
      <vt:lpstr>Recent and upcoming deadlines</vt:lpstr>
      <vt:lpstr>Recent and upcoming deadlines</vt:lpstr>
      <vt:lpstr>Recent and upcoming deadlines</vt:lpstr>
      <vt:lpstr>More questions than answers</vt:lpstr>
      <vt:lpstr>Questions?</vt:lpstr>
    </vt:vector>
  </TitlesOfParts>
  <Company>FFIS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FFIS User</dc:creator>
  <cp:lastModifiedBy>FFIS</cp:lastModifiedBy>
  <cp:revision>486</cp:revision>
  <cp:lastPrinted>2015-01-26T15:56:22Z</cp:lastPrinted>
  <dcterms:created xsi:type="dcterms:W3CDTF">2010-07-14T19:33:24Z</dcterms:created>
  <dcterms:modified xsi:type="dcterms:W3CDTF">2015-01-26T16:21:41Z</dcterms:modified>
</cp:coreProperties>
</file>