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</p:sldMasterIdLst>
  <p:handoutMasterIdLst>
    <p:handoutMasterId r:id="rId13"/>
  </p:handoutMasterIdLst>
  <p:sldIdLst>
    <p:sldId id="256" r:id="rId3"/>
    <p:sldId id="265" r:id="rId4"/>
    <p:sldId id="288" r:id="rId5"/>
    <p:sldId id="289" r:id="rId6"/>
    <p:sldId id="287" r:id="rId7"/>
    <p:sldId id="291" r:id="rId8"/>
    <p:sldId id="292" r:id="rId9"/>
    <p:sldId id="293" r:id="rId10"/>
    <p:sldId id="294" r:id="rId11"/>
    <p:sldId id="28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7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BE987-E4DF-4F91-AEDB-994997285EEF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4172FA-3603-48AD-BB11-F62DBAD11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857999" y="6096000"/>
            <a:ext cx="2253343" cy="6096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15000"/>
            <a:ext cx="6324600" cy="1066800"/>
          </a:xfrm>
          <a:solidFill>
            <a:schemeClr val="accent6">
              <a:alpha val="64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698625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4B974B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6096000"/>
            <a:ext cx="2405743" cy="3810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rgbClr val="FFFFFF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634" y="6096000"/>
            <a:ext cx="4547795" cy="6856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Federal Funds Information for States</a:t>
            </a:r>
            <a:br>
              <a:rPr lang="en-US" dirty="0" smtClean="0"/>
            </a:br>
            <a:r>
              <a:rPr lang="en-US" dirty="0" smtClean="0"/>
              <a:t>www.ffis.org/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477000"/>
            <a:ext cx="3657600" cy="381000"/>
          </a:xfr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Conference or Event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8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0" y="152400"/>
            <a:ext cx="912222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502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7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FIS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5791200"/>
            <a:ext cx="6324600" cy="990600"/>
          </a:xfrm>
          <a:solidFill>
            <a:schemeClr val="accent4">
              <a:alpha val="64000"/>
            </a:schemeClr>
          </a:solidFill>
          <a:ln w="25400"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rgbClr val="002060"/>
                </a:solidFill>
              </a:defRPr>
            </a:lvl2pPr>
            <a:lvl3pPr marL="914400" indent="0">
              <a:buNone/>
              <a:defRPr b="1">
                <a:solidFill>
                  <a:srgbClr val="002060"/>
                </a:solidFill>
              </a:defRPr>
            </a:lvl3pPr>
            <a:lvl4pPr marL="1371600" indent="0">
              <a:buNone/>
              <a:defRPr b="1">
                <a:solidFill>
                  <a:srgbClr val="002060"/>
                </a:solidFill>
              </a:defRPr>
            </a:lvl4pPr>
            <a:lvl5pPr marL="1828800" indent="0">
              <a:buNone/>
              <a:defRPr b="1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For more information: www.ffis.org</a:t>
            </a:r>
          </a:p>
          <a:p>
            <a:pPr lvl="0"/>
            <a:r>
              <a:rPr lang="en-US" dirty="0" smtClean="0"/>
              <a:t>Your Name (youremail@ffis.org) </a:t>
            </a:r>
          </a:p>
        </p:txBody>
      </p:sp>
    </p:spTree>
    <p:extLst>
      <p:ext uri="{BB962C8B-B14F-4D97-AF65-F5344CB8AC3E}">
        <p14:creationId xmlns:p14="http://schemas.microsoft.com/office/powerpoint/2010/main" val="63974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91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2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is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ttomsic@ffi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fis.org/node/3521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6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4B974B"/>
                </a:solidFill>
                <a:latin typeface="Calibri" pitchFamily="34" charset="0"/>
              </a:rPr>
              <a:t>The IDEA Behind Full Funding for Federal Special Education Programs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6553200" y="613535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March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" y="61353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Federal Funds Information for States </a:t>
            </a:r>
            <a:r>
              <a:rPr lang="en-US" b="1" dirty="0">
                <a:solidFill>
                  <a:schemeClr val="bg1"/>
                </a:solidFill>
                <a:hlinkClick r:id="rId3"/>
              </a:rPr>
              <a:t>www.ffis.org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20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Questions?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5791200"/>
            <a:ext cx="5638800" cy="990600"/>
          </a:xfrm>
          <a:solidFill>
            <a:schemeClr val="accent4">
              <a:alpha val="70000"/>
            </a:schemeClr>
          </a:solidFill>
          <a:ln w="25400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more information: </a:t>
            </a:r>
            <a:r>
              <a:rPr lang="en-US" dirty="0" smtClean="0">
                <a:hlinkClick r:id="rId3"/>
              </a:rPr>
              <a:t>www.ffis.org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Nick Jacobs (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njacobs@ffis.org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at a </a:t>
            </a:r>
            <a:r>
              <a:rPr lang="en-US" dirty="0"/>
              <a:t>G</a:t>
            </a:r>
            <a:r>
              <a:rPr lang="en-US" dirty="0" smtClean="0"/>
              <a:t>lance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latin typeface="Calibri" pitchFamily="34" charset="0"/>
              </a:rPr>
              <a:t>What is IDEA?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latin typeface="Calibri" pitchFamily="34" charset="0"/>
              </a:rPr>
              <a:t>Major changes </a:t>
            </a:r>
            <a:r>
              <a:rPr lang="en-US" dirty="0">
                <a:latin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</a:rPr>
              <a:t>ver </a:t>
            </a: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ime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latin typeface="Calibri" pitchFamily="34" charset="0"/>
              </a:rPr>
              <a:t>Appropriated vs. estimated full funding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US" dirty="0" smtClean="0">
                <a:latin typeface="Calibri" pitchFamily="34" charset="0"/>
              </a:rPr>
              <a:t>Reauthorization</a:t>
            </a:r>
          </a:p>
        </p:txBody>
      </p:sp>
    </p:spTree>
    <p:extLst>
      <p:ext uri="{BB962C8B-B14F-4D97-AF65-F5344CB8AC3E}">
        <p14:creationId xmlns:p14="http://schemas.microsoft.com/office/powerpoint/2010/main" val="30795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IDEA?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Individuals with Disabilities Education Act (P.L. 101-476)</a:t>
            </a:r>
          </a:p>
          <a:p>
            <a:r>
              <a:rPr lang="en-US" dirty="0" smtClean="0"/>
              <a:t>First enacted in 1975 (P.L. 94-142)</a:t>
            </a:r>
          </a:p>
          <a:p>
            <a:r>
              <a:rPr lang="en-US" dirty="0" smtClean="0"/>
              <a:t>Created Grants </a:t>
            </a:r>
            <a:r>
              <a:rPr lang="en-US" dirty="0"/>
              <a:t>to States for Education of Children with </a:t>
            </a:r>
            <a:r>
              <a:rPr lang="en-US" dirty="0" smtClean="0"/>
              <a:t>Disabilities (CFDA # 84.027)</a:t>
            </a:r>
          </a:p>
          <a:p>
            <a:pPr lvl="1"/>
            <a:r>
              <a:rPr lang="en-US" dirty="0" smtClean="0"/>
              <a:t>Committed funding 40% of the national Average Per Pupil Expenditure (APPE) multiplied by the number of children in special education</a:t>
            </a:r>
          </a:p>
          <a:p>
            <a:pPr lvl="1"/>
            <a:r>
              <a:rPr lang="en-US" dirty="0" smtClean="0"/>
              <a:t>Did NOT commit mandatory funding</a:t>
            </a:r>
          </a:p>
        </p:txBody>
      </p:sp>
    </p:spTree>
    <p:extLst>
      <p:ext uri="{BB962C8B-B14F-4D97-AF65-F5344CB8AC3E}">
        <p14:creationId xmlns:p14="http://schemas.microsoft.com/office/powerpoint/2010/main" val="2032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Recent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029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/>
              <a:t>Individuals with Disabilities Education Improvement Act (P.L. 108-446)</a:t>
            </a:r>
          </a:p>
          <a:p>
            <a:r>
              <a:rPr lang="en-US" dirty="0" smtClean="0"/>
              <a:t>Specified authorized levels from FY 2005 to FY 2011, thereafter “such sums as necessary”</a:t>
            </a:r>
          </a:p>
          <a:p>
            <a:r>
              <a:rPr lang="en-US" dirty="0"/>
              <a:t>Modified </a:t>
            </a:r>
            <a:r>
              <a:rPr lang="en-US" dirty="0" smtClean="0"/>
              <a:t>formula:</a:t>
            </a:r>
            <a:endParaRPr lang="en-US" dirty="0"/>
          </a:p>
          <a:p>
            <a:pPr lvl="1"/>
            <a:r>
              <a:rPr lang="en-US" dirty="0" smtClean="0"/>
              <a:t>40% of APPE * Special-Ed </a:t>
            </a:r>
            <a:r>
              <a:rPr lang="en-US" dirty="0"/>
              <a:t>S</a:t>
            </a:r>
            <a:r>
              <a:rPr lang="en-US" dirty="0" smtClean="0"/>
              <a:t>tudents in 2004-2005</a:t>
            </a:r>
          </a:p>
          <a:p>
            <a:pPr lvl="2"/>
            <a:r>
              <a:rPr lang="en-US" dirty="0" smtClean="0"/>
              <a:t>Adjusted by 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nnual changes in state population of school-age children (85% of the adjustment)</a:t>
            </a:r>
          </a:p>
          <a:p>
            <a:pPr lvl="3"/>
            <a:r>
              <a:rPr lang="en-US" dirty="0" smtClean="0"/>
              <a:t>Those in that same age range living in poverty (15% of the adjustment)</a:t>
            </a:r>
          </a:p>
        </p:txBody>
      </p:sp>
    </p:spTree>
    <p:extLst>
      <p:ext uri="{BB962C8B-B14F-4D97-AF65-F5344CB8AC3E}">
        <p14:creationId xmlns:p14="http://schemas.microsoft.com/office/powerpoint/2010/main" val="33527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Funding Estimates vs. Appropriations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State-by-state detail available in </a:t>
            </a:r>
            <a:r>
              <a:rPr lang="en-US" sz="2400" i="1" dirty="0" smtClean="0">
                <a:hlinkClick r:id="rId2"/>
              </a:rPr>
              <a:t>Issue Brief 14-31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" y="1524000"/>
            <a:ext cx="7469188" cy="455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Funding Shortfall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/>
          <a:stretch/>
        </p:blipFill>
        <p:spPr>
          <a:xfrm>
            <a:off x="56379" y="1522978"/>
            <a:ext cx="9031242" cy="53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Reauthorization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Discretionary vs. mandatory designation</a:t>
            </a:r>
          </a:p>
          <a:p>
            <a:r>
              <a:rPr lang="en-US" dirty="0" smtClean="0"/>
              <a:t>Full funding levels</a:t>
            </a:r>
          </a:p>
          <a:p>
            <a:r>
              <a:rPr lang="en-US" dirty="0" smtClean="0"/>
              <a:t>Covering costs of expert fees and examinations for lawsuits against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H.R. 551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IDEA Full Funding Act (H.R. 551)</a:t>
            </a:r>
          </a:p>
          <a:p>
            <a:r>
              <a:rPr lang="en-US" dirty="0" smtClean="0"/>
              <a:t>Authorizes and appropriates amounts approaching full funding by FY 2025</a:t>
            </a:r>
          </a:p>
          <a:p>
            <a:r>
              <a:rPr lang="en-US" dirty="0" smtClean="0"/>
              <a:t>Return to classic formula:</a:t>
            </a:r>
            <a:endParaRPr lang="en-US" dirty="0"/>
          </a:p>
          <a:p>
            <a:pPr lvl="1"/>
            <a:r>
              <a:rPr lang="en-US" dirty="0" smtClean="0"/>
              <a:t>40% of National APPE * number of special education students receiving services in the state between the ages of 3-21 during the school year ending before the previous fiscal year  </a:t>
            </a:r>
          </a:p>
          <a:p>
            <a:r>
              <a:rPr lang="en-US" dirty="0" smtClean="0"/>
              <a:t>Requires PAYGO offsets</a:t>
            </a:r>
          </a:p>
        </p:txBody>
      </p:sp>
    </p:spTree>
    <p:extLst>
      <p:ext uri="{BB962C8B-B14F-4D97-AF65-F5344CB8AC3E}">
        <p14:creationId xmlns:p14="http://schemas.microsoft.com/office/powerpoint/2010/main" val="423403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 130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IDEA Full Funding Act (S. 130)</a:t>
            </a:r>
          </a:p>
          <a:p>
            <a:r>
              <a:rPr lang="en-US" dirty="0" smtClean="0"/>
              <a:t>Program authorized as a percentage of maximum amount of grants, approaching 100% by FY 2025</a:t>
            </a:r>
          </a:p>
          <a:p>
            <a:r>
              <a:rPr lang="en-US" dirty="0" smtClean="0"/>
              <a:t>Appropriates amounts equal to the difference of the authorization less $11.5 billion</a:t>
            </a:r>
          </a:p>
          <a:p>
            <a:r>
              <a:rPr lang="en-US" dirty="0" smtClean="0"/>
              <a:t>Uses current formula</a:t>
            </a:r>
          </a:p>
          <a:p>
            <a:r>
              <a:rPr lang="en-US" dirty="0" smtClean="0"/>
              <a:t>No PAYGO requirement mentioned</a:t>
            </a:r>
          </a:p>
        </p:txBody>
      </p:sp>
    </p:spTree>
    <p:extLst>
      <p:ext uri="{BB962C8B-B14F-4D97-AF65-F5344CB8AC3E}">
        <p14:creationId xmlns:p14="http://schemas.microsoft.com/office/powerpoint/2010/main" val="1578399561"/>
      </p:ext>
    </p:extLst>
  </p:cSld>
  <p:clrMapOvr>
    <a:masterClrMapping/>
  </p:clrMapOvr>
</p:sld>
</file>

<file path=ppt/theme/theme1.xml><?xml version="1.0" encoding="utf-8"?>
<a:theme xmlns:a="http://schemas.openxmlformats.org/drawingml/2006/main" name="FFISMaster">
  <a:themeElements>
    <a:clrScheme name="FFIS">
      <a:dk1>
        <a:srgbClr val="000000"/>
      </a:dk1>
      <a:lt1>
        <a:srgbClr val="FFFFFF"/>
      </a:lt1>
      <a:dk2>
        <a:srgbClr val="183152"/>
      </a:dk2>
      <a:lt2>
        <a:srgbClr val="C4D7ED"/>
      </a:lt2>
      <a:accent1>
        <a:srgbClr val="000000"/>
      </a:accent1>
      <a:accent2>
        <a:srgbClr val="95AB63"/>
      </a:accent2>
      <a:accent3>
        <a:srgbClr val="92D050"/>
      </a:accent3>
      <a:accent4>
        <a:srgbClr val="BDD684"/>
      </a:accent4>
      <a:accent5>
        <a:srgbClr val="D9DEE3"/>
      </a:accent5>
      <a:accent6>
        <a:srgbClr val="D9DEE3"/>
      </a:accent6>
      <a:hlink>
        <a:srgbClr val="7B91E9"/>
      </a:hlink>
      <a:folHlink>
        <a:srgbClr val="437C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FISMasterNew">
  <a:themeElements>
    <a:clrScheme name="FFISMERGE">
      <a:dk1>
        <a:srgbClr val="003366"/>
      </a:dk1>
      <a:lt1>
        <a:srgbClr val="FFFFFF"/>
      </a:lt1>
      <a:dk2>
        <a:srgbClr val="183152"/>
      </a:dk2>
      <a:lt2>
        <a:srgbClr val="C4D7ED"/>
      </a:lt2>
      <a:accent1>
        <a:srgbClr val="33CCCC"/>
      </a:accent1>
      <a:accent2>
        <a:srgbClr val="003366"/>
      </a:accent2>
      <a:accent3>
        <a:srgbClr val="FFFFFF"/>
      </a:accent3>
      <a:accent4>
        <a:srgbClr val="002A56"/>
      </a:accent4>
      <a:accent5>
        <a:srgbClr val="ADE2E2"/>
      </a:accent5>
      <a:accent6>
        <a:srgbClr val="002D5C"/>
      </a:accent6>
      <a:hlink>
        <a:srgbClr val="2D94FF"/>
      </a:hlink>
      <a:folHlink>
        <a:srgbClr val="CC9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2207</TotalTime>
  <Words>334</Words>
  <Application>Microsoft Office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FFISMaster</vt:lpstr>
      <vt:lpstr>FFISMasterNew</vt:lpstr>
      <vt:lpstr>PowerPoint Presentation</vt:lpstr>
      <vt:lpstr>IDEA at a Glance</vt:lpstr>
      <vt:lpstr>What is IDEA?</vt:lpstr>
      <vt:lpstr>Most Recent Authorization</vt:lpstr>
      <vt:lpstr>Full Funding Estimates vs. Appropriations</vt:lpstr>
      <vt:lpstr>Example of Funding Shortfall</vt:lpstr>
      <vt:lpstr>Reauthorization Proposals</vt:lpstr>
      <vt:lpstr>H.R. 551</vt:lpstr>
      <vt:lpstr>S. 130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Jacobs</dc:creator>
  <cp:lastModifiedBy>Nick Jacobs</cp:lastModifiedBy>
  <cp:revision>53</cp:revision>
  <cp:lastPrinted>2014-08-12T17:41:28Z</cp:lastPrinted>
  <dcterms:created xsi:type="dcterms:W3CDTF">2014-08-08T15:01:00Z</dcterms:created>
  <dcterms:modified xsi:type="dcterms:W3CDTF">2015-03-30T18:45:48Z</dcterms:modified>
</cp:coreProperties>
</file>