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834" r:id="rId3"/>
  </p:sldMasterIdLst>
  <p:notesMasterIdLst>
    <p:notesMasterId r:id="rId16"/>
  </p:notesMasterIdLst>
  <p:handoutMasterIdLst>
    <p:handoutMasterId r:id="rId17"/>
  </p:handoutMasterIdLst>
  <p:sldIdLst>
    <p:sldId id="256" r:id="rId4"/>
    <p:sldId id="260" r:id="rId5"/>
    <p:sldId id="290" r:id="rId6"/>
    <p:sldId id="312" r:id="rId7"/>
    <p:sldId id="304" r:id="rId8"/>
    <p:sldId id="309" r:id="rId9"/>
    <p:sldId id="311" r:id="rId10"/>
    <p:sldId id="301" r:id="rId11"/>
    <p:sldId id="313" r:id="rId12"/>
    <p:sldId id="314" r:id="rId13"/>
    <p:sldId id="316" r:id="rId14"/>
    <p:sldId id="315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66"/>
    <a:srgbClr val="4B97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0736" autoAdjust="0"/>
  </p:normalViewPr>
  <p:slideViewPr>
    <p:cSldViewPr>
      <p:cViewPr>
        <p:scale>
          <a:sx n="88" d="100"/>
          <a:sy n="88" d="100"/>
        </p:scale>
        <p:origin x="-654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3932228-999A-4424-B12D-CEF2A26D0EE5}" type="datetimeFigureOut">
              <a:rPr lang="en-US"/>
              <a:pPr>
                <a:defRPr/>
              </a:pPr>
              <a:t>4/12/2012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3F51ECD-F1BC-491E-A624-2B8C3DAA76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9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F0CD0B5-5D23-40B6-87A6-7C4BE252BAAA}" type="datetimeFigureOut">
              <a:rPr lang="en-US"/>
              <a:pPr>
                <a:defRPr/>
              </a:pPr>
              <a:t>4/12/2012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0D9DB2C-71FB-42A8-9B39-B532FA087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2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9ABDFF39-4B41-49C2-A5C7-5AEAA20E43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1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FEFF9-C5B4-4775-8215-5D0F6BEE66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9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28475-91D3-403C-8F27-1888EDFD03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67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CFF7-F7C7-4CDA-8836-0CD3140960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54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78DC6-DC8B-421F-9EF5-1BD36485E5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22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9491E-3CBA-4ED9-A9C3-8A06F4B55F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08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6E651-41CD-4659-B4B3-5981C5B07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04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B8ABA-684B-4F4D-8BC5-FED2D53263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41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EAEE-5BA9-44DE-A628-C1530B090B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99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EE7E0-2423-40AA-A551-BAB49EABC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79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D2549-6E3D-40C6-92F1-51B350BB6E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3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86AB-58F6-47DD-A95E-65AEC1F104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24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29872-44A3-4C6F-B3D0-26BCC406A3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8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101AA-B281-494B-A727-F15CB55F58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11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89D1B-0A1F-4865-9F3A-8DF11A4D5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472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3366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3366"/>
                </a:solidFill>
              </a:endParaRPr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2BF6456-9EAC-44BE-8497-AA8B688ACB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271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C8688-2695-4C10-9B43-13F64649F2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132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D7EEE-6D58-450A-9D9C-7218F72CF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475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AD30-2BCA-4827-8E95-8667D128D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12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4A9D1-6AE2-4578-99FC-BD79EBF78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925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03512-5D1B-40A9-A648-A6E5735D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061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836DE-506C-44CA-B3D7-BD556158E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2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E04D-E4A6-4E50-8B6D-11D201B31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06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2C5EC-0D1F-4CEE-86A0-FBA5E95B34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840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236B-F8BB-4C7E-AEDF-CED1062AD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67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2BEC5-7365-4D22-A1F4-05E39257E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463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8903F-2C06-42F7-82A8-B102B7B0E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48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AFC5C-B330-42A7-87F5-A3B6D5D5E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8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CE2E7-77D3-41E0-AC0F-364426B78A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7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942A5-7248-4B3F-BEBB-016EA61A26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5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30246-A6D7-4652-BCEC-DE1753C58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A1DE5-38A2-46F0-AC9C-FDEEE70925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2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A14B-D703-4087-95EA-E15E4C84EC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4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9B79E788-5633-404D-AD3E-73F3A12673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9" r:id="rId1"/>
    <p:sldLayoutId id="2147484528" r:id="rId2"/>
    <p:sldLayoutId id="2147484529" r:id="rId3"/>
    <p:sldLayoutId id="2147484530" r:id="rId4"/>
    <p:sldLayoutId id="2147484531" r:id="rId5"/>
    <p:sldLayoutId id="2147484532" r:id="rId6"/>
    <p:sldLayoutId id="2147484533" r:id="rId7"/>
    <p:sldLayoutId id="2147484534" r:id="rId8"/>
    <p:sldLayoutId id="2147484535" r:id="rId9"/>
    <p:sldLayoutId id="2147484536" r:id="rId10"/>
    <p:sldLayoutId id="214748453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C5D6CC7A-607A-4A7D-9E83-47D2DF0D9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8" r:id="rId1"/>
    <p:sldLayoutId id="2147484539" r:id="rId2"/>
    <p:sldLayoutId id="2147484540" r:id="rId3"/>
    <p:sldLayoutId id="2147484541" r:id="rId4"/>
    <p:sldLayoutId id="2147484542" r:id="rId5"/>
    <p:sldLayoutId id="2147484543" r:id="rId6"/>
    <p:sldLayoutId id="2147484544" r:id="rId7"/>
    <p:sldLayoutId id="2147484545" r:id="rId8"/>
    <p:sldLayoutId id="2147484546" r:id="rId9"/>
    <p:sldLayoutId id="2147484547" r:id="rId10"/>
    <p:sldLayoutId id="21474845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08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0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3366"/>
                  </a:solidFill>
                </a:endParaRPr>
              </a:p>
            </p:txBody>
          </p:sp>
          <p:sp>
            <p:nvSpPr>
              <p:cNvPr id="30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082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3366"/>
                  </a:solidFill>
                </a:endParaRPr>
              </a:p>
            </p:txBody>
          </p:sp>
          <p:sp>
            <p:nvSpPr>
              <p:cNvPr id="3083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307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366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66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456CFC04-5560-46D1-884B-235CDCFC2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4B974B"/>
                </a:solidFill>
                <a:latin typeface="Calibri" pitchFamily="34" charset="0"/>
              </a:rPr>
              <a:t>Federal Budget Update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3366"/>
                </a:solidFill>
                <a:latin typeface="Calibri" pitchFamily="34" charset="0"/>
              </a:rPr>
              <a:t>NASBO Spring Meeting</a:t>
            </a:r>
          </a:p>
          <a:p>
            <a:pPr eaLnBrk="1" hangingPunct="1"/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April 20, 2012</a:t>
            </a:r>
          </a:p>
          <a:p>
            <a:pPr eaLnBrk="1" hangingPunct="1"/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San Diego, CA</a:t>
            </a:r>
          </a:p>
        </p:txBody>
      </p:sp>
      <p:pic>
        <p:nvPicPr>
          <p:cNvPr id="6148" name="Picture 4" descr="New FFI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34000"/>
            <a:ext cx="13477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19800" y="5943600"/>
            <a:ext cx="289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4B974B"/>
                </a:solidFill>
                <a:latin typeface="Times New Roman" pitchFamily="18" charset="0"/>
              </a:rPr>
              <a:t>Federal Funds Information for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Nero Fiddles…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Major programs needing long-term </a:t>
            </a:r>
            <a:r>
              <a:rPr lang="en-US" sz="2400" dirty="0" smtClean="0"/>
              <a:t>reauthorizations:</a:t>
            </a:r>
            <a:endParaRPr lang="en-US" sz="2400" dirty="0" smtClean="0"/>
          </a:p>
          <a:p>
            <a:pPr lvl="1"/>
            <a:r>
              <a:rPr lang="en-US" dirty="0" smtClean="0"/>
              <a:t>TANF</a:t>
            </a:r>
          </a:p>
          <a:p>
            <a:pPr lvl="1"/>
            <a:r>
              <a:rPr lang="en-US" dirty="0" smtClean="0"/>
              <a:t>ESEA</a:t>
            </a:r>
          </a:p>
          <a:p>
            <a:pPr lvl="1"/>
            <a:r>
              <a:rPr lang="en-US" dirty="0" smtClean="0"/>
              <a:t>WIA</a:t>
            </a:r>
          </a:p>
          <a:p>
            <a:pPr lvl="1"/>
            <a:r>
              <a:rPr lang="en-US" dirty="0" smtClean="0"/>
              <a:t>SAFETEA-LU</a:t>
            </a:r>
          </a:p>
          <a:p>
            <a:pPr lvl="1"/>
            <a:endParaRPr lang="en-US" dirty="0" smtClean="0"/>
          </a:p>
          <a:p>
            <a:r>
              <a:rPr lang="en-US" sz="2400" dirty="0" smtClean="0"/>
              <a:t>Absent reauthorizations, more short-term extensions, more inability </a:t>
            </a:r>
            <a:r>
              <a:rPr lang="en-US" sz="2400" dirty="0" smtClean="0"/>
              <a:t>for states to plan ahead.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86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Contemplating a Lame Duck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 smtClean="0"/>
              <a:t>Looming sequestration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Need to raise the debt limit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Expiration of Bush-era tax cuts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Expiration of payroll tax cut, other tax provisions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FY 2013 budget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Uncompleted reauthorizations (TANF, highways)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The kitchen sink?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99063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Any Common Themes, Any Areas of Agreement?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Yes. Everyone references GAO report on duplication and overlap. What does this mean?</a:t>
            </a:r>
          </a:p>
          <a:p>
            <a:pPr lvl="1"/>
            <a:r>
              <a:rPr lang="en-US" dirty="0" smtClean="0"/>
              <a:t>Consolidate grant programs</a:t>
            </a:r>
            <a:endParaRPr lang="en-US" dirty="0" smtClean="0"/>
          </a:p>
          <a:p>
            <a:pPr lvl="1"/>
            <a:r>
              <a:rPr lang="en-US" dirty="0" smtClean="0"/>
              <a:t>Homeland Security as example</a:t>
            </a:r>
          </a:p>
          <a:p>
            <a:pPr lvl="1"/>
            <a:r>
              <a:rPr lang="en-US" dirty="0" smtClean="0"/>
              <a:t>Reauthorizations for ESEA, WIA and transportation all consolidate programs</a:t>
            </a:r>
          </a:p>
          <a:p>
            <a:pPr lvl="1"/>
            <a:r>
              <a:rPr lang="en-US" dirty="0" smtClean="0"/>
              <a:t>Less funding, more </a:t>
            </a:r>
            <a:r>
              <a:rPr lang="en-US" dirty="0" smtClean="0"/>
              <a:t>flexibility. At least in theory.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6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It All Began….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FY 2012 appropriations completed in late December 2011.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pitchFamily="34" charset="0"/>
              </a:rPr>
              <a:t>Major discretionary programs: -2.7% versus FY 2011, -7.2% versus FY 2010.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pitchFamily="34" charset="0"/>
              </a:rPr>
              <a:t>Major mandatory programs : +5.5% versus FY 2011, +8.5% versus FY 2010.</a:t>
            </a: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BCA baseline would allow +$2 billion for each of security, </a:t>
            </a:r>
            <a:r>
              <a:rPr lang="en-US" sz="2400" dirty="0" smtClean="0">
                <a:latin typeface="Calibri" pitchFamily="34" charset="0"/>
              </a:rPr>
              <a:t>nonsecurity</a:t>
            </a:r>
            <a:r>
              <a:rPr lang="en-US" sz="2400" dirty="0" smtClean="0">
                <a:latin typeface="Calibri" pitchFamily="34" charset="0"/>
              </a:rPr>
              <a:t> discretionary spending in FY </a:t>
            </a:r>
            <a:r>
              <a:rPr lang="en-US" sz="2400" dirty="0" smtClean="0">
                <a:latin typeface="Calibri" pitchFamily="34" charset="0"/>
              </a:rPr>
              <a:t>2013 (+0.4%).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FFIS estimates about 18% of total state </a:t>
            </a:r>
            <a:r>
              <a:rPr lang="en-US" sz="2400" dirty="0" smtClean="0">
                <a:latin typeface="Calibri" pitchFamily="34" charset="0"/>
              </a:rPr>
              <a:t>funding would </a:t>
            </a:r>
            <a:r>
              <a:rPr lang="en-US" sz="2400" dirty="0" smtClean="0">
                <a:latin typeface="Calibri" pitchFamily="34" charset="0"/>
              </a:rPr>
              <a:t>be subject to sequester in January 2013.</a:t>
            </a: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And Then….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alibri" pitchFamily="34" charset="0"/>
              </a:rPr>
              <a:t>President’s FY 2013 budget would replace the BCA sequester with other tax and spending policies to reduce the long-term deficit.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FY 2013 discretionary </a:t>
            </a:r>
            <a:r>
              <a:rPr lang="en-US" sz="2000" dirty="0" smtClean="0">
                <a:latin typeface="Calibri" pitchFamily="34" charset="0"/>
              </a:rPr>
              <a:t>spending would increase about 2.7%; mandatory would increase 7%.</a:t>
            </a:r>
          </a:p>
          <a:p>
            <a:pPr eaLnBrk="1" hangingPunct="1"/>
            <a:r>
              <a:rPr lang="en-US" sz="2400" dirty="0" smtClean="0">
                <a:latin typeface="Calibri" pitchFamily="34" charset="0"/>
              </a:rPr>
              <a:t>House budget resolution would change everything, but its adoption mainly signals that the process is broken: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It deviates significantly from the </a:t>
            </a:r>
            <a:r>
              <a:rPr lang="en-US" sz="2000" dirty="0" smtClean="0">
                <a:latin typeface="Calibri" pitchFamily="34" charset="0"/>
              </a:rPr>
              <a:t>BCA.</a:t>
            </a:r>
            <a:endParaRPr lang="en-US" sz="2000" dirty="0" smtClean="0">
              <a:latin typeface="Calibri" pitchFamily="34" charset="0"/>
            </a:endParaRP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The Senate intends to adhere to BCA spending </a:t>
            </a:r>
            <a:r>
              <a:rPr lang="en-US" sz="2000" dirty="0" smtClean="0">
                <a:latin typeface="Calibri" pitchFamily="34" charset="0"/>
              </a:rPr>
              <a:t>levels.</a:t>
            </a:r>
            <a:endParaRPr lang="en-US" sz="2000" dirty="0" smtClean="0">
              <a:latin typeface="Calibri" pitchFamily="34" charset="0"/>
            </a:endParaRP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Hence, no concurrent budget resolution for FY </a:t>
            </a:r>
            <a:r>
              <a:rPr lang="en-US" sz="2000" dirty="0" smtClean="0">
                <a:latin typeface="Calibri" pitchFamily="34" charset="0"/>
              </a:rPr>
              <a:t>2013.</a:t>
            </a:r>
            <a:endParaRPr lang="en-US" sz="2000" dirty="0" smtClean="0">
              <a:latin typeface="Calibri" pitchFamily="34" charset="0"/>
            </a:endParaRPr>
          </a:p>
        </p:txBody>
      </p:sp>
      <p:pic>
        <p:nvPicPr>
          <p:cNvPr id="8196" name="Picture 4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President’s Budget FY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A single, blended Medicaid matching rate; provider taxes; DSH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National Preparedness Grant Program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Surface transportation reauthorization (6-year)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Limits on high-earner itemized deductions (including S/L taxes, tax-exempt bond interest)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Allow Bush tax cuts to expire for household incomes &gt; $</a:t>
            </a:r>
            <a:r>
              <a:rPr lang="en-US" sz="2000" dirty="0" smtClean="0"/>
              <a:t>250,000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UTF changes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ESEA reauthorization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255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Budget Resolution, FY 2013</a:t>
            </a:r>
            <a:endParaRPr lang="en-US" dirty="0"/>
          </a:p>
        </p:txBody>
      </p:sp>
      <p:pic>
        <p:nvPicPr>
          <p:cNvPr id="6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62199"/>
            <a:ext cx="5715000" cy="4038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05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Budget Resolution, FY 2013</a:t>
            </a:r>
            <a:endParaRPr lang="en-US" dirty="0"/>
          </a:p>
        </p:txBody>
      </p:sp>
      <p:pic>
        <p:nvPicPr>
          <p:cNvPr id="4" name="Picture 4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2963"/>
            <a:ext cx="6781800" cy="3285837"/>
          </a:xfrm>
        </p:spPr>
        <p:txBody>
          <a:bodyPr/>
          <a:lstStyle/>
          <a:p>
            <a:r>
              <a:rPr lang="en-US" sz="2000" dirty="0" smtClean="0"/>
              <a:t>Suspends sequester provisions for FY </a:t>
            </a:r>
            <a:r>
              <a:rPr lang="en-US" sz="2000" dirty="0" smtClean="0"/>
              <a:t>2013.</a:t>
            </a:r>
            <a:endParaRPr lang="en-US" sz="2000" dirty="0" smtClean="0"/>
          </a:p>
          <a:p>
            <a:pPr lvl="1"/>
            <a:r>
              <a:rPr lang="en-US" sz="1600" dirty="0" smtClean="0"/>
              <a:t>This results in more defense spending and less nondefense spending in FY </a:t>
            </a:r>
            <a:r>
              <a:rPr lang="en-US" sz="1600" dirty="0" smtClean="0"/>
              <a:t>2013.</a:t>
            </a:r>
            <a:endParaRPr lang="en-US" sz="1600" dirty="0" smtClean="0"/>
          </a:p>
          <a:p>
            <a:r>
              <a:rPr lang="en-US" sz="2000" dirty="0" smtClean="0"/>
              <a:t>Calls for </a:t>
            </a:r>
            <a:r>
              <a:rPr lang="en-US" sz="2000" dirty="0" smtClean="0"/>
              <a:t>reconciliation.</a:t>
            </a:r>
            <a:endParaRPr lang="en-US" sz="2000" dirty="0" smtClean="0"/>
          </a:p>
          <a:p>
            <a:pPr lvl="1"/>
            <a:r>
              <a:rPr lang="en-US" sz="1600" dirty="0" smtClean="0"/>
              <a:t>Affects agriculture, energy and commerce, financial services, judiciary, oversight and government reform, ways and </a:t>
            </a:r>
            <a:r>
              <a:rPr lang="en-US" sz="1600" dirty="0" smtClean="0"/>
              <a:t>means.</a:t>
            </a:r>
            <a:endParaRPr lang="en-US" sz="1600" dirty="0" smtClean="0"/>
          </a:p>
          <a:p>
            <a:pPr lvl="1"/>
            <a:r>
              <a:rPr lang="en-US" sz="1600" dirty="0" smtClean="0"/>
              <a:t>Generates $18 billion in savings in FYs 2012-13, $261 billion over 10 </a:t>
            </a:r>
            <a:r>
              <a:rPr lang="en-US" sz="1600" dirty="0" smtClean="0"/>
              <a:t>years.</a:t>
            </a:r>
            <a:endParaRPr lang="en-US" sz="1600" dirty="0" smtClean="0"/>
          </a:p>
          <a:p>
            <a:pPr lvl="1"/>
            <a:r>
              <a:rPr lang="en-US" sz="1600" dirty="0" smtClean="0"/>
              <a:t>Combined with lower discretionary caps, this would generate more deficit reduction than BCA.</a:t>
            </a:r>
          </a:p>
          <a:p>
            <a:pPr lvl="1"/>
            <a:r>
              <a:rPr lang="en-US" sz="1600" dirty="0" smtClean="0"/>
              <a:t>If unsuccessful, sequester would occur in FY 2013.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94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FY 2013 Discretionary Budget Authority</a:t>
            </a:r>
            <a:endParaRPr lang="en-US" dirty="0"/>
          </a:p>
        </p:txBody>
      </p:sp>
      <p:pic>
        <p:nvPicPr>
          <p:cNvPr id="5" name="Picture 4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58" y="2741882"/>
            <a:ext cx="7224187" cy="3201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042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House FY 2013 – Mandatory Proposals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24800" cy="396240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Medicaid becomes a block </a:t>
            </a:r>
            <a:r>
              <a:rPr lang="en-US" sz="2400" dirty="0" smtClean="0">
                <a:latin typeface="Calibri" pitchFamily="34" charset="0"/>
              </a:rPr>
              <a:t>grant. (-$</a:t>
            </a:r>
            <a:r>
              <a:rPr lang="en-US" sz="2400" dirty="0" smtClean="0">
                <a:latin typeface="Calibri" pitchFamily="34" charset="0"/>
              </a:rPr>
              <a:t>810 billion/10 </a:t>
            </a:r>
            <a:r>
              <a:rPr lang="en-US" sz="2400" dirty="0" smtClean="0">
                <a:latin typeface="Calibri" pitchFamily="34" charset="0"/>
              </a:rPr>
              <a:t>years)</a:t>
            </a:r>
            <a:endParaRPr lang="en-US" sz="2400" dirty="0" smtClean="0">
              <a:latin typeface="Calibri" pitchFamily="34" charset="0"/>
            </a:endParaRP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000" dirty="0" smtClean="0">
                <a:latin typeface="Calibri" pitchFamily="34" charset="0"/>
              </a:rPr>
              <a:t>Indexed to CPI-U and population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000" dirty="0" smtClean="0">
                <a:latin typeface="Calibri" pitchFamily="34" charset="0"/>
              </a:rPr>
              <a:t>Eliminate federal program requirements, enrollment criteria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Premium support in lieu of current Medicare.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SNAP becomes a block grant.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000" dirty="0" smtClean="0">
                <a:latin typeface="Calibri" pitchFamily="34" charset="0"/>
              </a:rPr>
              <a:t>Based on low-income population indexed for inflation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000" dirty="0" smtClean="0">
                <a:latin typeface="Calibri" pitchFamily="34" charset="0"/>
              </a:rPr>
              <a:t>Requires time limits and work requirements</a:t>
            </a:r>
          </a:p>
          <a:p>
            <a:pPr lvl="0" eaLnBrk="1" hangingPunct="1">
              <a:spcBef>
                <a:spcPct val="0"/>
              </a:spcBef>
              <a:buClr>
                <a:srgbClr val="003366"/>
              </a:buClr>
              <a:defRPr/>
            </a:pPr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Consolidate workforce/job training programs.</a:t>
            </a:r>
          </a:p>
          <a:p>
            <a:pPr lvl="0" eaLnBrk="1" hangingPunct="1">
              <a:spcBef>
                <a:spcPct val="0"/>
              </a:spcBef>
              <a:buClr>
                <a:srgbClr val="003366"/>
              </a:buClr>
              <a:defRPr/>
            </a:pPr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Reorganize/consolidate K-12 programs.</a:t>
            </a:r>
          </a:p>
          <a:p>
            <a:pPr lvl="0" eaLnBrk="1" hangingPunct="1">
              <a:spcBef>
                <a:spcPct val="0"/>
              </a:spcBef>
              <a:buClr>
                <a:srgbClr val="003366"/>
              </a:buClr>
              <a:defRPr/>
            </a:pPr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Deficit-neutral tax reform</a:t>
            </a:r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.</a:t>
            </a:r>
          </a:p>
          <a:p>
            <a:pPr lvl="0" eaLnBrk="1" hangingPunct="1">
              <a:spcBef>
                <a:spcPct val="0"/>
              </a:spcBef>
              <a:buClr>
                <a:srgbClr val="003366"/>
              </a:buClr>
              <a:defRPr/>
            </a:pPr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Repeal ACA.</a:t>
            </a:r>
            <a:endParaRPr lang="en-US" sz="2400" dirty="0">
              <a:solidFill>
                <a:srgbClr val="003366"/>
              </a:solidFill>
              <a:latin typeface="Calibri" pitchFamily="34" charset="0"/>
            </a:endParaRPr>
          </a:p>
          <a:p>
            <a:pPr marL="457200" lvl="1" indent="0" eaLnBrk="1" hangingPunct="1">
              <a:spcBef>
                <a:spcPct val="0"/>
              </a:spcBef>
              <a:buNone/>
              <a:defRPr/>
            </a:pPr>
            <a:endParaRPr lang="en-US" dirty="0" smtClean="0">
              <a:latin typeface="Calibri" pitchFamily="34" charset="0"/>
            </a:endParaRPr>
          </a:p>
          <a:p>
            <a:pPr marL="457200" lvl="1" indent="0" eaLnBrk="1" hangingPunct="1">
              <a:spcBef>
                <a:spcPct val="0"/>
              </a:spcBef>
              <a:buFontTx/>
              <a:buNone/>
              <a:defRPr/>
            </a:pPr>
            <a:endParaRPr lang="en-US" sz="2800" dirty="0" smtClean="0">
              <a:latin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3000" dirty="0" smtClean="0">
              <a:latin typeface="Calibri" pitchFamily="34" charset="0"/>
            </a:endParaRPr>
          </a:p>
          <a:p>
            <a:pPr marL="914400" lvl="2" indent="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2200" dirty="0" smtClean="0">
              <a:latin typeface="Calibri" pitchFamily="34" charset="0"/>
            </a:endParaRPr>
          </a:p>
          <a:p>
            <a:pPr lvl="1" eaLnBrk="1" hangingPunct="1">
              <a:spcBef>
                <a:spcPct val="0"/>
              </a:spcBef>
              <a:defRPr/>
            </a:pPr>
            <a:endParaRPr lang="en-US" sz="2600" dirty="0" smtClean="0">
              <a:latin typeface="Calibri" pitchFamily="34" charset="0"/>
            </a:endParaRPr>
          </a:p>
          <a:p>
            <a:pPr lvl="1" eaLnBrk="1" hangingPunct="1">
              <a:spcBef>
                <a:spcPct val="0"/>
              </a:spcBef>
              <a:defRPr/>
            </a:pPr>
            <a:endParaRPr lang="en-US" sz="2600" dirty="0" smtClean="0">
              <a:latin typeface="Calibri" pitchFamily="34" charset="0"/>
            </a:endParaRPr>
          </a:p>
        </p:txBody>
      </p:sp>
      <p:pic>
        <p:nvPicPr>
          <p:cNvPr id="15364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Leaves us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concurrent budget resolution.</a:t>
            </a:r>
          </a:p>
          <a:p>
            <a:r>
              <a:rPr lang="en-US" dirty="0" smtClean="0"/>
              <a:t>No full-year appropriations bills completed prior to November elections.</a:t>
            </a:r>
          </a:p>
          <a:p>
            <a:r>
              <a:rPr lang="en-US" dirty="0" smtClean="0"/>
              <a:t>Likely lame-duck session to get things in order between elections and January sequester.</a:t>
            </a:r>
          </a:p>
          <a:p>
            <a:r>
              <a:rPr lang="en-US" dirty="0" smtClean="0"/>
              <a:t>In short, another year of muddling through.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33322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0">
      <a:dk1>
        <a:srgbClr val="003366"/>
      </a:dk1>
      <a:lt1>
        <a:srgbClr val="FFFFFF"/>
      </a:lt1>
      <a:dk2>
        <a:srgbClr val="4B974B"/>
      </a:dk2>
      <a:lt2>
        <a:srgbClr val="666699"/>
      </a:lt2>
      <a:accent1>
        <a:srgbClr val="33CCCC"/>
      </a:accent1>
      <a:accent2>
        <a:srgbClr val="0033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2D5C"/>
      </a:accent6>
      <a:hlink>
        <a:srgbClr val="4B974B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4B974B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43884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B974B"/>
        </a:dk2>
        <a:lt2>
          <a:srgbClr val="666699"/>
        </a:lt2>
        <a:accent1>
          <a:srgbClr val="33CCCC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2D5C"/>
        </a:accent6>
        <a:hlink>
          <a:srgbClr val="4B974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apsules">
  <a:themeElements>
    <a:clrScheme name="Capsules 10">
      <a:dk1>
        <a:srgbClr val="003366"/>
      </a:dk1>
      <a:lt1>
        <a:srgbClr val="FFFFFF"/>
      </a:lt1>
      <a:dk2>
        <a:srgbClr val="4B974B"/>
      </a:dk2>
      <a:lt2>
        <a:srgbClr val="666699"/>
      </a:lt2>
      <a:accent1>
        <a:srgbClr val="33CCCC"/>
      </a:accent1>
      <a:accent2>
        <a:srgbClr val="0033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2D5C"/>
      </a:accent6>
      <a:hlink>
        <a:srgbClr val="4B974B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4B974B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43884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B974B"/>
        </a:dk2>
        <a:lt2>
          <a:srgbClr val="666699"/>
        </a:lt2>
        <a:accent1>
          <a:srgbClr val="33CCCC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2D5C"/>
        </a:accent6>
        <a:hlink>
          <a:srgbClr val="4B974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2931</TotalTime>
  <Words>592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Capsules</vt:lpstr>
      <vt:lpstr>Custom Design</vt:lpstr>
      <vt:lpstr>1_Capsules</vt:lpstr>
      <vt:lpstr>Federal Budget Update</vt:lpstr>
      <vt:lpstr>It All Began….</vt:lpstr>
      <vt:lpstr>And Then….</vt:lpstr>
      <vt:lpstr>President’s Budget FY 2013</vt:lpstr>
      <vt:lpstr>House Budget Resolution, FY 2013</vt:lpstr>
      <vt:lpstr>House Budget Resolution, FY 2013</vt:lpstr>
      <vt:lpstr>House FY 2013 Discretionary Budget Authority</vt:lpstr>
      <vt:lpstr>House FY 2013 – Mandatory Proposals</vt:lpstr>
      <vt:lpstr>Which Leaves us Where?</vt:lpstr>
      <vt:lpstr>While Nero Fiddles…</vt:lpstr>
      <vt:lpstr>Contemplating a Lame Duck Session</vt:lpstr>
      <vt:lpstr>Are There Any Common Themes, Any Areas of Agreement?</vt:lpstr>
    </vt:vector>
  </TitlesOfParts>
  <Company>FFIS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FFIS User</dc:creator>
  <cp:lastModifiedBy>Marcia Howard</cp:lastModifiedBy>
  <cp:revision>208</cp:revision>
  <cp:lastPrinted>2011-08-04T19:23:47Z</cp:lastPrinted>
  <dcterms:created xsi:type="dcterms:W3CDTF">2010-07-14T19:33:24Z</dcterms:created>
  <dcterms:modified xsi:type="dcterms:W3CDTF">2012-04-12T16:10:07Z</dcterms:modified>
</cp:coreProperties>
</file>