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292" r:id="rId3"/>
    <p:sldId id="344" r:id="rId4"/>
    <p:sldId id="347" r:id="rId5"/>
    <p:sldId id="348" r:id="rId6"/>
    <p:sldId id="354" r:id="rId7"/>
    <p:sldId id="353" r:id="rId8"/>
    <p:sldId id="355" r:id="rId9"/>
    <p:sldId id="349" r:id="rId10"/>
    <p:sldId id="356" r:id="rId11"/>
    <p:sldId id="350" r:id="rId12"/>
    <p:sldId id="326" r:id="rId13"/>
    <p:sldId id="327" r:id="rId14"/>
    <p:sldId id="329" r:id="rId15"/>
    <p:sldId id="351" r:id="rId16"/>
    <p:sldId id="357" r:id="rId17"/>
    <p:sldId id="343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7E8E9"/>
    <a:srgbClr val="CBCDD1"/>
    <a:srgbClr val="FF0000"/>
    <a:srgbClr val="4B9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84810" autoAdjust="0"/>
  </p:normalViewPr>
  <p:slideViewPr>
    <p:cSldViewPr>
      <p:cViewPr>
        <p:scale>
          <a:sx n="100" d="100"/>
          <a:sy n="100" d="100"/>
        </p:scale>
        <p:origin x="-7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FA667DF-5ACA-4D5D-9178-909676871001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AC98A08-0460-4D46-BABB-6229D28B0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92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99BCB63-C449-4C49-BA92-950EC5F8ECAD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E1665AC-F495-4051-B2D7-267A80B9C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21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CCIG: Mandatory funding awarded to states and passed to school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CPAL: Dual enrollment, early college high schools, AP, IB</a:t>
            </a:r>
          </a:p>
          <a:p>
            <a:pPr marL="0" lvl="2">
              <a:spcBef>
                <a:spcPct val="0"/>
              </a:spcBef>
            </a:pPr>
            <a:r>
              <a:rPr lang="en-US" dirty="0" smtClean="0"/>
              <a:t>FWC: Adopts competitive </a:t>
            </a:r>
            <a:r>
              <a:rPr lang="en-US" sz="2200" dirty="0" smtClean="0"/>
              <a:t>RTT framework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AE8A5B6-913F-45FE-9CF6-38D078707F2E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CCIG: Mandatory funding awarded to states and passed to school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CPAL: Dual enrollment, early college high schools, AP, IB</a:t>
            </a:r>
          </a:p>
          <a:p>
            <a:pPr marL="0" lvl="2">
              <a:spcBef>
                <a:spcPct val="0"/>
              </a:spcBef>
            </a:pPr>
            <a:r>
              <a:rPr lang="en-US" dirty="0" smtClean="0"/>
              <a:t>FWC: Adopts competitive </a:t>
            </a:r>
            <a:r>
              <a:rPr lang="en-US" sz="2200" dirty="0" smtClean="0"/>
              <a:t>RTT framework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AE8A5B6-913F-45FE-9CF6-38D078707F2E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Adult: $792m formula, $69m WIF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Dislocated: $1.3b formula, $94m WIF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Youth: $850m formula, $74m WIF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E701C4BD-7B76-43C6-9195-41C7ED705EA5}" type="slidenum">
              <a:rPr 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881C6CE5-31D5-428C-9344-81505EF3D3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7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A1DF-7579-4D9D-BA21-91C2E6BE6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5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6618E-461E-4930-8B91-6403003C5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21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413E3-0DB0-4FDD-9DA8-51C7719F2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54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25FB8-FB4E-480A-A5FE-DC5AE507AB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8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54A16-B697-4080-9CDB-8A70FF8146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90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2A270-BE4C-4DE6-9FEB-661C27A78E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3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7B35-0BEE-4A47-A24E-225039D33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20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BC0BC-9D33-4363-9D75-FCEEB0C0E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60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492B8-4A4D-469E-AF2F-9F396A65D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4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F4E9-780C-4DFC-B066-E0BBF4B508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4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746DB-CA6A-4368-B492-EDB5D8C6B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60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21F0-63A1-43FC-9879-88247ED7F8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72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0207-7F1E-482A-884B-F56768196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65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49BD6-F999-4754-8682-B8F096E36F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6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5D6D-BE62-4250-9AE9-110F617240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8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42169-E35E-4D25-8F0A-8CD70CAA4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7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82EF-6A45-46BA-987E-DD2FF75CC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2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5B4D-2CFC-4BBF-AC54-1AD915A18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7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2771-22D9-400B-B12D-FA52FC917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9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9EE48-7A2F-4DEB-9BAE-455A5D858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3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99AE-F466-4F8E-A013-D9588A359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0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21281C17-7BA4-4092-8B07-76510FAA5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D1C886F0-967C-457A-9123-2631428182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yder@ffis.org" TargetMode="External"/><Relationship Id="rId2" Type="http://schemas.openxmlformats.org/officeDocument/2006/relationships/hyperlink" Target="http://www.ffi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The President’s FY 2014 Budget: </a:t>
            </a:r>
            <a:br>
              <a:rPr lang="en-US" dirty="0" smtClean="0">
                <a:solidFill>
                  <a:srgbClr val="4B974B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More of the Same with a Twist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927350"/>
            <a:ext cx="4013200" cy="18224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Impact on Programs Important to States</a:t>
            </a:r>
          </a:p>
        </p:txBody>
      </p:sp>
      <p:pic>
        <p:nvPicPr>
          <p:cNvPr id="4100" name="Picture 4" descr="New FFI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19800" y="5943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Program Eliminations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458200" cy="372427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Calibri" pitchFamily="34" charset="0"/>
            </a:endParaRPr>
          </a:p>
          <a:p>
            <a:pPr marL="457200" lvl="1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600" dirty="0">
              <a:latin typeface="Calibri" pitchFamily="34" charset="0"/>
            </a:endParaRPr>
          </a:p>
        </p:txBody>
      </p:sp>
      <p:pic>
        <p:nvPicPr>
          <p:cNvPr id="9220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Preventive Health Block Grant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A few Health Resources Services Administration (HRSA) programs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Replaces some discretionary programs with Prevention and Public Health Fund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State Criminal Alien Assistance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Program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Programs within ESEA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Significant Program Reductions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600" dirty="0" smtClean="0">
                <a:latin typeface="Calibri" pitchFamily="34" charset="0"/>
              </a:rPr>
              <a:t>      </a:t>
            </a:r>
          </a:p>
        </p:txBody>
      </p:sp>
      <p:pic>
        <p:nvPicPr>
          <p:cNvPr id="1024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State Unemployment Insurance Administration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TANF Contingency Fund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LIHEAP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Community Services Block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Grant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Section 317 Immunization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Hospital Preparedness Program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Grants-in-Aid for Airports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Housing for Persons with Disabilities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EPA Revolving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Loan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Bond (and Related) Proposals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924800" cy="3571875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National </a:t>
            </a: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Infrastructure Bank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America Fast Forward Bonds (Son of BABs</a:t>
            </a: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)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Qualified private activity bond reform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Advance refunding</a:t>
            </a:r>
            <a:endParaRPr lang="en-US" kern="1200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1268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Revenue Proposals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Chained </a:t>
            </a: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CPI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Limit on value of tax deductions, exclusions (S/L bonds)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“Buffett  Rule”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Cigarette tax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Estate tax (in 2017)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Financial institutions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Carried interest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IRA size limits</a:t>
            </a:r>
            <a:endParaRPr lang="en-US" kern="1200" dirty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Font typeface="Wingdings" pitchFamily="2" charset="2"/>
              <a:buChar char="l"/>
              <a:defRPr/>
            </a:pPr>
            <a:endParaRPr lang="en-US" kern="1200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2292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Medicaid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Delay and Extend DSH Reductions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Program Savings</a:t>
            </a:r>
          </a:p>
          <a:p>
            <a:pPr marL="742950" lvl="2" indent="-342900"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Reduce waste, fraud, and abuse</a:t>
            </a:r>
          </a:p>
          <a:p>
            <a:pPr marL="742950" lvl="2" indent="-342900"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Limit Medicaid reimbursement of durable medical equipment </a:t>
            </a:r>
          </a:p>
          <a:p>
            <a:pPr marL="742950" lvl="2" indent="-342900"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Improve Medicaid drug rebate and payment policies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No FMAP Blended Rate, Provider Tax Changes</a:t>
            </a: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What Next?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027" y="2362200"/>
            <a:ext cx="549084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32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Questions?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93025" cy="3419475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Check for updates at </a:t>
            </a: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  <a:hlinkClick r:id="rId2"/>
              </a:rPr>
              <a:t>www.ffis.org</a:t>
            </a: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 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Almost all states subscribe to </a:t>
            </a: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FFIS</a:t>
            </a:r>
          </a:p>
          <a:p>
            <a:pPr marL="342900" lvl="1" indent="-342900">
              <a:buFont typeface="Wingdings" pitchFamily="2" charset="2"/>
              <a:buChar char="l"/>
              <a:defRPr/>
            </a:pP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Contact </a:t>
            </a: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Carol Ryder for </a:t>
            </a: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your password and to be added to the </a:t>
            </a:r>
            <a:r>
              <a:rPr lang="en-US" kern="1200" dirty="0" smtClean="0">
                <a:latin typeface="Calibri" pitchFamily="34" charset="0"/>
                <a:ea typeface="+mn-ea"/>
                <a:cs typeface="Calibri" pitchFamily="34" charset="0"/>
              </a:rPr>
              <a:t>e-mail list</a:t>
            </a: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: </a:t>
            </a: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  <a:hlinkClick r:id="rId3"/>
              </a:rPr>
              <a:t>ryder@ffis.org</a:t>
            </a:r>
            <a:r>
              <a:rPr lang="en-US" kern="1200" dirty="0">
                <a:latin typeface="Calibri" pitchFamily="34" charset="0"/>
                <a:ea typeface="+mn-ea"/>
                <a:cs typeface="Calibri" pitchFamily="34" charset="0"/>
              </a:rPr>
              <a:t>, 202-624-5849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l"/>
              <a:defRPr/>
            </a:pPr>
            <a:endParaRPr lang="en-US" kern="1200" dirty="0"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20484" name="Picture 5" descr="New FFI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Big Picture Stuff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458200" cy="3810000"/>
          </a:xfrm>
        </p:spPr>
        <p:txBody>
          <a:bodyPr/>
          <a:lstStyle/>
          <a:p>
            <a:r>
              <a:rPr lang="fr-FR" sz="2400" dirty="0">
                <a:latin typeface="Calibri" pitchFamily="34" charset="0"/>
                <a:cs typeface="Calibri" pitchFamily="34" charset="0"/>
              </a:rPr>
              <a:t>Retains BCA spending caps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reduces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them in FY 2017 and beyond</a:t>
            </a:r>
          </a:p>
          <a:p>
            <a:r>
              <a:rPr lang="fr-FR" sz="2400" dirty="0">
                <a:latin typeface="Calibri" pitchFamily="34" charset="0"/>
                <a:cs typeface="Calibri" pitchFamily="34" charset="0"/>
              </a:rPr>
              <a:t>Replaces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future BCA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sequestration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with other 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cuts and revenues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increases ($91b in FY 2014)</a:t>
            </a:r>
            <a:endParaRPr lang="fr-FR" sz="2400" dirty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>
                <a:latin typeface="Calibri" pitchFamily="34" charset="0"/>
                <a:cs typeface="Calibri" pitchFamily="34" charset="0"/>
              </a:rPr>
              <a:t>Introduces competitive elements to current and proposed grants</a:t>
            </a:r>
          </a:p>
          <a:p>
            <a:r>
              <a:rPr lang="fr-FR" sz="2400" dirty="0">
                <a:latin typeface="Calibri" pitchFamily="34" charset="0"/>
                <a:cs typeface="Calibri" pitchFamily="34" charset="0"/>
              </a:rPr>
              <a:t>Repeats many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earlier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proposals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Seemingly robust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 FY 2014 grant funding underscores impact of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sequester (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see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Jim Martin Table)</a:t>
            </a:r>
            <a:endParaRPr lang="fr-FR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New Programs - Formula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293100" cy="3505200"/>
          </a:xfrm>
        </p:spPr>
        <p:txBody>
          <a:bodyPr/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Preschool for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All ($1.3b, ED)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Universal Displaced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Workers ($4b, DOL)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American Jobs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Act ($16.5b, ED/DOL)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National Preparedness Grant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Program ($1b, DHS)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Fix-it-First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Transportation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Program ($40b, DOT)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8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New Programs - Competitive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01000" cy="3724275"/>
          </a:xfrm>
        </p:spPr>
        <p:txBody>
          <a:bodyPr/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Preschool Development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Grants ($750m, ED)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First in the World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Competition ($260m, ED)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High School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Redesign ($300m, ED)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American Jobs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Act ($10b, ED/DOL)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LIHEAP Energy Burden Reduction Grants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($50m, HHS)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Early Head Start-Child Care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Partnerships ($1.4b, HHS)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Project AWARE State Grants ($40m, HHS)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Juvenile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Justice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Realignment Incentive Grants ($20m, DOJ)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National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Preparedness Grant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Program ($1b, DHS)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Race-to-the-Top Energy Grants ($200m, DOE)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400" dirty="0" smtClean="0"/>
              <a:t> </a:t>
            </a:r>
            <a:endParaRPr lang="en-US" sz="2600" dirty="0" smtClean="0">
              <a:latin typeface="Calibri" pitchFamily="34" charset="0"/>
            </a:endParaRPr>
          </a:p>
        </p:txBody>
      </p:sp>
      <p:pic>
        <p:nvPicPr>
          <p:cNvPr id="7172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Program Reauthorizations/Extensions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391400" cy="3724275"/>
          </a:xfrm>
        </p:spPr>
        <p:txBody>
          <a:bodyPr/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Secure Rural Schools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Payments In Lieu of Taxes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Career and Technical Education State Grants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SNAP ARRA Benefit Increase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TANF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Medicaid: Qualified Individuals and Transitional Medical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Assistance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Distinction between mandatory programs that MUST be reauthorized to receive funding, and discretionary programs that can be funded without authorization.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2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9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</a:rPr>
              <a:t>Significant Program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Race to the Top (College Affordability and Completion)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Land and Water Conservation Fund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Workforce Innovation Fund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Math and Science Partnerships/STEM Innovation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Child Care Development Fund (block grant, matching)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TANF Supplemental Grants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Refugee Assistance</a:t>
            </a: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37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</a:rPr>
              <a:t>Significant Program </a:t>
            </a:r>
            <a:r>
              <a:rPr lang="en-US" dirty="0" smtClean="0">
                <a:latin typeface="Calibri" pitchFamily="34" charset="0"/>
              </a:rPr>
              <a:t>Increases, cont.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693025" cy="39624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Housing Programs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Weatherization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Competitive Transportation Programs</a:t>
            </a: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73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Program Consolidations</a:t>
            </a:r>
          </a:p>
        </p:txBody>
      </p:sp>
      <p:pic>
        <p:nvPicPr>
          <p:cNvPr id="8196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693025" cy="3571875"/>
          </a:xfrm>
        </p:spPr>
        <p:txBody>
          <a:bodyPr/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K-12 programs through Elementary and Secondary Education Act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(ESEA) reauthorization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Vocational Rehabilitation 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National Preparedness Grant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National Preparedness Grant Program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742" y="2362200"/>
            <a:ext cx="42823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872474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2129</TotalTime>
  <Words>633</Words>
  <Application>Microsoft Office PowerPoint</Application>
  <PresentationFormat>On-screen Show (4:3)</PresentationFormat>
  <Paragraphs>107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Capsules</vt:lpstr>
      <vt:lpstr>Custom Design</vt:lpstr>
      <vt:lpstr>The President’s FY 2014 Budget:  More of the Same with a Twist</vt:lpstr>
      <vt:lpstr>Big Picture Stuff</vt:lpstr>
      <vt:lpstr>New Programs - Formula</vt:lpstr>
      <vt:lpstr>New Programs - Competitive</vt:lpstr>
      <vt:lpstr>Program Reauthorizations/Extensions</vt:lpstr>
      <vt:lpstr>Significant Program Increases</vt:lpstr>
      <vt:lpstr>Significant Program Increases, cont.</vt:lpstr>
      <vt:lpstr>Program Consolidations</vt:lpstr>
      <vt:lpstr>National Preparedness Grant Program</vt:lpstr>
      <vt:lpstr>Program Eliminations</vt:lpstr>
      <vt:lpstr>Significant Program Reductions</vt:lpstr>
      <vt:lpstr>Bond (and Related) Proposals</vt:lpstr>
      <vt:lpstr>Revenue Proposals</vt:lpstr>
      <vt:lpstr>Medicaid</vt:lpstr>
      <vt:lpstr>What Next?</vt:lpstr>
      <vt:lpstr>Questions?</vt:lpstr>
    </vt:vector>
  </TitlesOfParts>
  <Company>FFIS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FFIS User</dc:creator>
  <cp:lastModifiedBy>Marcia Howard</cp:lastModifiedBy>
  <cp:revision>198</cp:revision>
  <cp:lastPrinted>2013-04-16T18:15:13Z</cp:lastPrinted>
  <dcterms:created xsi:type="dcterms:W3CDTF">2010-07-14T19:33:24Z</dcterms:created>
  <dcterms:modified xsi:type="dcterms:W3CDTF">2013-04-17T13:46:28Z</dcterms:modified>
</cp:coreProperties>
</file>