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834" r:id="rId3"/>
  </p:sldMasterIdLst>
  <p:notesMasterIdLst>
    <p:notesMasterId r:id="rId19"/>
  </p:notesMasterIdLst>
  <p:handoutMasterIdLst>
    <p:handoutMasterId r:id="rId20"/>
  </p:handoutMasterIdLst>
  <p:sldIdLst>
    <p:sldId id="256" r:id="rId4"/>
    <p:sldId id="320" r:id="rId5"/>
    <p:sldId id="325" r:id="rId6"/>
    <p:sldId id="327" r:id="rId7"/>
    <p:sldId id="324" r:id="rId8"/>
    <p:sldId id="330" r:id="rId9"/>
    <p:sldId id="328" r:id="rId10"/>
    <p:sldId id="319" r:id="rId11"/>
    <p:sldId id="321" r:id="rId12"/>
    <p:sldId id="326" r:id="rId13"/>
    <p:sldId id="331" r:id="rId14"/>
    <p:sldId id="332" r:id="rId15"/>
    <p:sldId id="333" r:id="rId16"/>
    <p:sldId id="334" r:id="rId17"/>
    <p:sldId id="316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66"/>
    <a:srgbClr val="4B9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0736" autoAdjust="0"/>
  </p:normalViewPr>
  <p:slideViewPr>
    <p:cSldViewPr>
      <p:cViewPr>
        <p:scale>
          <a:sx n="88" d="100"/>
          <a:sy n="88" d="100"/>
        </p:scale>
        <p:origin x="-6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3932228-999A-4424-B12D-CEF2A26D0EE5}" type="datetimeFigureOut">
              <a:rPr lang="en-US"/>
              <a:pPr>
                <a:defRPr/>
              </a:pPr>
              <a:t>7/24/2013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3F51ECD-F1BC-491E-A624-2B8C3DAA7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9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F0CD0B5-5D23-40B6-87A6-7C4BE252BAAA}" type="datetimeFigureOut">
              <a:rPr lang="en-US"/>
              <a:pPr>
                <a:defRPr/>
              </a:pPr>
              <a:t>7/24/2013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6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0D9DB2C-71FB-42A8-9B39-B532FA087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6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4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849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1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ABDFF39-4B41-49C2-A5C7-5AEAA20E4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EFF9-C5B4-4775-8215-5D0F6BEE6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9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8475-91D3-403C-8F27-1888EDFD0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6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CFF7-F7C7-4CDA-8836-0CD314096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5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78DC6-DC8B-421F-9EF5-1BD36485E5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2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491E-3CBA-4ED9-A9C3-8A06F4B55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08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E651-41CD-4659-B4B3-5981C5B07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8ABA-684B-4F4D-8BC5-FED2D5326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41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EAEE-5BA9-44DE-A628-C1530B090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99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E7E0-2423-40AA-A551-BAB49EABC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9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2549-6E3D-40C6-92F1-51B350BB6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86AB-58F6-47DD-A95E-65AEC1F10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4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9872-44A3-4C6F-B3D0-26BCC406A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8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01AA-B281-494B-A727-F15CB55F58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11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9D1B-0A1F-4865-9F3A-8DF11A4D5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472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BF6456-9EAC-44BE-8497-AA8B688AC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27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8688-2695-4C10-9B43-13F64649F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13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7EEE-6D58-450A-9D9C-7218F72CF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47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AD30-2BCA-4827-8E95-8667D128D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12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A9D1-6AE2-4578-99FC-BD79EBF78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92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3512-5D1B-40A9-A648-A6E5735D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06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36DE-506C-44CA-B3D7-BD556158E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2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E04D-E4A6-4E50-8B6D-11D201B31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06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C5EC-0D1F-4CEE-86A0-FBA5E95B3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840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236B-F8BB-4C7E-AEDF-CED1062AD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67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BEC5-7365-4D22-A1F4-05E39257E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6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903F-2C06-42F7-82A8-B102B7B0E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FC5C-B330-42A7-87F5-A3B6D5D5E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8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E2E7-77D3-41E0-AC0F-364426B78A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7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42A5-7248-4B3F-BEBB-016EA61A2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5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0246-A6D7-4652-BCEC-DE1753C58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1DE5-38A2-46F0-AC9C-FDEEE7092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2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A14B-D703-4087-95EA-E15E4C84E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4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9B79E788-5633-404D-AD3E-73F3A1267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C5D6CC7A-607A-4A7D-9E83-47D2DF0D9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82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3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456CFC04-5560-46D1-884B-235CDCFC2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i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The BCA in FY 2014 and Beyond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NASBO Annual Meeting</a:t>
            </a:r>
          </a:p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Anchorage, AK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July 23, 2013</a:t>
            </a:r>
          </a:p>
        </p:txBody>
      </p:sp>
      <p:pic>
        <p:nvPicPr>
          <p:cNvPr id="6148" name="Picture 4" descr="New FFI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13477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995988" y="5334001"/>
            <a:ext cx="3071812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4B974B"/>
                </a:solidFill>
                <a:latin typeface="Times New Roman" pitchFamily="18" charset="0"/>
              </a:rPr>
              <a:t>Federal Funds Information for </a:t>
            </a: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</a:rPr>
              <a:t>States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  <a:hlinkClick r:id="rId3"/>
              </a:rPr>
              <a:t>www.ffis.org</a:t>
            </a: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of a sort has been made</a:t>
            </a:r>
            <a:endParaRPr lang="en-US" dirty="0"/>
          </a:p>
        </p:txBody>
      </p:sp>
      <p:pic>
        <p:nvPicPr>
          <p:cNvPr id="5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902" y="2667000"/>
            <a:ext cx="6024154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How do major grant programs fare?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832580"/>
              </p:ext>
            </p:extLst>
          </p:nvPr>
        </p:nvGraphicFramePr>
        <p:xfrm>
          <a:off x="838200" y="2286000"/>
          <a:ext cx="7620000" cy="4572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60000"/>
                <a:gridCol w="1040400"/>
                <a:gridCol w="1066800"/>
                <a:gridCol w="1168400"/>
                <a:gridCol w="1092200"/>
                <a:gridCol w="1092200"/>
              </a:tblGrid>
              <a:tr h="629518">
                <a:tc>
                  <a:txBody>
                    <a:bodyPr/>
                    <a:lstStyle/>
                    <a:p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none" dirty="0" smtClean="0">
                          <a:latin typeface="Calibri" pitchFamily="34" charset="0"/>
                          <a:cs typeface="Calibri" pitchFamily="34" charset="0"/>
                        </a:rPr>
                        <a:t>($ in millions)</a:t>
                      </a:r>
                      <a:endParaRPr lang="en-US" b="1" u="non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>
                          <a:latin typeface="Calibri" pitchFamily="34" charset="0"/>
                          <a:cs typeface="Calibri" pitchFamily="34" charset="0"/>
                        </a:rPr>
                        <a:t>($ in millions)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latin typeface="Calibri" pitchFamily="34" charset="0"/>
                          <a:cs typeface="Calibri" pitchFamily="34" charset="0"/>
                        </a:rPr>
                        <a:t>Proposed FY 2014 vs.</a:t>
                      </a:r>
                      <a:r>
                        <a:rPr lang="en-US" b="1" u="none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br>
                        <a:rPr lang="en-US" b="1" u="none" baseline="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b="1" u="none" baseline="0" dirty="0" smtClean="0">
                          <a:latin typeface="Calibri" pitchFamily="34" charset="0"/>
                          <a:cs typeface="Calibri" pitchFamily="34" charset="0"/>
                        </a:rPr>
                        <a:t>FY 2013</a:t>
                      </a:r>
                      <a:endParaRPr lang="en-US" b="1" u="non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b="1" u="non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b="1" u="non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Federal Agency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FY</a:t>
                      </a:r>
                      <a:r>
                        <a:rPr lang="en-US" b="1" u="sng" baseline="0" dirty="0" smtClean="0">
                          <a:latin typeface="Calibri" pitchFamily="34" charset="0"/>
                          <a:cs typeface="Calibri" pitchFamily="34" charset="0"/>
                        </a:rPr>
                        <a:t> 2012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FY 2013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President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House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Senate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Agriculture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$6,861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$6,766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8.5%</a:t>
                      </a:r>
                    </a:p>
                  </a:txBody>
                  <a:tcPr marL="9525" marR="9525" marT="9525" marB="0" anchor="b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Education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37,273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35,341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6.0%</a:t>
                      </a:r>
                    </a:p>
                  </a:txBody>
                  <a:tcPr marL="9525" marR="9525" marT="9525" marB="0" anchor="b"/>
                </a:tc>
              </a:tr>
              <a:tr h="62951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Health and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Human Services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25,180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24,127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13.5%</a:t>
                      </a:r>
                    </a:p>
                  </a:txBody>
                  <a:tcPr marL="9525" marR="9525" marT="9525" marB="0" anchor="b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HUD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40,812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39,421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12.2%</a:t>
                      </a:r>
                    </a:p>
                  </a:txBody>
                  <a:tcPr marL="9525" marR="9525" marT="9525" marB="0" anchor="b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Energy/EPA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63,183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63,288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1.9%</a:t>
                      </a:r>
                    </a:p>
                  </a:txBody>
                  <a:tcPr marL="9525" marR="9525" marT="9525" marB="0" anchor="b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Justice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-13.0%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-2.1%</a:t>
                      </a:r>
                    </a:p>
                  </a:txBody>
                  <a:tcPr marL="9525" marR="9525" marT="9525" marB="0" anchor="b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Homeland Security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1,359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8.7%</a:t>
                      </a:r>
                    </a:p>
                  </a:txBody>
                  <a:tcPr marL="9525" marR="9525" marT="9525" marB="0" anchor="b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Labor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6,579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3.5%</a:t>
                      </a:r>
                    </a:p>
                  </a:txBody>
                  <a:tcPr marL="9525" marR="9525" marT="9525" marB="0" anchor="b"/>
                </a:tc>
              </a:tr>
              <a:tr h="36472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Transportation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54,098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54,532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1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What are congressional priorities?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282408"/>
              </p:ext>
            </p:extLst>
          </p:nvPr>
        </p:nvGraphicFramePr>
        <p:xfrm>
          <a:off x="914400" y="2486026"/>
          <a:ext cx="7086600" cy="33051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43300"/>
                <a:gridCol w="3543300"/>
              </a:tblGrid>
              <a:tr h="55959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Must Do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</a:rPr>
                        <a:t>Things to Watch</a:t>
                      </a:r>
                      <a:endParaRPr lang="en-US" sz="2400" dirty="0">
                        <a:latin typeface="Calibri" pitchFamily="34" charset="0"/>
                      </a:endParaRPr>
                    </a:p>
                  </a:txBody>
                  <a:tcPr anchor="b"/>
                </a:tc>
              </a:tr>
              <a:tr h="549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itchFamily="34" charset="0"/>
                        </a:rPr>
                        <a:t>Enact a budget for FY 2014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Immigration reform</a:t>
                      </a:r>
                    </a:p>
                  </a:txBody>
                  <a:tcPr anchor="b"/>
                </a:tc>
              </a:tr>
              <a:tr h="549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itchFamily="34" charset="0"/>
                        </a:rPr>
                        <a:t>Reauthorize or extend Farm Bill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itchFamily="34" charset="0"/>
                        </a:rPr>
                        <a:t>ESEA reauthorization</a:t>
                      </a:r>
                    </a:p>
                  </a:txBody>
                  <a:tcPr anchor="b"/>
                </a:tc>
              </a:tr>
              <a:tr h="549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itchFamily="34" charset="0"/>
                        </a:rPr>
                        <a:t>Reauthorize or extend TANF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itchFamily="34" charset="0"/>
                        </a:rPr>
                        <a:t>WIA reauthorization</a:t>
                      </a:r>
                    </a:p>
                  </a:txBody>
                  <a:tcPr anchor="b"/>
                </a:tc>
              </a:tr>
              <a:tr h="549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itchFamily="34" charset="0"/>
                        </a:rPr>
                        <a:t>Raise debt limit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itchFamily="34" charset="0"/>
                        </a:rPr>
                        <a:t>DATA Act</a:t>
                      </a:r>
                    </a:p>
                  </a:txBody>
                  <a:tcPr anchor="b"/>
                </a:tc>
              </a:tr>
              <a:tr h="549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alibri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Early Childhood Education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78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BCA becomes less restrictive going forward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37518"/>
            <a:ext cx="7693025" cy="337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125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Discretionary spending grows after </a:t>
            </a:r>
            <a:br>
              <a:rPr lang="en-US" sz="3200" dirty="0" smtClean="0"/>
            </a:br>
            <a:r>
              <a:rPr lang="en-US" sz="3200" dirty="0" smtClean="0"/>
              <a:t>FY 2014, even with sequestration</a:t>
            </a:r>
            <a:endParaRPr lang="en-US" sz="3200" dirty="0"/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52404"/>
            <a:ext cx="6400800" cy="413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70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Questions, Comments, Difficulties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marL="342900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ea typeface="+mn-ea"/>
                <a:cs typeface="+mn-cs"/>
              </a:rPr>
              <a:t>The </a:t>
            </a:r>
            <a:r>
              <a:rPr lang="en-US" dirty="0">
                <a:latin typeface="Calibri" pitchFamily="34" charset="0"/>
                <a:ea typeface="+mn-ea"/>
                <a:cs typeface="+mn-cs"/>
              </a:rPr>
              <a:t>House and Senate </a:t>
            </a:r>
            <a:r>
              <a:rPr lang="en-US" dirty="0" smtClean="0">
                <a:latin typeface="Calibri" pitchFamily="34" charset="0"/>
                <a:ea typeface="+mn-ea"/>
                <a:cs typeface="+mn-cs"/>
              </a:rPr>
              <a:t>are proceeding </a:t>
            </a:r>
            <a:r>
              <a:rPr lang="en-US" dirty="0">
                <a:latin typeface="Calibri" pitchFamily="34" charset="0"/>
                <a:ea typeface="+mn-ea"/>
                <a:cs typeface="+mn-cs"/>
              </a:rPr>
              <a:t>based on </a:t>
            </a:r>
            <a:r>
              <a:rPr lang="en-US" dirty="0" smtClean="0">
                <a:latin typeface="Calibri" pitchFamily="34" charset="0"/>
                <a:ea typeface="+mn-ea"/>
                <a:cs typeface="+mn-cs"/>
              </a:rPr>
              <a:t>their own budget resolutions, which are vastly different from one another.</a:t>
            </a:r>
          </a:p>
          <a:p>
            <a:pPr marL="342900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ea typeface="+mn-ea"/>
                <a:cs typeface="+mn-cs"/>
              </a:rPr>
              <a:t>How and when will the gaps </a:t>
            </a:r>
            <a:r>
              <a:rPr lang="en-US" dirty="0">
                <a:latin typeface="Calibri" pitchFamily="34" charset="0"/>
                <a:ea typeface="+mn-ea"/>
                <a:cs typeface="+mn-cs"/>
              </a:rPr>
              <a:t>be bridged</a:t>
            </a:r>
            <a:r>
              <a:rPr lang="en-US" dirty="0" smtClean="0">
                <a:latin typeface="Calibri" pitchFamily="34" charset="0"/>
                <a:ea typeface="+mn-ea"/>
                <a:cs typeface="+mn-cs"/>
              </a:rPr>
              <a:t>?</a:t>
            </a:r>
          </a:p>
          <a:p>
            <a:pPr marL="342900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ea typeface="+mn-ea"/>
                <a:cs typeface="+mn-cs"/>
              </a:rPr>
              <a:t>Will FY 2014 begin with a CR?</a:t>
            </a:r>
          </a:p>
          <a:p>
            <a:pPr marL="342900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ea typeface="+mn-ea"/>
                <a:cs typeface="+mn-cs"/>
              </a:rPr>
              <a:t>“Action-forcing</a:t>
            </a:r>
            <a:r>
              <a:rPr lang="en-US" dirty="0">
                <a:latin typeface="Calibri" pitchFamily="34" charset="0"/>
                <a:ea typeface="+mn-ea"/>
                <a:cs typeface="+mn-cs"/>
              </a:rPr>
              <a:t>” event: </a:t>
            </a:r>
            <a:r>
              <a:rPr lang="en-US" dirty="0" smtClean="0">
                <a:latin typeface="Calibri" pitchFamily="34" charset="0"/>
                <a:ea typeface="+mn-ea"/>
                <a:cs typeface="+mn-cs"/>
              </a:rPr>
              <a:t>raising the debt ceiling.</a:t>
            </a:r>
          </a:p>
          <a:p>
            <a:pPr marL="342900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ea typeface="+mn-ea"/>
                <a:cs typeface="+mn-cs"/>
              </a:rPr>
              <a:t>After FY 2014, discretionary spending increases under the BCA, even with sequestration.</a:t>
            </a:r>
            <a:endParaRPr lang="en-US" dirty="0"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06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How did we get here?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754" y="2419461"/>
            <a:ext cx="6011916" cy="3609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66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The BCA in a nutshell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>
              <a:latin typeface="Calibri" pitchFamily="34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b="1" dirty="0" smtClean="0">
                <a:latin typeface="Calibri" pitchFamily="34" charset="0"/>
              </a:rPr>
              <a:t>Discretionary</a:t>
            </a:r>
            <a:r>
              <a:rPr lang="en-US" dirty="0" smtClean="0">
                <a:latin typeface="Calibri" pitchFamily="34" charset="0"/>
              </a:rPr>
              <a:t> spending caps w/adjustments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>
              <a:latin typeface="Calibri" pitchFamily="34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Calibri" pitchFamily="34" charset="0"/>
              </a:rPr>
              <a:t>Joint Select Committee on Deficit Reduction (to address mandatory spending and revenues)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>
              <a:latin typeface="Calibri" pitchFamily="34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Calibri" pitchFamily="34" charset="0"/>
              </a:rPr>
              <a:t>Sequestration process (as fallback)</a:t>
            </a: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7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budget in a nutshell </a:t>
            </a:r>
            <a:br>
              <a:rPr lang="en-US" dirty="0" smtClean="0"/>
            </a:br>
            <a:r>
              <a:rPr lang="en-US" sz="2000" dirty="0" smtClean="0"/>
              <a:t>(FY 2012, $ in billions)</a:t>
            </a:r>
            <a:endParaRPr lang="en-US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387" y="2510009"/>
            <a:ext cx="5316650" cy="3428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53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How sequestration works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$</a:t>
            </a:r>
            <a:r>
              <a:rPr lang="en-US" sz="2400" dirty="0">
                <a:latin typeface="Calibri" pitchFamily="34" charset="0"/>
              </a:rPr>
              <a:t>984 billion in cuts </a:t>
            </a:r>
            <a:r>
              <a:rPr lang="en-US" sz="2400" dirty="0" smtClean="0">
                <a:latin typeface="Calibri" pitchFamily="34" charset="0"/>
              </a:rPr>
              <a:t>through FY 2021 (~$</a:t>
            </a:r>
            <a:r>
              <a:rPr lang="en-US" sz="2400" dirty="0">
                <a:latin typeface="Calibri" pitchFamily="34" charset="0"/>
              </a:rPr>
              <a:t>109 </a:t>
            </a:r>
            <a:r>
              <a:rPr lang="en-US" sz="2400" dirty="0" smtClean="0">
                <a:latin typeface="Calibri" pitchFamily="34" charset="0"/>
              </a:rPr>
              <a:t>billion/year</a:t>
            </a:r>
            <a:r>
              <a:rPr lang="en-US" sz="2400" dirty="0">
                <a:latin typeface="Calibri" pitchFamily="34" charset="0"/>
              </a:rPr>
              <a:t>, half from </a:t>
            </a:r>
            <a:r>
              <a:rPr lang="en-US" sz="2400" dirty="0" smtClean="0">
                <a:latin typeface="Calibri" pitchFamily="34" charset="0"/>
              </a:rPr>
              <a:t>defense, half </a:t>
            </a:r>
            <a:r>
              <a:rPr lang="en-US" sz="2400" dirty="0">
                <a:latin typeface="Calibri" pitchFamily="34" charset="0"/>
              </a:rPr>
              <a:t>from nondefense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FY 2013 sequestration occurred on March 1, 2013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“Fix” reduced cuts from $109b to $85b</a:t>
            </a:r>
            <a:endParaRPr lang="en-US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Calibri" pitchFamily="34" charset="0"/>
              </a:rPr>
              <a:t>Many </a:t>
            </a:r>
            <a:r>
              <a:rPr lang="en-US" sz="2400" dirty="0" smtClean="0">
                <a:latin typeface="Calibri" pitchFamily="34" charset="0"/>
              </a:rPr>
              <a:t>mandatory and a few discretionary programs </a:t>
            </a:r>
            <a:r>
              <a:rPr lang="en-US" sz="2400" dirty="0">
                <a:latin typeface="Calibri" pitchFamily="34" charset="0"/>
              </a:rPr>
              <a:t>are </a:t>
            </a:r>
            <a:r>
              <a:rPr lang="en-US" sz="2400" dirty="0" smtClean="0">
                <a:latin typeface="Calibri" pitchFamily="34" charset="0"/>
              </a:rPr>
              <a:t>exempt (special rules for some programs)</a:t>
            </a:r>
            <a:endParaRPr lang="en-US" sz="2400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Calibri" pitchFamily="34" charset="0"/>
              </a:rPr>
              <a:t>ATB </a:t>
            </a:r>
            <a:r>
              <a:rPr lang="en-US" sz="2400" dirty="0" smtClean="0">
                <a:latin typeface="Calibri" pitchFamily="34" charset="0"/>
              </a:rPr>
              <a:t>cuts in </a:t>
            </a:r>
            <a:r>
              <a:rPr lang="en-US" sz="2400" dirty="0">
                <a:latin typeface="Calibri" pitchFamily="34" charset="0"/>
              </a:rPr>
              <a:t>FY 2013, different </a:t>
            </a:r>
            <a:r>
              <a:rPr lang="en-US" sz="2400" dirty="0" smtClean="0">
                <a:latin typeface="Calibri" pitchFamily="34" charset="0"/>
              </a:rPr>
              <a:t>process for </a:t>
            </a:r>
            <a:r>
              <a:rPr lang="en-US" sz="2400" dirty="0">
                <a:latin typeface="Calibri" pitchFamily="34" charset="0"/>
              </a:rPr>
              <a:t>FY </a:t>
            </a:r>
            <a:r>
              <a:rPr lang="en-US" sz="2400" dirty="0" smtClean="0">
                <a:latin typeface="Calibri" pitchFamily="34" charset="0"/>
              </a:rPr>
              <a:t>2014</a:t>
            </a:r>
            <a:r>
              <a:rPr lang="en-US" sz="2400" dirty="0">
                <a:latin typeface="Calibri" pitchFamily="34" charset="0"/>
              </a:rPr>
              <a:t>+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0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How sequestration was implemented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in FY 2013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ATB cuts: -5.0% for nondefense discretionary, -5.1% for nondefense mandatory, -7.8% for defense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Applied to FY 2013 funding in place on 3/1/13 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Cuts were applied to each program, project and activity (interpretation varied by agency)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Final 2013 appropriation levels and existing agency flexibility mitigated or worsened effects of sequester in some instances</a:t>
            </a:r>
            <a:endParaRPr lang="en-US" sz="20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Cuts reflected in grant awards issued after March 1, 2013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Timing varied by program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5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Sequestration in FY 2013 vs. FY 2014</a:t>
            </a: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976857"/>
              </p:ext>
            </p:extLst>
          </p:nvPr>
        </p:nvGraphicFramePr>
        <p:xfrm>
          <a:off x="838200" y="2438399"/>
          <a:ext cx="7391401" cy="3703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64168"/>
                <a:gridCol w="2063433"/>
                <a:gridCol w="2463800"/>
              </a:tblGrid>
              <a:tr h="218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Mandatory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ATB (-5.1%)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ATB (-7.2%</a:t>
                      </a:r>
                      <a:r>
                        <a:rPr lang="en-US" baseline="0" dirty="0" smtClean="0"/>
                        <a:t> est.)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Program Exemptions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Effective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1, 2013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1, 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Flexibility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Discretionary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ATB (-5.0%)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 Caps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Program Exemptions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Effective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r>
                        <a:rPr lang="en-US" baseline="0" dirty="0" smtClean="0"/>
                        <a:t> 1, 2013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1,</a:t>
                      </a:r>
                      <a:r>
                        <a:rPr lang="en-US" baseline="0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Flexibility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Appropriation</a:t>
                      </a:r>
                      <a:r>
                        <a:rPr lang="en-US" baseline="0" dirty="0" smtClean="0"/>
                        <a:t> Account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Enforcement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FY 2013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House and Senate take divergent paths in </a:t>
            </a:r>
            <a:br>
              <a:rPr lang="en-US" sz="3200" dirty="0" smtClean="0"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latin typeface="Calibri" pitchFamily="34" charset="0"/>
                <a:cs typeface="Calibri" pitchFamily="34" charset="0"/>
              </a:rPr>
              <a:t>FY 2014, neither of which conforms to BCA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36467"/>
            <a:ext cx="7693025" cy="217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766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Divergent paths lead to different outcomes for states</a:t>
            </a:r>
            <a:endParaRPr lang="en-US" dirty="0"/>
          </a:p>
        </p:txBody>
      </p:sp>
      <p:pic>
        <p:nvPicPr>
          <p:cNvPr id="4" name="Picture 4" descr="New FFI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7102839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840757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4715</TotalTime>
  <Words>551</Words>
  <Application>Microsoft Office PowerPoint</Application>
  <PresentationFormat>On-screen Show (4:3)</PresentationFormat>
  <Paragraphs>153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Capsules</vt:lpstr>
      <vt:lpstr>Custom Design</vt:lpstr>
      <vt:lpstr>1_Capsules</vt:lpstr>
      <vt:lpstr>The BCA in FY 2014 and Beyond</vt:lpstr>
      <vt:lpstr>How did we get here?</vt:lpstr>
      <vt:lpstr>The BCA in a nutshell</vt:lpstr>
      <vt:lpstr>The federal budget in a nutshell  (FY 2012, $ in billions)</vt:lpstr>
      <vt:lpstr>How sequestration works</vt:lpstr>
      <vt:lpstr>How sequestration was implemented  in FY 2013</vt:lpstr>
      <vt:lpstr>Sequestration in FY 2013 vs. FY 2014</vt:lpstr>
      <vt:lpstr>House and Senate take divergent paths in  FY 2014, neither of which conforms to BCA</vt:lpstr>
      <vt:lpstr>Divergent paths lead to different outcomes for states</vt:lpstr>
      <vt:lpstr>Progress of a sort has been made</vt:lpstr>
      <vt:lpstr>How do major grant programs fare?</vt:lpstr>
      <vt:lpstr>What are congressional priorities?</vt:lpstr>
      <vt:lpstr>The BCA becomes less restrictive going forward</vt:lpstr>
      <vt:lpstr>Discretionary spending grows after  FY 2014, even with sequestration</vt:lpstr>
      <vt:lpstr>Questions, Comments, Difficulties</vt:lpstr>
    </vt:vector>
  </TitlesOfParts>
  <Company>FFIS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FFIS User</dc:creator>
  <cp:lastModifiedBy>FFIS</cp:lastModifiedBy>
  <cp:revision>278</cp:revision>
  <cp:lastPrinted>2013-07-18T15:01:59Z</cp:lastPrinted>
  <dcterms:created xsi:type="dcterms:W3CDTF">2010-07-14T19:33:24Z</dcterms:created>
  <dcterms:modified xsi:type="dcterms:W3CDTF">2013-07-24T19:46:47Z</dcterms:modified>
</cp:coreProperties>
</file>