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834" r:id="rId3"/>
  </p:sldMasterIdLst>
  <p:notesMasterIdLst>
    <p:notesMasterId r:id="rId12"/>
  </p:notesMasterIdLst>
  <p:handoutMasterIdLst>
    <p:handoutMasterId r:id="rId13"/>
  </p:handoutMasterIdLst>
  <p:sldIdLst>
    <p:sldId id="256" r:id="rId4"/>
    <p:sldId id="317" r:id="rId5"/>
    <p:sldId id="318" r:id="rId6"/>
    <p:sldId id="290" r:id="rId7"/>
    <p:sldId id="312" r:id="rId8"/>
    <p:sldId id="309" r:id="rId9"/>
    <p:sldId id="315" r:id="rId10"/>
    <p:sldId id="320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66"/>
    <a:srgbClr val="4B9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0736" autoAdjust="0"/>
  </p:normalViewPr>
  <p:slideViewPr>
    <p:cSldViewPr>
      <p:cViewPr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3932228-999A-4424-B12D-CEF2A26D0EE5}" type="datetimeFigureOut">
              <a:rPr lang="en-US"/>
              <a:pPr>
                <a:defRPr/>
              </a:pPr>
              <a:t>7/23/2012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3F51ECD-F1BC-491E-A624-2B8C3DAA7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9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F0CD0B5-5D23-40B6-87A6-7C4BE252BAAA}" type="datetimeFigureOut">
              <a:rPr lang="en-US"/>
              <a:pPr>
                <a:defRPr/>
              </a:pPr>
              <a:t>7/23/2012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0D9DB2C-71FB-42A8-9B39-B532FA087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BDFF39-4B41-49C2-A5C7-5AEAA20E4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EFF9-C5B4-4775-8215-5D0F6BEE6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9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8475-91D3-403C-8F27-1888EDFD0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6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CFF7-F7C7-4CDA-8836-0CD314096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5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78DC6-DC8B-421F-9EF5-1BD36485E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491E-3CBA-4ED9-A9C3-8A06F4B55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08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E651-41CD-4659-B4B3-5981C5B07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8ABA-684B-4F4D-8BC5-FED2D5326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41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EAEE-5BA9-44DE-A628-C1530B090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99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E7E0-2423-40AA-A551-BAB49EABC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9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2549-6E3D-40C6-92F1-51B350BB6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86AB-58F6-47DD-A95E-65AEC1F10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4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9872-44A3-4C6F-B3D0-26BCC406A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8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01AA-B281-494B-A727-F15CB55F5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1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D1B-0A1F-4865-9F3A-8DF11A4D5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47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BF6456-9EAC-44BE-8497-AA8B688AC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27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8688-2695-4C10-9B43-13F64649F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13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EEE-6D58-450A-9D9C-7218F72CF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47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AD30-2BCA-4827-8E95-8667D128D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12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A9D1-6AE2-4578-99FC-BD79EBF78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92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3512-5D1B-40A9-A648-A6E5735D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06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36DE-506C-44CA-B3D7-BD556158E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2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E04D-E4A6-4E50-8B6D-11D201B31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0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C5EC-0D1F-4CEE-86A0-FBA5E95B3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840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236B-F8BB-4C7E-AEDF-CED1062AD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67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BEC5-7365-4D22-A1F4-05E39257E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6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03F-2C06-42F7-82A8-B102B7B0E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FC5C-B330-42A7-87F5-A3B6D5D5E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8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2E7-77D3-41E0-AC0F-364426B78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7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42A5-7248-4B3F-BEBB-016EA61A2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246-A6D7-4652-BCEC-DE1753C58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1DE5-38A2-46F0-AC9C-FDEEE7092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2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A14B-D703-4087-95EA-E15E4C84E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9B79E788-5633-404D-AD3E-73F3A1267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C5D6CC7A-607A-4A7D-9E83-47D2DF0D9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82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3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456CFC04-5560-46D1-884B-235CDCFC2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is.org/" TargetMode="External"/><Relationship Id="rId2" Type="http://schemas.openxmlformats.org/officeDocument/2006/relationships/hyperlink" Target="mailto:mhoward@ffis.org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The Busiest Six Weeks of the Year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NASBO Annual Meeting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Wednesday, August 1, 2012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Providence, RI</a:t>
            </a:r>
          </a:p>
        </p:txBody>
      </p:sp>
      <p:pic>
        <p:nvPicPr>
          <p:cNvPr id="6148" name="Picture 4" descr="New FFI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19800" y="5943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 Do” List on November 7,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FY 2013 appropriations</a:t>
            </a:r>
          </a:p>
          <a:p>
            <a:r>
              <a:rPr lang="en-US" dirty="0" smtClean="0"/>
              <a:t>Address the BCA’s looming sequester</a:t>
            </a:r>
          </a:p>
          <a:p>
            <a:r>
              <a:rPr lang="en-US" dirty="0" smtClean="0"/>
              <a:t>Deal with expiring tax provisions</a:t>
            </a:r>
          </a:p>
          <a:p>
            <a:r>
              <a:rPr lang="en-US" dirty="0" smtClean="0"/>
              <a:t>Consider other expiring legislation, authorizations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6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2013 Appropriations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President’s budget replaced BCA with other tax and spending policies</a:t>
            </a:r>
          </a:p>
          <a:p>
            <a:r>
              <a:rPr lang="en-US" dirty="0" smtClean="0"/>
              <a:t>House budget resolution cut deeper than BCA and included reconciliation</a:t>
            </a:r>
          </a:p>
          <a:p>
            <a:r>
              <a:rPr lang="en-US" dirty="0" smtClean="0"/>
              <a:t>Senate adhered to BCA and did not adopt a budget resolution</a:t>
            </a:r>
          </a:p>
          <a:p>
            <a:r>
              <a:rPr lang="en-US" dirty="0" smtClean="0"/>
              <a:t>Consequently, all three sets of numbers vary </a:t>
            </a:r>
            <a:r>
              <a:rPr lang="en-US" dirty="0" smtClean="0"/>
              <a:t>(see Jim Martin table).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0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The BCA and Looming Sequester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733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Absent a legislated alternative, a sequester will occur in January 2013.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CBO estimates A-T-B cut at 7.8% for domestic </a:t>
            </a:r>
            <a:r>
              <a:rPr lang="en-US" sz="2400" dirty="0" smtClean="0">
                <a:latin typeface="Calibri" pitchFamily="34" charset="0"/>
              </a:rPr>
              <a:t>discretionary and mandatory, 10</a:t>
            </a:r>
            <a:r>
              <a:rPr lang="en-US" sz="2400" dirty="0" smtClean="0">
                <a:latin typeface="Calibri" pitchFamily="34" charset="0"/>
              </a:rPr>
              <a:t>% for defense.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Almost 3/4 </a:t>
            </a:r>
            <a:r>
              <a:rPr lang="en-US" sz="2400" dirty="0" smtClean="0">
                <a:latin typeface="Calibri" pitchFamily="34" charset="0"/>
              </a:rPr>
              <a:t>of grant programs </a:t>
            </a:r>
            <a:r>
              <a:rPr lang="en-US" sz="2400" dirty="0" smtClean="0">
                <a:latin typeface="Calibri" pitchFamily="34" charset="0"/>
              </a:rPr>
              <a:t>are </a:t>
            </a:r>
            <a:r>
              <a:rPr lang="en-US" sz="2400" dirty="0" smtClean="0">
                <a:latin typeface="Calibri" pitchFamily="34" charset="0"/>
              </a:rPr>
              <a:t>subject to sequester but </a:t>
            </a:r>
            <a:r>
              <a:rPr lang="en-US" sz="2400" dirty="0" smtClean="0">
                <a:latin typeface="Calibri" pitchFamily="34" charset="0"/>
              </a:rPr>
              <a:t>less than </a:t>
            </a:r>
            <a:r>
              <a:rPr lang="en-US" sz="2400" dirty="0" smtClean="0">
                <a:latin typeface="Calibri" pitchFamily="34" charset="0"/>
              </a:rPr>
              <a:t>20% of grant </a:t>
            </a:r>
            <a:r>
              <a:rPr lang="en-US" sz="2400" dirty="0" smtClean="0">
                <a:latin typeface="Calibri" pitchFamily="34" charset="0"/>
              </a:rPr>
              <a:t>funding (see </a:t>
            </a:r>
            <a:r>
              <a:rPr lang="en-US" sz="2400" i="1" dirty="0" smtClean="0">
                <a:latin typeface="Calibri" pitchFamily="34" charset="0"/>
              </a:rPr>
              <a:t>VIP Series</a:t>
            </a:r>
            <a:r>
              <a:rPr lang="en-US" sz="2400" dirty="0" smtClean="0">
                <a:latin typeface="Calibri" pitchFamily="34" charset="0"/>
              </a:rPr>
              <a:t>).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Defense sequester could be more damaging for some states.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What are states doing to prepare?</a:t>
            </a:r>
          </a:p>
        </p:txBody>
      </p:sp>
      <p:pic>
        <p:nvPicPr>
          <p:cNvPr id="8196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Expiring Tax Provisions,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Bush-era tax cuts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percentage-point </a:t>
            </a:r>
            <a:r>
              <a:rPr lang="en-US" sz="2400" dirty="0" smtClean="0"/>
              <a:t>payroll tax reduction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AMT “fix”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Other tax provisions, including Child Tax Credit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Also….need to raise the debt limit.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And the biggest question of all: Will gridlock throw economy into a tailspin? Pre-election handling of WARN Act could be telling.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255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Expiring Program Authorizations</a:t>
            </a:r>
            <a:endParaRPr lang="en-US" dirty="0"/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2963"/>
            <a:ext cx="7086600" cy="3590637"/>
          </a:xfrm>
        </p:spPr>
        <p:txBody>
          <a:bodyPr/>
          <a:lstStyle/>
          <a:p>
            <a:r>
              <a:rPr lang="en-US" sz="2400" dirty="0" smtClean="0"/>
              <a:t>TANF: </a:t>
            </a:r>
            <a:r>
              <a:rPr lang="en-US" sz="2400" dirty="0" smtClean="0"/>
              <a:t>Must be extended or </a:t>
            </a:r>
            <a:r>
              <a:rPr lang="en-US" sz="2400" dirty="0" smtClean="0"/>
              <a:t>no funding. </a:t>
            </a:r>
            <a:endParaRPr lang="en-US" sz="2400" dirty="0" smtClean="0"/>
          </a:p>
          <a:p>
            <a:r>
              <a:rPr lang="en-US" sz="2400" dirty="0"/>
              <a:t>Farm bill: </a:t>
            </a:r>
            <a:r>
              <a:rPr lang="en-US" sz="2400" dirty="0" smtClean="0"/>
              <a:t>Must be extended or no funding.</a:t>
            </a:r>
            <a:endParaRPr lang="en-US" sz="2400" dirty="0"/>
          </a:p>
          <a:p>
            <a:r>
              <a:rPr lang="en-US" sz="2400" dirty="0" smtClean="0"/>
              <a:t>ESEA: Absent reauthorization, states are increasingly operating on waivers.</a:t>
            </a:r>
            <a:endParaRPr lang="en-US" sz="2400" dirty="0"/>
          </a:p>
          <a:p>
            <a:r>
              <a:rPr lang="en-US" sz="2400" dirty="0" smtClean="0"/>
              <a:t>WIA: Streamlining looks possible.</a:t>
            </a:r>
            <a:endParaRPr lang="en-US" sz="2400" dirty="0"/>
          </a:p>
          <a:p>
            <a:r>
              <a:rPr lang="en-US" sz="2400" dirty="0" smtClean="0"/>
              <a:t>SAFETEA-LU: Has now been authorized through FY 2014 </a:t>
            </a:r>
            <a:r>
              <a:rPr lang="en-US" sz="2400" dirty="0" smtClean="0"/>
              <a:t>as </a:t>
            </a:r>
            <a:r>
              <a:rPr lang="en-US" sz="2400" dirty="0" smtClean="0"/>
              <a:t>MAP-21.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4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Conventional Wisdom?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appropriations, a CR until the election, BUT…</a:t>
            </a:r>
          </a:p>
          <a:p>
            <a:r>
              <a:rPr lang="en-US" dirty="0" smtClean="0"/>
              <a:t>For BCA, agreeing to postpone the day of reckoning, BUT…</a:t>
            </a:r>
          </a:p>
          <a:p>
            <a:r>
              <a:rPr lang="en-US" dirty="0" smtClean="0"/>
              <a:t>For expiring tax provisions, a bruising fight, possibly informed by the election.</a:t>
            </a:r>
          </a:p>
          <a:p>
            <a:r>
              <a:rPr lang="en-US" dirty="0" smtClean="0"/>
              <a:t>For authorizations, probably nothing, BUT...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6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New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information, contact: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Marcia Howard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mhoward@ffis.org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www.ffis.org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4444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3469</TotalTime>
  <Words>354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Capsules</vt:lpstr>
      <vt:lpstr>Custom Design</vt:lpstr>
      <vt:lpstr>1_Capsules</vt:lpstr>
      <vt:lpstr>The Busiest Six Weeks of the Year</vt:lpstr>
      <vt:lpstr>“To Do” List on November 7, 2012</vt:lpstr>
      <vt:lpstr>FY 2013 Appropriations</vt:lpstr>
      <vt:lpstr>The BCA and Looming Sequester</vt:lpstr>
      <vt:lpstr>Expiring Tax Provisions, etc.</vt:lpstr>
      <vt:lpstr>Expiring Program Authorizations</vt:lpstr>
      <vt:lpstr>What’s the Conventional Wisdom?</vt:lpstr>
      <vt:lpstr>Happy New Year?</vt:lpstr>
    </vt:vector>
  </TitlesOfParts>
  <Company>FFIS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FFIS User</dc:creator>
  <cp:lastModifiedBy>Marcia Howard</cp:lastModifiedBy>
  <cp:revision>225</cp:revision>
  <cp:lastPrinted>2011-08-04T19:23:47Z</cp:lastPrinted>
  <dcterms:created xsi:type="dcterms:W3CDTF">2010-07-14T19:33:24Z</dcterms:created>
  <dcterms:modified xsi:type="dcterms:W3CDTF">2012-07-23T16:10:29Z</dcterms:modified>
</cp:coreProperties>
</file>