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303" r:id="rId5"/>
    <p:sldId id="304" r:id="rId6"/>
    <p:sldId id="305" r:id="rId7"/>
    <p:sldId id="273" r:id="rId8"/>
    <p:sldId id="258" r:id="rId9"/>
    <p:sldId id="259" r:id="rId10"/>
    <p:sldId id="260" r:id="rId11"/>
    <p:sldId id="312" r:id="rId12"/>
    <p:sldId id="313" r:id="rId13"/>
    <p:sldId id="310" r:id="rId14"/>
    <p:sldId id="311" r:id="rId15"/>
    <p:sldId id="295" r:id="rId16"/>
    <p:sldId id="284" r:id="rId17"/>
    <p:sldId id="309" r:id="rId18"/>
    <p:sldId id="286" r:id="rId19"/>
    <p:sldId id="267" r:id="rId20"/>
    <p:sldId id="268" r:id="rId21"/>
    <p:sldId id="269" r:id="rId22"/>
    <p:sldId id="276" r:id="rId23"/>
    <p:sldId id="294" r:id="rId24"/>
    <p:sldId id="291" r:id="rId25"/>
    <p:sldId id="299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fis-hq-srv1.ffis.local\projects\Projects\Special%20Analysis\2012\Database%20BCA%20Sequester%20(June%20201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2EF60-F91E-44C6-A060-877729E5E986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151E3-EB03-4E8B-B6B9-9047010F0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2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1CE2F-DF6C-42E2-A53F-635072A7BF4E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1685-E1FA-43FC-BB9E-28BFAF1B9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8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2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2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16DF5-4CF5-4083-A478-67D1B966DF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44A2A0-5B42-472B-835C-A01E7492FF42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5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7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6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ABDFF39-4B41-49C2-A5C7-5AEAA20E43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1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86AB-58F6-47DD-A95E-65AEC1F104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7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E04D-E4A6-4E50-8B6D-11D201B31E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FC5C-B330-42A7-87F5-A3B6D5D5E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E2E7-77D3-41E0-AC0F-364426B78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2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42A5-7248-4B3F-BEBB-016EA61A26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0246-A6D7-4652-BCEC-DE1753C58B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9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1DE5-38A2-46F0-AC9C-FDEEE70925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7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7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A14B-D703-4087-95EA-E15E4C84EC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16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FEFF9-C5B4-4775-8215-5D0F6BEE66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8475-91D3-403C-8F27-1888EDFD03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2BF6456-9EAC-44BE-8497-AA8B688AC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2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C8688-2695-4C10-9B43-13F64649F2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2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7EEE-6D58-450A-9D9C-7218F72CF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6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AD30-2BCA-4827-8E95-8667D128D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0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A9D1-6AE2-4578-99FC-BD79EBF78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53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3512-5D1B-40A9-A648-A6E5735D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29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836DE-506C-44CA-B3D7-BD556158E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40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C5EC-0D1F-4CEE-86A0-FBA5E95B3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236B-F8BB-4C7E-AEDF-CED1062A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6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2BEC5-7365-4D22-A1F4-05E39257E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8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903F-2C06-42F7-82A8-B102B7B0E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8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6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7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3CB6-E8A3-4055-B112-3ACF41DF731D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E362-55FB-45F7-BB57-5A7818E4C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9E788-5633-404D-AD3E-73F3A12673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9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30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82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3083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307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CFC04-5560-46D1-884B-235CDCFC29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ttomsic@ffis.org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B974B"/>
                </a:solidFill>
                <a:latin typeface="Calibri" pitchFamily="34" charset="0"/>
              </a:rPr>
              <a:t>Federal Funding Update: </a:t>
            </a:r>
            <a:br>
              <a:rPr lang="en-US" dirty="0" smtClean="0">
                <a:solidFill>
                  <a:srgbClr val="4B974B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4B974B"/>
                </a:solidFill>
                <a:latin typeface="Calibri" pitchFamily="34" charset="0"/>
              </a:rPr>
              <a:t>The Craziest Year Yet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HSFO Annual Conference</a:t>
            </a:r>
          </a:p>
          <a:p>
            <a:pPr eaLnBrk="1" hangingPunct="1"/>
            <a:r>
              <a:rPr lang="en-US" sz="2400" dirty="0" smtClean="0">
                <a:solidFill>
                  <a:srgbClr val="003366"/>
                </a:solidFill>
                <a:latin typeface="Calibri" pitchFamily="34" charset="0"/>
              </a:rPr>
              <a:t>September 17, 2012</a:t>
            </a:r>
          </a:p>
        </p:txBody>
      </p:sp>
      <p:pic>
        <p:nvPicPr>
          <p:cNvPr id="6148" name="Picture 4" descr="New FFI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1347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19800" y="59436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4B974B"/>
                </a:solidFill>
                <a:latin typeface="Times New Roman" pitchFamily="18" charset="0"/>
              </a:rPr>
              <a:t>Federal Funds Information for States</a:t>
            </a:r>
          </a:p>
        </p:txBody>
      </p:sp>
    </p:spTree>
    <p:extLst>
      <p:ext uri="{BB962C8B-B14F-4D97-AF65-F5344CB8AC3E}">
        <p14:creationId xmlns:p14="http://schemas.microsoft.com/office/powerpoint/2010/main" val="12505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Funding Levels for Major Health and Human Services </a:t>
            </a:r>
            <a:r>
              <a:rPr lang="en-US" dirty="0" smtClean="0">
                <a:latin typeface="Calibri" pitchFamily="34" charset="0"/>
              </a:rPr>
              <a:t>Programs (in millions)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728173"/>
              </p:ext>
            </p:extLst>
          </p:nvPr>
        </p:nvGraphicFramePr>
        <p:xfrm>
          <a:off x="838200" y="2362200"/>
          <a:ext cx="8000999" cy="40430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0380"/>
                <a:gridCol w="928620"/>
                <a:gridCol w="1060200"/>
                <a:gridCol w="1143000"/>
                <a:gridCol w="838200"/>
                <a:gridCol w="990599"/>
              </a:tblGrid>
              <a:tr h="370840">
                <a:tc>
                  <a:txBody>
                    <a:bodyPr/>
                    <a:lstStyle/>
                    <a:p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latin typeface="Calibri" pitchFamily="34" charset="0"/>
                          <a:cs typeface="Calibri" pitchFamily="34" charset="0"/>
                        </a:rPr>
                        <a:t>Proposed FY 2013 vs.</a:t>
                      </a:r>
                      <a: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FY 2012</a:t>
                      </a:r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Program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FY 2010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FY 2012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President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House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Senate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CDC-State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&amp; Local Capacity (Bioterrorism)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$761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$657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-2.3%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Head Start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Child Welfare Services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Community Services Block Grant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-48.3%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-0.1%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Child Care &amp; Development Block Grant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Low-Income Home Energy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Assistance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Refugee Assistance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Administration On Aging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1,471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4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Proposals </a:t>
            </a: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o Keep an Eye 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Elimination of Social Services Block Grant (SSBG) 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LIHEAP funding split, formula change, and program integrity/oversight initiatives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Community Services Block Grant (CSBG) – focus on areas of need, establish federal standards 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New funding for Adult Protective Services demonstrations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SNAP benefit changes, funding reductions</a:t>
            </a:r>
          </a:p>
          <a:p>
            <a:pPr marL="457200" lvl="1" indent="0" eaLnBrk="1" hangingPunct="1">
              <a:buNone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Proposals </a:t>
            </a: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o Keep an Eye 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Consolidation of workforce and job-training programs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Further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reductions to the ACA Prevention and Public Health Fund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Consolidation/increased flexibility of chronic disease programs and other CDC programs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Medicaid financing changes, other “savings”</a:t>
            </a:r>
          </a:p>
          <a:p>
            <a:pPr eaLnBrk="1" hangingPunct="1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Will Congress Pass a FY 2013 Budget?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3366"/>
              </a:buClr>
            </a:pPr>
            <a:r>
              <a:rPr lang="en-US" sz="3400" dirty="0" smtClean="0">
                <a:latin typeface="Calibri" pitchFamily="34" charset="0"/>
              </a:rPr>
              <a:t>Congress </a:t>
            </a:r>
            <a:r>
              <a:rPr lang="en-US" sz="3400" dirty="0" smtClean="0">
                <a:latin typeface="Calibri" pitchFamily="34" charset="0"/>
              </a:rPr>
              <a:t>moving </a:t>
            </a:r>
            <a:r>
              <a:rPr lang="en-US" sz="3400" dirty="0" smtClean="0">
                <a:latin typeface="Calibri" pitchFamily="34" charset="0"/>
              </a:rPr>
              <a:t>six-month CR </a:t>
            </a:r>
            <a:endParaRPr lang="en-US" sz="3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most programs, FY 2012 levels plus 0.614% 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Extends funding for TANF and related programs, SNAP, and TEFAP 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Continues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LIHEAP formula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change;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additional funds for refugee assistance 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What happens after March 27, 2013?</a:t>
            </a:r>
          </a:p>
          <a:p>
            <a:pPr lvl="1" eaLnBrk="1" hangingPunct="1"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“To Do” List for Lame-Duck Congress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Address the BCA’s looming sequester</a:t>
            </a:r>
          </a:p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Deal with expiring tax provisions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Bush-era tax cuts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2 percentage-point payroll tax reduction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AMT “fix”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1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“To Do” List for Lame-Duck Congress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77200" cy="3724275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Consider other expiring legislation, authorizations</a:t>
            </a:r>
          </a:p>
          <a:p>
            <a:pPr lvl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Supplemental Unemployment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enefits</a:t>
            </a:r>
          </a:p>
          <a:p>
            <a:pPr lvl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Medicaid – Qualifying Individual (QI) </a:t>
            </a:r>
          </a:p>
          <a:p>
            <a:pPr lvl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Transitional Medical Assistance (TMA)</a:t>
            </a:r>
          </a:p>
          <a:p>
            <a:pPr lvl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“Doc Fix”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Raise the debt limit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Reassure markets and 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American c</a:t>
            </a:r>
            <a:r>
              <a:rPr lang="en-US" sz="3400" smtClean="0">
                <a:latin typeface="Calibri" pitchFamily="34" charset="0"/>
                <a:cs typeface="Calibri" pitchFamily="34" charset="0"/>
              </a:rPr>
              <a:t>onsumers</a:t>
            </a:r>
            <a:endParaRPr lang="en-US" sz="3400" dirty="0" smtClean="0">
              <a:latin typeface="Calibri" pitchFamily="34" charset="0"/>
              <a:cs typeface="Calibri" pitchFamily="34" charset="0"/>
            </a:endParaRPr>
          </a:p>
          <a:p>
            <a:endParaRPr lang="en-US" sz="3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5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CBO Estimates of the Fiscal Cliff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1"/>
            <a:ext cx="5320266" cy="357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2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Sequester Coverage Status </a:t>
            </a:r>
            <a:r>
              <a:rPr lang="en-US" dirty="0" smtClean="0"/>
              <a:t>of 214 </a:t>
            </a:r>
            <a:r>
              <a:rPr lang="en-US" dirty="0"/>
              <a:t>FFIS-Tracked Programs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70956"/>
            <a:ext cx="4532313" cy="35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3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Sequester Coverage Status </a:t>
            </a:r>
            <a:r>
              <a:rPr lang="en-US" dirty="0" smtClean="0"/>
              <a:t>of $598 Billion </a:t>
            </a:r>
            <a:r>
              <a:rPr lang="en-US" dirty="0"/>
              <a:t>FFIS-Tracked Funding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85" y="2743200"/>
            <a:ext cx="543201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2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Areas Most Affected</a:t>
            </a:r>
            <a:endParaRPr lang="en-US" dirty="0"/>
          </a:p>
        </p:txBody>
      </p:sp>
      <p:pic>
        <p:nvPicPr>
          <p:cNvPr id="4" name="Picture 4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64728"/>
              </p:ext>
            </p:extLst>
          </p:nvPr>
        </p:nvGraphicFramePr>
        <p:xfrm>
          <a:off x="1524000" y="2352675"/>
          <a:ext cx="54864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69953"/>
              </p:ext>
            </p:extLst>
          </p:nvPr>
        </p:nvGraphicFramePr>
        <p:xfrm>
          <a:off x="2819400" y="2514600"/>
          <a:ext cx="3962400" cy="33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14822"/>
              </p:ext>
            </p:extLst>
          </p:nvPr>
        </p:nvGraphicFramePr>
        <p:xfrm>
          <a:off x="2133600" y="2514600"/>
          <a:ext cx="4953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20673"/>
              </p:ext>
            </p:extLst>
          </p:nvPr>
        </p:nvGraphicFramePr>
        <p:xfrm>
          <a:off x="990600" y="2514600"/>
          <a:ext cx="6781800" cy="4297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14800"/>
                <a:gridCol w="266700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Budget Function</a:t>
                      </a:r>
                      <a:endParaRPr lang="en-US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% of Funding Covered by Sequester</a:t>
                      </a:r>
                      <a:endParaRPr lang="en-US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</a:t>
                      </a:r>
                      <a:r>
                        <a:rPr lang="en-US" baseline="0" dirty="0" smtClean="0"/>
                        <a:t> and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Gov’t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Env.,</a:t>
                      </a:r>
                      <a:r>
                        <a:rPr lang="en-US" baseline="0" dirty="0" smtClean="0"/>
                        <a:t> Natural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Justice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r>
                        <a:rPr lang="en-US" baseline="0" dirty="0" smtClean="0"/>
                        <a:t> Security and Social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2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The Federal Budget Problem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Congressional “To Do” List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Before: End of the fiscal year (9/30/12)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After: The November election (11/7/12)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What Does it Mean for States?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9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Conventional Wisdom?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appropriations</a:t>
            </a:r>
            <a:r>
              <a:rPr lang="en-US" smtClean="0"/>
              <a:t>, </a:t>
            </a:r>
            <a:r>
              <a:rPr lang="en-US" smtClean="0"/>
              <a:t>another </a:t>
            </a:r>
            <a:r>
              <a:rPr lang="en-US" dirty="0" smtClean="0"/>
              <a:t>CR, BUT…</a:t>
            </a:r>
          </a:p>
          <a:p>
            <a:r>
              <a:rPr lang="en-US" dirty="0" smtClean="0"/>
              <a:t>For BCA, agreeing to postpone the day of reckoning, BUT…</a:t>
            </a:r>
          </a:p>
          <a:p>
            <a:r>
              <a:rPr lang="en-US" dirty="0" smtClean="0"/>
              <a:t>For expiring tax provisions, a bruising fight, informed by the election.</a:t>
            </a:r>
          </a:p>
          <a:p>
            <a:r>
              <a:rPr lang="en-US" dirty="0" smtClean="0"/>
              <a:t>For authorizations, probably extensions, BUT...</a:t>
            </a:r>
          </a:p>
        </p:txBody>
      </p:sp>
    </p:spTree>
    <p:extLst>
      <p:ext uri="{BB962C8B-B14F-4D97-AF65-F5344CB8AC3E}">
        <p14:creationId xmlns:p14="http://schemas.microsoft.com/office/powerpoint/2010/main" val="24298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What Does this Mean for States?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If Congress Goes for It…..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“Grand Bargain” means greater certainty but less funding. Likely changes include:</a:t>
            </a:r>
          </a:p>
          <a:p>
            <a:pPr lvl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Reforms to entitlement programs (flexibility vs. funding)</a:t>
            </a:r>
          </a:p>
          <a:p>
            <a:pPr lvl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Further reductions in discretionary spending</a:t>
            </a:r>
          </a:p>
          <a:p>
            <a:pPr lvl="1"/>
            <a:r>
              <a:rPr lang="en-US" sz="30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evenue effects from tax overhaul, and potential loss of state-focused tax expenditures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0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States?</a:t>
            </a:r>
            <a:br>
              <a:rPr lang="en-US" dirty="0" smtClean="0"/>
            </a:br>
            <a:r>
              <a:rPr lang="en-US" dirty="0" smtClean="0"/>
              <a:t>If Congress Punts…..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States continue to face uncertainty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FY 2013 budget won’t happen anytime soon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President’s FY 2014 budget released before FY 2013 budget is finalized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Program extensions continue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In short, more of the same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7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The End: Questions?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16388" name="Picture 4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3.gstatic.com/images?q=tbn:ANd9GcTrU_sqiKZAQIMGQw6Y1px5jJHW4adpMQTBQnE2h609QVoIst6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057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410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Contact information: Trinity Tomsic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202-624-8577, </a:t>
            </a:r>
            <a:r>
              <a:rPr lang="en-US" sz="2800" dirty="0" smtClean="0">
                <a:latin typeface="Calibri" pitchFamily="34" charset="0"/>
                <a:cs typeface="Calibri" pitchFamily="34" charset="0"/>
                <a:hlinkClick r:id="rId5"/>
              </a:rPr>
              <a:t>ttomsic@ffis.org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The Federal Budget Problem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8196" name="Picture 5" descr="New FF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1178"/>
            <a:ext cx="6581503" cy="39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Where the Money Goes: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Pieces of the Federal Budget Pie</a:t>
            </a:r>
          </a:p>
        </p:txBody>
      </p:sp>
      <p:pic>
        <p:nvPicPr>
          <p:cNvPr id="6147" name="Picture 5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762000" y="6550025"/>
            <a:ext cx="678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863" y="2286000"/>
            <a:ext cx="594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Composition of Federal Outlays in FY 2011</a:t>
            </a:r>
            <a:br>
              <a:rPr lang="en-US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($ in Billions, % of Total)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63" y="2902518"/>
            <a:ext cx="6019800" cy="38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“Must Do” List before Sept. 30, 2012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Enact FY 2013 budget or pass a Continuing Resolution (CR)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Authorize or extend Farm Bill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Authorize or extend TANF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2013 Appropriations: </a:t>
            </a:r>
            <a:br>
              <a:rPr lang="en-US" dirty="0" smtClean="0"/>
            </a:br>
            <a:r>
              <a:rPr lang="en-US" dirty="0" smtClean="0"/>
              <a:t>A $19 Billion Difference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681122"/>
              </p:ext>
            </p:extLst>
          </p:nvPr>
        </p:nvGraphicFramePr>
        <p:xfrm>
          <a:off x="1066801" y="2362205"/>
          <a:ext cx="6684961" cy="3486146"/>
        </p:xfrm>
        <a:graphic>
          <a:graphicData uri="http://schemas.openxmlformats.org/drawingml/2006/table">
            <a:tbl>
              <a:tblPr/>
              <a:tblGrid>
                <a:gridCol w="3290579"/>
                <a:gridCol w="861571"/>
                <a:gridCol w="861571"/>
                <a:gridCol w="145325"/>
                <a:gridCol w="830430"/>
                <a:gridCol w="695485"/>
              </a:tblGrid>
              <a:tr h="2146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2013 302(b) Allocations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46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 billions)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2013 Funding Levels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Senate v. 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Appropriations Bills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Dollars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Commerce-Justice-Science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Energy-Water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Services-General Government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Homeland Security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Interior-Environment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Labor-Health and Human Services-Education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Legislative Branch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Military Construction-Veterans Affairs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State-Foreign Operations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Transportation-Housing and Urban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Discretionary Spending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$1,027.9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$1,047.0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34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4B974B"/>
                </a:solidFill>
                <a:latin typeface="Calibri" pitchFamily="34" charset="0"/>
                <a:cs typeface="Calibri" pitchFamily="34" charset="0"/>
              </a:rPr>
              <a:t>Status of FY 2013 Appropriations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9273"/>
            <a:ext cx="7693025" cy="32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46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FY 2013 Appropriations: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At What Cost to States?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541464"/>
              </p:ext>
            </p:extLst>
          </p:nvPr>
        </p:nvGraphicFramePr>
        <p:xfrm>
          <a:off x="838200" y="2362200"/>
          <a:ext cx="7619999" cy="4246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43200"/>
                <a:gridCol w="2057400"/>
                <a:gridCol w="1143000"/>
                <a:gridCol w="838200"/>
                <a:gridCol w="838199"/>
              </a:tblGrid>
              <a:tr h="370840">
                <a:tc>
                  <a:txBody>
                    <a:bodyPr/>
                    <a:lstStyle/>
                    <a:p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latin typeface="Calibri" pitchFamily="34" charset="0"/>
                          <a:cs typeface="Calibri" pitchFamily="34" charset="0"/>
                        </a:rPr>
                        <a:t>Proposed FY 2013 vs.</a:t>
                      </a:r>
                      <a: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FY 2012</a:t>
                      </a:r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Federal Agency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FY</a:t>
                      </a:r>
                      <a:r>
                        <a:rPr lang="en-US" b="1" u="sng" baseline="0" dirty="0" smtClean="0">
                          <a:latin typeface="Calibri" pitchFamily="34" charset="0"/>
                          <a:cs typeface="Calibri" pitchFamily="34" charset="0"/>
                        </a:rPr>
                        <a:t> 2012 vs. FY 2010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President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House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Senate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Education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-1.1%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1.3%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Health and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Human Services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-5.6%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-1.9%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1.2%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Housing and Urban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Development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-5.4%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1.7%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2.4%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5.2%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Energy/EPA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-33.2%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-11.6%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-36.2%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Justice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-40.9%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-1.5%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-6.0%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6.9%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Homeland Security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-35.4%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29.4%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27.2%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3.5%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Labor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-4.9%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-2.2%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-2.9%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Transportation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-9.0%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6.8%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-0.3%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0.3%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Funding Levels for Major Health and Human Services </a:t>
            </a:r>
            <a:r>
              <a:rPr lang="en-US" dirty="0" smtClean="0">
                <a:latin typeface="Calibri" pitchFamily="34" charset="0"/>
              </a:rPr>
              <a:t>Programs (in millions)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27003"/>
              </p:ext>
            </p:extLst>
          </p:nvPr>
        </p:nvGraphicFramePr>
        <p:xfrm>
          <a:off x="838200" y="2362200"/>
          <a:ext cx="8000999" cy="3977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0380"/>
                <a:gridCol w="928620"/>
                <a:gridCol w="1060200"/>
                <a:gridCol w="1143000"/>
                <a:gridCol w="838200"/>
                <a:gridCol w="990599"/>
              </a:tblGrid>
              <a:tr h="370840">
                <a:tc>
                  <a:txBody>
                    <a:bodyPr/>
                    <a:lstStyle/>
                    <a:p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latin typeface="Calibri" pitchFamily="34" charset="0"/>
                          <a:cs typeface="Calibri" pitchFamily="34" charset="0"/>
                        </a:rPr>
                        <a:t>Proposed FY 2013 vs.</a:t>
                      </a:r>
                      <a: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FY 2012</a:t>
                      </a:r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Program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FY 2010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FY 2012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President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House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 smtClean="0">
                          <a:latin typeface="Calibri" pitchFamily="34" charset="0"/>
                          <a:cs typeface="Calibri" pitchFamily="34" charset="0"/>
                        </a:rPr>
                        <a:t>Senate</a:t>
                      </a:r>
                      <a:endParaRPr lang="en-US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Substance Abuse Block Grant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$1,799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$1,800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Mental Health Block Grant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Maternal &amp; Child Health Block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Grant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Community Health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Centers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Preventive Health Block Grant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Family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Planning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Ryan White AIDS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Grants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-2.0%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Hospital Preparedness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-32.0%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-13.3%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2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Capsules 10">
      <a:dk1>
        <a:srgbClr val="003366"/>
      </a:dk1>
      <a:lt1>
        <a:srgbClr val="FFFFFF"/>
      </a:lt1>
      <a:dk2>
        <a:srgbClr val="4B974B"/>
      </a:dk2>
      <a:lt2>
        <a:srgbClr val="666699"/>
      </a:lt2>
      <a:accent1>
        <a:srgbClr val="33CCCC"/>
      </a:accent1>
      <a:accent2>
        <a:srgbClr val="003366"/>
      </a:accent2>
      <a:accent3>
        <a:srgbClr val="FFFFFF"/>
      </a:accent3>
      <a:accent4>
        <a:srgbClr val="002A56"/>
      </a:accent4>
      <a:accent5>
        <a:srgbClr val="ADE2E2"/>
      </a:accent5>
      <a:accent6>
        <a:srgbClr val="002D5C"/>
      </a:accent6>
      <a:hlink>
        <a:srgbClr val="4B974B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4B974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438843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4B974B"/>
        </a:dk2>
        <a:lt2>
          <a:srgbClr val="666699"/>
        </a:lt2>
        <a:accent1>
          <a:srgbClr val="33CCCC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5C"/>
        </a:accent6>
        <a:hlink>
          <a:srgbClr val="4B974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psules">
  <a:themeElements>
    <a:clrScheme name="Capsules 10">
      <a:dk1>
        <a:srgbClr val="003366"/>
      </a:dk1>
      <a:lt1>
        <a:srgbClr val="FFFFFF"/>
      </a:lt1>
      <a:dk2>
        <a:srgbClr val="4B974B"/>
      </a:dk2>
      <a:lt2>
        <a:srgbClr val="666699"/>
      </a:lt2>
      <a:accent1>
        <a:srgbClr val="33CCCC"/>
      </a:accent1>
      <a:accent2>
        <a:srgbClr val="003366"/>
      </a:accent2>
      <a:accent3>
        <a:srgbClr val="FFFFFF"/>
      </a:accent3>
      <a:accent4>
        <a:srgbClr val="002A56"/>
      </a:accent4>
      <a:accent5>
        <a:srgbClr val="ADE2E2"/>
      </a:accent5>
      <a:accent6>
        <a:srgbClr val="002D5C"/>
      </a:accent6>
      <a:hlink>
        <a:srgbClr val="4B974B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4B974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438843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4B974B"/>
        </a:dk2>
        <a:lt2>
          <a:srgbClr val="666699"/>
        </a:lt2>
        <a:accent1>
          <a:srgbClr val="33CCCC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5C"/>
        </a:accent6>
        <a:hlink>
          <a:srgbClr val="4B974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1072</Words>
  <Application>Microsoft Office PowerPoint</Application>
  <PresentationFormat>On-screen Show (4:3)</PresentationFormat>
  <Paragraphs>361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Capsules</vt:lpstr>
      <vt:lpstr>1_Capsules</vt:lpstr>
      <vt:lpstr>Federal Funding Update:  The Craziest Year Yet</vt:lpstr>
      <vt:lpstr>Overview</vt:lpstr>
      <vt:lpstr>The Federal Budget Problem</vt:lpstr>
      <vt:lpstr>Where the Money Goes:  Pieces of the Federal Budget Pie</vt:lpstr>
      <vt:lpstr>“Must Do” List before Sept. 30, 2012</vt:lpstr>
      <vt:lpstr>FY 2013 Appropriations:  A $19 Billion Difference</vt:lpstr>
      <vt:lpstr>     Status of FY 2013 Appropriations</vt:lpstr>
      <vt:lpstr>FY 2013 Appropriations:  At What Cost to States?</vt:lpstr>
      <vt:lpstr>Funding Levels for Major Health and Human Services Programs (in millions)</vt:lpstr>
      <vt:lpstr>Funding Levels for Major Health and Human Services Programs (in millions)</vt:lpstr>
      <vt:lpstr>Proposals to Keep an Eye On</vt:lpstr>
      <vt:lpstr>Proposals to Keep an Eye On</vt:lpstr>
      <vt:lpstr>Will Congress Pass a FY 2013 Budget?</vt:lpstr>
      <vt:lpstr>“To Do” List for Lame-Duck Congress</vt:lpstr>
      <vt:lpstr>“To Do” List for Lame-Duck Congress</vt:lpstr>
      <vt:lpstr>CBO Estimates of the Fiscal Cliff</vt:lpstr>
      <vt:lpstr>Sequester Coverage Status of 214 FFIS-Tracked Programs</vt:lpstr>
      <vt:lpstr>Sequester Coverage Status of $598 Billion FFIS-Tracked Funding</vt:lpstr>
      <vt:lpstr>Program Areas Most Affected</vt:lpstr>
      <vt:lpstr>What’s the Conventional Wisdom?</vt:lpstr>
      <vt:lpstr>What Does this Mean for States? If Congress Goes for It…..</vt:lpstr>
      <vt:lpstr>What Does this Mean for States? If Congress Punts…..</vt:lpstr>
      <vt:lpstr>The End: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Budget Update:  FY 2013 Budget and the BCA</dc:title>
  <dc:creator>Steven Pennington</dc:creator>
  <cp:lastModifiedBy>FFIS</cp:lastModifiedBy>
  <cp:revision>60</cp:revision>
  <cp:lastPrinted>2012-09-14T14:49:50Z</cp:lastPrinted>
  <dcterms:created xsi:type="dcterms:W3CDTF">2012-08-07T20:28:44Z</dcterms:created>
  <dcterms:modified xsi:type="dcterms:W3CDTF">2012-09-14T17:40:17Z</dcterms:modified>
</cp:coreProperties>
</file>