
<file path=[Content_Types].xml><?xml version="1.0" encoding="utf-8"?>
<Types xmlns="http://schemas.openxmlformats.org/package/2006/content-types">
  <Default Extension="png" ContentType="image/png"/>
  <Default Extension="MOV" ContentType="video/unknown"/>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handoutMasterIdLst>
    <p:handoutMasterId r:id="rId30"/>
  </p:handoutMasterIdLst>
  <p:sldIdLst>
    <p:sldId id="256" r:id="rId3"/>
    <p:sldId id="336" r:id="rId4"/>
    <p:sldId id="328" r:id="rId5"/>
    <p:sldId id="304" r:id="rId6"/>
    <p:sldId id="305" r:id="rId7"/>
    <p:sldId id="315" r:id="rId8"/>
    <p:sldId id="316" r:id="rId9"/>
    <p:sldId id="312" r:id="rId10"/>
    <p:sldId id="313" r:id="rId11"/>
    <p:sldId id="310" r:id="rId12"/>
    <p:sldId id="334" r:id="rId13"/>
    <p:sldId id="326" r:id="rId14"/>
    <p:sldId id="273" r:id="rId15"/>
    <p:sldId id="318" r:id="rId16"/>
    <p:sldId id="322" r:id="rId17"/>
    <p:sldId id="321" r:id="rId18"/>
    <p:sldId id="323" r:id="rId19"/>
    <p:sldId id="319" r:id="rId20"/>
    <p:sldId id="324" r:id="rId21"/>
    <p:sldId id="325" r:id="rId22"/>
    <p:sldId id="320" r:id="rId23"/>
    <p:sldId id="335" r:id="rId24"/>
    <p:sldId id="329" r:id="rId25"/>
    <p:sldId id="330" r:id="rId26"/>
    <p:sldId id="331" r:id="rId27"/>
    <p:sldId id="332"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89" autoAdjust="0"/>
  </p:normalViewPr>
  <p:slideViewPr>
    <p:cSldViewPr>
      <p:cViewPr>
        <p:scale>
          <a:sx n="65" d="100"/>
          <a:sy n="65" d="100"/>
        </p:scale>
        <p:origin x="-1314"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D10AD8-C6D0-4D95-869A-126F44ACF46F}"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630F2C5D-39AA-4A59-B710-BED65C2EAEC0}">
      <dgm:prSet phldrT="[Text]" custT="1"/>
      <dgm:spPr/>
      <dgm:t>
        <a:bodyPr/>
        <a:lstStyle/>
        <a:p>
          <a:r>
            <a:rPr lang="en-US" sz="2800" b="1" dirty="0" smtClean="0"/>
            <a:t>October 1, 2013</a:t>
          </a:r>
          <a:endParaRPr lang="en-US" sz="2800" b="1" dirty="0"/>
        </a:p>
      </dgm:t>
    </dgm:pt>
    <dgm:pt modelId="{C7D1D9FA-0541-4268-BBD6-608A89BF4A7F}" type="parTrans" cxnId="{4F150A2C-E3C1-4477-87C7-9AF3EA1A7558}">
      <dgm:prSet/>
      <dgm:spPr/>
      <dgm:t>
        <a:bodyPr/>
        <a:lstStyle/>
        <a:p>
          <a:endParaRPr lang="en-US"/>
        </a:p>
      </dgm:t>
    </dgm:pt>
    <dgm:pt modelId="{60DA8140-DB7C-4CBE-82E2-F48C71695933}" type="sibTrans" cxnId="{4F150A2C-E3C1-4477-87C7-9AF3EA1A7558}">
      <dgm:prSet/>
      <dgm:spPr/>
      <dgm:t>
        <a:bodyPr/>
        <a:lstStyle/>
        <a:p>
          <a:endParaRPr lang="en-US"/>
        </a:p>
      </dgm:t>
    </dgm:pt>
    <dgm:pt modelId="{3EDEBAF5-3E99-433B-96A3-6A22F98AD850}">
      <dgm:prSet phldrT="[Text]" custT="1"/>
      <dgm:spPr/>
      <dgm:t>
        <a:bodyPr/>
        <a:lstStyle/>
        <a:p>
          <a:r>
            <a:rPr lang="en-US" sz="1800" dirty="0" smtClean="0">
              <a:latin typeface="+mn-lt"/>
              <a:cs typeface="Calibri" pitchFamily="34" charset="0"/>
            </a:rPr>
            <a:t>Enact FY 2014 budget or pass a Continuing Resolution (CR)</a:t>
          </a:r>
          <a:endParaRPr lang="en-US" sz="1800" dirty="0">
            <a:latin typeface="+mn-lt"/>
          </a:endParaRPr>
        </a:p>
      </dgm:t>
    </dgm:pt>
    <dgm:pt modelId="{7ECE53E2-085D-4469-8A8A-C1A1E46F1088}" type="parTrans" cxnId="{1AEA5908-6725-4F9F-AA1C-5BBC6E35F546}">
      <dgm:prSet/>
      <dgm:spPr/>
      <dgm:t>
        <a:bodyPr/>
        <a:lstStyle/>
        <a:p>
          <a:endParaRPr lang="en-US"/>
        </a:p>
      </dgm:t>
    </dgm:pt>
    <dgm:pt modelId="{44EE02DE-8EF0-4549-A250-AF0DD2C0FC80}" type="sibTrans" cxnId="{1AEA5908-6725-4F9F-AA1C-5BBC6E35F546}">
      <dgm:prSet/>
      <dgm:spPr/>
      <dgm:t>
        <a:bodyPr/>
        <a:lstStyle/>
        <a:p>
          <a:endParaRPr lang="en-US"/>
        </a:p>
      </dgm:t>
    </dgm:pt>
    <dgm:pt modelId="{672D221D-4F44-47B0-8CAC-E41168305A9C}">
      <dgm:prSet phldrT="[Text]" custT="1"/>
      <dgm:spPr/>
      <dgm:t>
        <a:bodyPr/>
        <a:lstStyle/>
        <a:p>
          <a:r>
            <a:rPr lang="en-US" sz="2800" b="1" dirty="0" smtClean="0"/>
            <a:t>October or early November 2013</a:t>
          </a:r>
          <a:endParaRPr lang="en-US" sz="2800" b="1" dirty="0"/>
        </a:p>
      </dgm:t>
    </dgm:pt>
    <dgm:pt modelId="{86E21F67-6E34-4077-9890-8F4C1C2034A2}" type="parTrans" cxnId="{18AD2CFB-051A-4A8B-8599-08530606AFCD}">
      <dgm:prSet/>
      <dgm:spPr/>
      <dgm:t>
        <a:bodyPr/>
        <a:lstStyle/>
        <a:p>
          <a:endParaRPr lang="en-US"/>
        </a:p>
      </dgm:t>
    </dgm:pt>
    <dgm:pt modelId="{EF777977-EE4A-4F6C-B288-A94C9C465768}" type="sibTrans" cxnId="{18AD2CFB-051A-4A8B-8599-08530606AFCD}">
      <dgm:prSet/>
      <dgm:spPr/>
      <dgm:t>
        <a:bodyPr/>
        <a:lstStyle/>
        <a:p>
          <a:endParaRPr lang="en-US"/>
        </a:p>
      </dgm:t>
    </dgm:pt>
    <dgm:pt modelId="{5D7EDAF7-071A-47A2-B7A4-0FDD4705C062}">
      <dgm:prSet phldrT="[Text]" custT="1"/>
      <dgm:spPr/>
      <dgm:t>
        <a:bodyPr/>
        <a:lstStyle/>
        <a:p>
          <a:r>
            <a:rPr lang="en-US" sz="1800" dirty="0" smtClean="0">
              <a:latin typeface="+mn-lt"/>
            </a:rPr>
            <a:t>Raise debt limit</a:t>
          </a:r>
          <a:endParaRPr lang="en-US" sz="1800" dirty="0">
            <a:latin typeface="+mn-lt"/>
          </a:endParaRPr>
        </a:p>
      </dgm:t>
    </dgm:pt>
    <dgm:pt modelId="{7DB5EA9A-1EBB-48A6-A629-ACB930B0F92E}" type="parTrans" cxnId="{C5AE356C-9CA5-49E5-B89E-6318200AD0BC}">
      <dgm:prSet/>
      <dgm:spPr/>
      <dgm:t>
        <a:bodyPr/>
        <a:lstStyle/>
        <a:p>
          <a:endParaRPr lang="en-US"/>
        </a:p>
      </dgm:t>
    </dgm:pt>
    <dgm:pt modelId="{874B680C-2089-4F09-8724-763392B5A0A2}" type="sibTrans" cxnId="{C5AE356C-9CA5-49E5-B89E-6318200AD0BC}">
      <dgm:prSet/>
      <dgm:spPr/>
      <dgm:t>
        <a:bodyPr/>
        <a:lstStyle/>
        <a:p>
          <a:endParaRPr lang="en-US"/>
        </a:p>
      </dgm:t>
    </dgm:pt>
    <dgm:pt modelId="{47D9B9E6-C50B-4041-8B63-366A98646870}">
      <dgm:prSet phldrT="[Text]" custT="1"/>
      <dgm:spPr/>
      <dgm:t>
        <a:bodyPr/>
        <a:lstStyle/>
        <a:p>
          <a:r>
            <a:rPr lang="en-US" sz="2800" b="1" dirty="0" smtClean="0"/>
            <a:t>January 2014</a:t>
          </a:r>
          <a:endParaRPr lang="en-US" sz="2800" b="1" dirty="0"/>
        </a:p>
      </dgm:t>
    </dgm:pt>
    <dgm:pt modelId="{6B04554B-1966-4503-84E1-3B888C33F4DA}" type="parTrans" cxnId="{5730A5BE-FA15-4C1C-8116-9760F7D2B326}">
      <dgm:prSet/>
      <dgm:spPr/>
      <dgm:t>
        <a:bodyPr/>
        <a:lstStyle/>
        <a:p>
          <a:endParaRPr lang="en-US"/>
        </a:p>
      </dgm:t>
    </dgm:pt>
    <dgm:pt modelId="{93D9B664-C681-426C-9976-4754D51CE1E0}" type="sibTrans" cxnId="{5730A5BE-FA15-4C1C-8116-9760F7D2B326}">
      <dgm:prSet/>
      <dgm:spPr/>
      <dgm:t>
        <a:bodyPr/>
        <a:lstStyle/>
        <a:p>
          <a:endParaRPr lang="en-US"/>
        </a:p>
      </dgm:t>
    </dgm:pt>
    <dgm:pt modelId="{F66E058F-F237-45D7-923E-B622D549D042}">
      <dgm:prSet phldrT="[Text]" custT="1"/>
      <dgm:spPr/>
      <dgm:t>
        <a:bodyPr/>
        <a:lstStyle/>
        <a:p>
          <a:r>
            <a:rPr lang="en-US" sz="1800" dirty="0" smtClean="0">
              <a:latin typeface="+mn-lt"/>
              <a:cs typeface="Calibri" pitchFamily="34" charset="0"/>
            </a:rPr>
            <a:t>Medicaid – Qualifying Individual (QI) </a:t>
          </a:r>
          <a:endParaRPr lang="en-US" sz="1800" dirty="0">
            <a:latin typeface="+mn-lt"/>
          </a:endParaRPr>
        </a:p>
      </dgm:t>
    </dgm:pt>
    <dgm:pt modelId="{0011AFE0-7F1F-4413-A41F-CB74AA834DBE}" type="parTrans" cxnId="{520A655A-F624-4C7C-9955-5AD778E96C6E}">
      <dgm:prSet/>
      <dgm:spPr/>
      <dgm:t>
        <a:bodyPr/>
        <a:lstStyle/>
        <a:p>
          <a:endParaRPr lang="en-US"/>
        </a:p>
      </dgm:t>
    </dgm:pt>
    <dgm:pt modelId="{B77952DF-A676-4808-8D5E-2EDAA0518BEB}" type="sibTrans" cxnId="{520A655A-F624-4C7C-9955-5AD778E96C6E}">
      <dgm:prSet/>
      <dgm:spPr/>
      <dgm:t>
        <a:bodyPr/>
        <a:lstStyle/>
        <a:p>
          <a:endParaRPr lang="en-US"/>
        </a:p>
      </dgm:t>
    </dgm:pt>
    <dgm:pt modelId="{12859AA6-DF43-495B-9C12-2CCD349FEE5B}">
      <dgm:prSet phldrT="[Text]" custT="1"/>
      <dgm:spPr/>
      <dgm:t>
        <a:bodyPr/>
        <a:lstStyle/>
        <a:p>
          <a:r>
            <a:rPr lang="en-US" sz="1800" dirty="0" smtClean="0">
              <a:latin typeface="+mn-lt"/>
              <a:cs typeface="Calibri" pitchFamily="34" charset="0"/>
            </a:rPr>
            <a:t>Transitional Medical Assistance (TMA)</a:t>
          </a:r>
          <a:endParaRPr lang="en-US" sz="1800" dirty="0">
            <a:latin typeface="+mn-lt"/>
          </a:endParaRPr>
        </a:p>
      </dgm:t>
    </dgm:pt>
    <dgm:pt modelId="{FA535A26-3DF0-4195-A3ED-CA0631226133}" type="parTrans" cxnId="{3AF2D21D-D81D-4947-AB52-1E9323DAF007}">
      <dgm:prSet/>
      <dgm:spPr/>
      <dgm:t>
        <a:bodyPr/>
        <a:lstStyle/>
        <a:p>
          <a:endParaRPr lang="en-US"/>
        </a:p>
      </dgm:t>
    </dgm:pt>
    <dgm:pt modelId="{174F5EFA-DA93-4602-8E51-F43ADCCF9D3C}" type="sibTrans" cxnId="{3AF2D21D-D81D-4947-AB52-1E9323DAF007}">
      <dgm:prSet/>
      <dgm:spPr/>
      <dgm:t>
        <a:bodyPr/>
        <a:lstStyle/>
        <a:p>
          <a:endParaRPr lang="en-US"/>
        </a:p>
      </dgm:t>
    </dgm:pt>
    <dgm:pt modelId="{72FFEB35-CDAB-4360-8D95-064B6541E3AB}">
      <dgm:prSet phldrT="[Text]" custT="1"/>
      <dgm:spPr/>
      <dgm:t>
        <a:bodyPr/>
        <a:lstStyle/>
        <a:p>
          <a:r>
            <a:rPr lang="en-US" sz="1800" dirty="0" smtClean="0">
              <a:latin typeface="+mn-lt"/>
            </a:rPr>
            <a:t>Authorize or extend Farm Bill</a:t>
          </a:r>
          <a:endParaRPr lang="en-US" sz="1800" dirty="0">
            <a:latin typeface="+mn-lt"/>
          </a:endParaRPr>
        </a:p>
      </dgm:t>
    </dgm:pt>
    <dgm:pt modelId="{20F50599-6BB1-4FA6-BB08-F820127428B1}" type="sibTrans" cxnId="{8957C2B4-F6C9-4FEA-960E-F17A9ACFE44A}">
      <dgm:prSet/>
      <dgm:spPr/>
      <dgm:t>
        <a:bodyPr/>
        <a:lstStyle/>
        <a:p>
          <a:endParaRPr lang="en-US"/>
        </a:p>
      </dgm:t>
    </dgm:pt>
    <dgm:pt modelId="{2CFDC3D5-5E5C-4254-9596-5C8B4C4440F4}" type="parTrans" cxnId="{8957C2B4-F6C9-4FEA-960E-F17A9ACFE44A}">
      <dgm:prSet/>
      <dgm:spPr/>
      <dgm:t>
        <a:bodyPr/>
        <a:lstStyle/>
        <a:p>
          <a:endParaRPr lang="en-US"/>
        </a:p>
      </dgm:t>
    </dgm:pt>
    <dgm:pt modelId="{6E300185-004E-4FE8-97D8-53AD80BCE0CF}">
      <dgm:prSet phldrT="[Text]" custT="1"/>
      <dgm:spPr/>
      <dgm:t>
        <a:bodyPr/>
        <a:lstStyle/>
        <a:p>
          <a:r>
            <a:rPr lang="en-US" sz="1800" dirty="0" smtClean="0">
              <a:latin typeface="+mn-lt"/>
            </a:rPr>
            <a:t>Authorize or extend TANF</a:t>
          </a:r>
          <a:endParaRPr lang="en-US" sz="1800" dirty="0">
            <a:latin typeface="+mn-lt"/>
          </a:endParaRPr>
        </a:p>
      </dgm:t>
    </dgm:pt>
    <dgm:pt modelId="{1B6BD3E3-315E-4A3E-A888-618FCD8C78DE}" type="parTrans" cxnId="{67590637-8133-4364-BA6B-8B8F6B071D44}">
      <dgm:prSet/>
      <dgm:spPr/>
      <dgm:t>
        <a:bodyPr/>
        <a:lstStyle/>
        <a:p>
          <a:endParaRPr lang="en-US"/>
        </a:p>
      </dgm:t>
    </dgm:pt>
    <dgm:pt modelId="{46DD9F6C-1ADD-43BD-A75F-8A98B13CF9F8}" type="sibTrans" cxnId="{67590637-8133-4364-BA6B-8B8F6B071D44}">
      <dgm:prSet/>
      <dgm:spPr/>
      <dgm:t>
        <a:bodyPr/>
        <a:lstStyle/>
        <a:p>
          <a:endParaRPr lang="en-US"/>
        </a:p>
      </dgm:t>
    </dgm:pt>
    <dgm:pt modelId="{29CAA371-5AFE-45A5-AD40-9F3FB92520AF}" type="pres">
      <dgm:prSet presAssocID="{5BD10AD8-C6D0-4D95-869A-126F44ACF46F}" presName="Name0" presStyleCnt="0">
        <dgm:presLayoutVars>
          <dgm:dir/>
          <dgm:animLvl val="lvl"/>
          <dgm:resizeHandles val="exact"/>
        </dgm:presLayoutVars>
      </dgm:prSet>
      <dgm:spPr/>
      <dgm:t>
        <a:bodyPr/>
        <a:lstStyle/>
        <a:p>
          <a:endParaRPr lang="en-US"/>
        </a:p>
      </dgm:t>
    </dgm:pt>
    <dgm:pt modelId="{1D0555F1-B115-459A-8FA8-03377F4C1D71}" type="pres">
      <dgm:prSet presAssocID="{630F2C5D-39AA-4A59-B710-BED65C2EAEC0}" presName="composite" presStyleCnt="0"/>
      <dgm:spPr/>
    </dgm:pt>
    <dgm:pt modelId="{14E4435D-464C-4F6C-BD32-C45B9AE59F2B}" type="pres">
      <dgm:prSet presAssocID="{630F2C5D-39AA-4A59-B710-BED65C2EAEC0}" presName="parTx" presStyleLbl="alignNode1" presStyleIdx="0" presStyleCnt="3" custScaleY="175319">
        <dgm:presLayoutVars>
          <dgm:chMax val="0"/>
          <dgm:chPref val="0"/>
          <dgm:bulletEnabled val="1"/>
        </dgm:presLayoutVars>
      </dgm:prSet>
      <dgm:spPr/>
      <dgm:t>
        <a:bodyPr/>
        <a:lstStyle/>
        <a:p>
          <a:endParaRPr lang="en-US"/>
        </a:p>
      </dgm:t>
    </dgm:pt>
    <dgm:pt modelId="{F9373F01-4A38-416B-B26D-C038776F4BF5}" type="pres">
      <dgm:prSet presAssocID="{630F2C5D-39AA-4A59-B710-BED65C2EAEC0}" presName="desTx" presStyleLbl="alignAccFollowNode1" presStyleIdx="0" presStyleCnt="3" custScaleY="86607" custLinFactNeighborX="-103" custLinFactNeighborY="7717">
        <dgm:presLayoutVars>
          <dgm:bulletEnabled val="1"/>
        </dgm:presLayoutVars>
      </dgm:prSet>
      <dgm:spPr/>
      <dgm:t>
        <a:bodyPr/>
        <a:lstStyle/>
        <a:p>
          <a:endParaRPr lang="en-US"/>
        </a:p>
      </dgm:t>
    </dgm:pt>
    <dgm:pt modelId="{1D322FBE-CC7E-4D5E-9A09-CF47592D2E10}" type="pres">
      <dgm:prSet presAssocID="{60DA8140-DB7C-4CBE-82E2-F48C71695933}" presName="space" presStyleCnt="0"/>
      <dgm:spPr/>
    </dgm:pt>
    <dgm:pt modelId="{D459194B-E1E4-491D-B2F9-C09DA7C42B40}" type="pres">
      <dgm:prSet presAssocID="{672D221D-4F44-47B0-8CAC-E41168305A9C}" presName="composite" presStyleCnt="0"/>
      <dgm:spPr/>
    </dgm:pt>
    <dgm:pt modelId="{2E15A6CE-821D-4D70-9DD5-7D317C51EFA6}" type="pres">
      <dgm:prSet presAssocID="{672D221D-4F44-47B0-8CAC-E41168305A9C}" presName="parTx" presStyleLbl="alignNode1" presStyleIdx="1" presStyleCnt="3" custScaleY="175319">
        <dgm:presLayoutVars>
          <dgm:chMax val="0"/>
          <dgm:chPref val="0"/>
          <dgm:bulletEnabled val="1"/>
        </dgm:presLayoutVars>
      </dgm:prSet>
      <dgm:spPr/>
      <dgm:t>
        <a:bodyPr/>
        <a:lstStyle/>
        <a:p>
          <a:endParaRPr lang="en-US"/>
        </a:p>
      </dgm:t>
    </dgm:pt>
    <dgm:pt modelId="{F433A286-DA6E-477B-BB74-9F0AAC3F4AE2}" type="pres">
      <dgm:prSet presAssocID="{672D221D-4F44-47B0-8CAC-E41168305A9C}" presName="desTx" presStyleLbl="alignAccFollowNode1" presStyleIdx="1" presStyleCnt="3" custScaleY="86607" custLinFactNeighborX="-460" custLinFactNeighborY="7717">
        <dgm:presLayoutVars>
          <dgm:bulletEnabled val="1"/>
        </dgm:presLayoutVars>
      </dgm:prSet>
      <dgm:spPr/>
      <dgm:t>
        <a:bodyPr/>
        <a:lstStyle/>
        <a:p>
          <a:endParaRPr lang="en-US"/>
        </a:p>
      </dgm:t>
    </dgm:pt>
    <dgm:pt modelId="{48D0E1A7-251D-442B-AEEC-810E4AC62A66}" type="pres">
      <dgm:prSet presAssocID="{EF777977-EE4A-4F6C-B288-A94C9C465768}" presName="space" presStyleCnt="0"/>
      <dgm:spPr/>
    </dgm:pt>
    <dgm:pt modelId="{9946B682-9B1B-44B2-AC37-D1CCE8B39691}" type="pres">
      <dgm:prSet presAssocID="{47D9B9E6-C50B-4041-8B63-366A98646870}" presName="composite" presStyleCnt="0"/>
      <dgm:spPr/>
    </dgm:pt>
    <dgm:pt modelId="{ABDF10B9-E0C5-4317-B204-F1A0DD6948AD}" type="pres">
      <dgm:prSet presAssocID="{47D9B9E6-C50B-4041-8B63-366A98646870}" presName="parTx" presStyleLbl="alignNode1" presStyleIdx="2" presStyleCnt="3" custScaleY="175319">
        <dgm:presLayoutVars>
          <dgm:chMax val="0"/>
          <dgm:chPref val="0"/>
          <dgm:bulletEnabled val="1"/>
        </dgm:presLayoutVars>
      </dgm:prSet>
      <dgm:spPr/>
      <dgm:t>
        <a:bodyPr/>
        <a:lstStyle/>
        <a:p>
          <a:endParaRPr lang="en-US"/>
        </a:p>
      </dgm:t>
    </dgm:pt>
    <dgm:pt modelId="{24DC168E-6CC0-4FE5-9476-3ECB1EB9B240}" type="pres">
      <dgm:prSet presAssocID="{47D9B9E6-C50B-4041-8B63-366A98646870}" presName="desTx" presStyleLbl="alignAccFollowNode1" presStyleIdx="2" presStyleCnt="3" custScaleY="86607" custLinFactNeighborX="103" custLinFactNeighborY="7717">
        <dgm:presLayoutVars>
          <dgm:bulletEnabled val="1"/>
        </dgm:presLayoutVars>
      </dgm:prSet>
      <dgm:spPr/>
      <dgm:t>
        <a:bodyPr/>
        <a:lstStyle/>
        <a:p>
          <a:endParaRPr lang="en-US"/>
        </a:p>
      </dgm:t>
    </dgm:pt>
  </dgm:ptLst>
  <dgm:cxnLst>
    <dgm:cxn modelId="{5043F935-A505-4578-8453-1A42BF698EBB}" type="presOf" srcId="{630F2C5D-39AA-4A59-B710-BED65C2EAEC0}" destId="{14E4435D-464C-4F6C-BD32-C45B9AE59F2B}" srcOrd="0" destOrd="0" presId="urn:microsoft.com/office/officeart/2005/8/layout/hList1"/>
    <dgm:cxn modelId="{433F5314-3576-43CD-8467-82C3CF71AB33}" type="presOf" srcId="{6E300185-004E-4FE8-97D8-53AD80BCE0CF}" destId="{F9373F01-4A38-416B-B26D-C038776F4BF5}" srcOrd="0" destOrd="2" presId="urn:microsoft.com/office/officeart/2005/8/layout/hList1"/>
    <dgm:cxn modelId="{5730A5BE-FA15-4C1C-8116-9760F7D2B326}" srcId="{5BD10AD8-C6D0-4D95-869A-126F44ACF46F}" destId="{47D9B9E6-C50B-4041-8B63-366A98646870}" srcOrd="2" destOrd="0" parTransId="{6B04554B-1966-4503-84E1-3B888C33F4DA}" sibTransId="{93D9B664-C681-426C-9976-4754D51CE1E0}"/>
    <dgm:cxn modelId="{520A655A-F624-4C7C-9955-5AD778E96C6E}" srcId="{47D9B9E6-C50B-4041-8B63-366A98646870}" destId="{F66E058F-F237-45D7-923E-B622D549D042}" srcOrd="0" destOrd="0" parTransId="{0011AFE0-7F1F-4413-A41F-CB74AA834DBE}" sibTransId="{B77952DF-A676-4808-8D5E-2EDAA0518BEB}"/>
    <dgm:cxn modelId="{67590637-8133-4364-BA6B-8B8F6B071D44}" srcId="{630F2C5D-39AA-4A59-B710-BED65C2EAEC0}" destId="{6E300185-004E-4FE8-97D8-53AD80BCE0CF}" srcOrd="2" destOrd="0" parTransId="{1B6BD3E3-315E-4A3E-A888-618FCD8C78DE}" sibTransId="{46DD9F6C-1ADD-43BD-A75F-8A98B13CF9F8}"/>
    <dgm:cxn modelId="{8F1FB46C-E41F-4689-A495-A696E5F48033}" type="presOf" srcId="{5BD10AD8-C6D0-4D95-869A-126F44ACF46F}" destId="{29CAA371-5AFE-45A5-AD40-9F3FB92520AF}" srcOrd="0" destOrd="0" presId="urn:microsoft.com/office/officeart/2005/8/layout/hList1"/>
    <dgm:cxn modelId="{18AD2CFB-051A-4A8B-8599-08530606AFCD}" srcId="{5BD10AD8-C6D0-4D95-869A-126F44ACF46F}" destId="{672D221D-4F44-47B0-8CAC-E41168305A9C}" srcOrd="1" destOrd="0" parTransId="{86E21F67-6E34-4077-9890-8F4C1C2034A2}" sibTransId="{EF777977-EE4A-4F6C-B288-A94C9C465768}"/>
    <dgm:cxn modelId="{F39DC737-2E4C-4076-8CCA-C5EFF7C5A7D7}" type="presOf" srcId="{47D9B9E6-C50B-4041-8B63-366A98646870}" destId="{ABDF10B9-E0C5-4317-B204-F1A0DD6948AD}" srcOrd="0" destOrd="0" presId="urn:microsoft.com/office/officeart/2005/8/layout/hList1"/>
    <dgm:cxn modelId="{E2596D63-7528-468E-BAA8-1803BA0F0634}" type="presOf" srcId="{72FFEB35-CDAB-4360-8D95-064B6541E3AB}" destId="{F9373F01-4A38-416B-B26D-C038776F4BF5}" srcOrd="0" destOrd="1" presId="urn:microsoft.com/office/officeart/2005/8/layout/hList1"/>
    <dgm:cxn modelId="{2ED0141B-1B39-4D53-8167-6FC78B0DE521}" type="presOf" srcId="{12859AA6-DF43-495B-9C12-2CCD349FEE5B}" destId="{24DC168E-6CC0-4FE5-9476-3ECB1EB9B240}" srcOrd="0" destOrd="1" presId="urn:microsoft.com/office/officeart/2005/8/layout/hList1"/>
    <dgm:cxn modelId="{745C1542-AB9F-48CB-B689-D0AB550468C5}" type="presOf" srcId="{F66E058F-F237-45D7-923E-B622D549D042}" destId="{24DC168E-6CC0-4FE5-9476-3ECB1EB9B240}" srcOrd="0" destOrd="0" presId="urn:microsoft.com/office/officeart/2005/8/layout/hList1"/>
    <dgm:cxn modelId="{C5AE356C-9CA5-49E5-B89E-6318200AD0BC}" srcId="{672D221D-4F44-47B0-8CAC-E41168305A9C}" destId="{5D7EDAF7-071A-47A2-B7A4-0FDD4705C062}" srcOrd="0" destOrd="0" parTransId="{7DB5EA9A-1EBB-48A6-A629-ACB930B0F92E}" sibTransId="{874B680C-2089-4F09-8724-763392B5A0A2}"/>
    <dgm:cxn modelId="{214C628C-6F13-41B6-BC0F-FA0C280F5E72}" type="presOf" srcId="{3EDEBAF5-3E99-433B-96A3-6A22F98AD850}" destId="{F9373F01-4A38-416B-B26D-C038776F4BF5}" srcOrd="0" destOrd="0" presId="urn:microsoft.com/office/officeart/2005/8/layout/hList1"/>
    <dgm:cxn modelId="{3AF2D21D-D81D-4947-AB52-1E9323DAF007}" srcId="{47D9B9E6-C50B-4041-8B63-366A98646870}" destId="{12859AA6-DF43-495B-9C12-2CCD349FEE5B}" srcOrd="1" destOrd="0" parTransId="{FA535A26-3DF0-4195-A3ED-CA0631226133}" sibTransId="{174F5EFA-DA93-4602-8E51-F43ADCCF9D3C}"/>
    <dgm:cxn modelId="{8957C2B4-F6C9-4FEA-960E-F17A9ACFE44A}" srcId="{630F2C5D-39AA-4A59-B710-BED65C2EAEC0}" destId="{72FFEB35-CDAB-4360-8D95-064B6541E3AB}" srcOrd="1" destOrd="0" parTransId="{2CFDC3D5-5E5C-4254-9596-5C8B4C4440F4}" sibTransId="{20F50599-6BB1-4FA6-BB08-F820127428B1}"/>
    <dgm:cxn modelId="{14F2C6E0-6406-4895-A671-F414D33864C5}" type="presOf" srcId="{672D221D-4F44-47B0-8CAC-E41168305A9C}" destId="{2E15A6CE-821D-4D70-9DD5-7D317C51EFA6}" srcOrd="0" destOrd="0" presId="urn:microsoft.com/office/officeart/2005/8/layout/hList1"/>
    <dgm:cxn modelId="{4F150A2C-E3C1-4477-87C7-9AF3EA1A7558}" srcId="{5BD10AD8-C6D0-4D95-869A-126F44ACF46F}" destId="{630F2C5D-39AA-4A59-B710-BED65C2EAEC0}" srcOrd="0" destOrd="0" parTransId="{C7D1D9FA-0541-4268-BBD6-608A89BF4A7F}" sibTransId="{60DA8140-DB7C-4CBE-82E2-F48C71695933}"/>
    <dgm:cxn modelId="{5B3A235B-A4CA-41EA-BFA6-EE86D6E839B9}" type="presOf" srcId="{5D7EDAF7-071A-47A2-B7A4-0FDD4705C062}" destId="{F433A286-DA6E-477B-BB74-9F0AAC3F4AE2}" srcOrd="0" destOrd="0" presId="urn:microsoft.com/office/officeart/2005/8/layout/hList1"/>
    <dgm:cxn modelId="{1AEA5908-6725-4F9F-AA1C-5BBC6E35F546}" srcId="{630F2C5D-39AA-4A59-B710-BED65C2EAEC0}" destId="{3EDEBAF5-3E99-433B-96A3-6A22F98AD850}" srcOrd="0" destOrd="0" parTransId="{7ECE53E2-085D-4469-8A8A-C1A1E46F1088}" sibTransId="{44EE02DE-8EF0-4549-A250-AF0DD2C0FC80}"/>
    <dgm:cxn modelId="{F5CE6689-9E4D-48DE-AA09-614328A4F48A}" type="presParOf" srcId="{29CAA371-5AFE-45A5-AD40-9F3FB92520AF}" destId="{1D0555F1-B115-459A-8FA8-03377F4C1D71}" srcOrd="0" destOrd="0" presId="urn:microsoft.com/office/officeart/2005/8/layout/hList1"/>
    <dgm:cxn modelId="{B2283ADD-9FAB-4B04-BF3E-00B292E5B658}" type="presParOf" srcId="{1D0555F1-B115-459A-8FA8-03377F4C1D71}" destId="{14E4435D-464C-4F6C-BD32-C45B9AE59F2B}" srcOrd="0" destOrd="0" presId="urn:microsoft.com/office/officeart/2005/8/layout/hList1"/>
    <dgm:cxn modelId="{FF69CD9C-EDEB-4946-AB21-B8C9182B8B0F}" type="presParOf" srcId="{1D0555F1-B115-459A-8FA8-03377F4C1D71}" destId="{F9373F01-4A38-416B-B26D-C038776F4BF5}" srcOrd="1" destOrd="0" presId="urn:microsoft.com/office/officeart/2005/8/layout/hList1"/>
    <dgm:cxn modelId="{AC21B049-FCE3-44B2-B4F7-81D1EE34AEDF}" type="presParOf" srcId="{29CAA371-5AFE-45A5-AD40-9F3FB92520AF}" destId="{1D322FBE-CC7E-4D5E-9A09-CF47592D2E10}" srcOrd="1" destOrd="0" presId="urn:microsoft.com/office/officeart/2005/8/layout/hList1"/>
    <dgm:cxn modelId="{EB618A49-859C-4DEF-9728-CF5CA4E450B8}" type="presParOf" srcId="{29CAA371-5AFE-45A5-AD40-9F3FB92520AF}" destId="{D459194B-E1E4-491D-B2F9-C09DA7C42B40}" srcOrd="2" destOrd="0" presId="urn:microsoft.com/office/officeart/2005/8/layout/hList1"/>
    <dgm:cxn modelId="{327B2B31-3E11-4527-90DB-639FD300D4C7}" type="presParOf" srcId="{D459194B-E1E4-491D-B2F9-C09DA7C42B40}" destId="{2E15A6CE-821D-4D70-9DD5-7D317C51EFA6}" srcOrd="0" destOrd="0" presId="urn:microsoft.com/office/officeart/2005/8/layout/hList1"/>
    <dgm:cxn modelId="{0B097F55-4554-4D96-BEA2-A3DBF9A000D2}" type="presParOf" srcId="{D459194B-E1E4-491D-B2F9-C09DA7C42B40}" destId="{F433A286-DA6E-477B-BB74-9F0AAC3F4AE2}" srcOrd="1" destOrd="0" presId="urn:microsoft.com/office/officeart/2005/8/layout/hList1"/>
    <dgm:cxn modelId="{9D6C70C4-BC23-4AAB-B899-74991768DCB8}" type="presParOf" srcId="{29CAA371-5AFE-45A5-AD40-9F3FB92520AF}" destId="{48D0E1A7-251D-442B-AEEC-810E4AC62A66}" srcOrd="3" destOrd="0" presId="urn:microsoft.com/office/officeart/2005/8/layout/hList1"/>
    <dgm:cxn modelId="{2F8C7712-2779-4739-A14F-FCB1D22BE53F}" type="presParOf" srcId="{29CAA371-5AFE-45A5-AD40-9F3FB92520AF}" destId="{9946B682-9B1B-44B2-AC37-D1CCE8B39691}" srcOrd="4" destOrd="0" presId="urn:microsoft.com/office/officeart/2005/8/layout/hList1"/>
    <dgm:cxn modelId="{7543F581-83DB-415F-8EFB-25D954F99DB3}" type="presParOf" srcId="{9946B682-9B1B-44B2-AC37-D1CCE8B39691}" destId="{ABDF10B9-E0C5-4317-B204-F1A0DD6948AD}" srcOrd="0" destOrd="0" presId="urn:microsoft.com/office/officeart/2005/8/layout/hList1"/>
    <dgm:cxn modelId="{F9295DA7-201D-440B-B6AF-25A81B6D9BB9}" type="presParOf" srcId="{9946B682-9B1B-44B2-AC37-D1CCE8B39691}" destId="{24DC168E-6CC0-4FE5-9476-3ECB1EB9B24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E082EF60-F91E-44C6-A060-877729E5E986}" type="datetimeFigureOut">
              <a:rPr lang="en-US" smtClean="0"/>
              <a:t>7/26/2013</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B0151E3-EB03-4E8B-B6B9-9047010F0D3D}" type="slidenum">
              <a:rPr lang="en-US" smtClean="0"/>
              <a:t>‹#›</a:t>
            </a:fld>
            <a:endParaRPr lang="en-US" dirty="0"/>
          </a:p>
        </p:txBody>
      </p:sp>
    </p:spTree>
    <p:extLst>
      <p:ext uri="{BB962C8B-B14F-4D97-AF65-F5344CB8AC3E}">
        <p14:creationId xmlns:p14="http://schemas.microsoft.com/office/powerpoint/2010/main" val="2276725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121CE2F-DF6C-42E2-A53F-635072A7BF4E}" type="datetimeFigureOut">
              <a:rPr lang="en-US" smtClean="0"/>
              <a:t>7/26/2013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4511685-E1FA-43FC-BB9E-28BFAF1B95E0}" type="slidenum">
              <a:rPr lang="en-US" smtClean="0"/>
              <a:t>‹#›</a:t>
            </a:fld>
            <a:endParaRPr lang="en-US" dirty="0"/>
          </a:p>
        </p:txBody>
      </p:sp>
    </p:spTree>
    <p:extLst>
      <p:ext uri="{BB962C8B-B14F-4D97-AF65-F5344CB8AC3E}">
        <p14:creationId xmlns:p14="http://schemas.microsoft.com/office/powerpoint/2010/main" val="189822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067485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 most likely, but still debate over the overall level. Will it include sequester? May be coupled with larger budget</a:t>
            </a:r>
            <a:r>
              <a:rPr lang="en-US" baseline="0" dirty="0" smtClean="0"/>
              <a:t> deal</a:t>
            </a:r>
          </a:p>
          <a:p>
            <a:r>
              <a:rPr lang="en-US" baseline="0" dirty="0" smtClean="0"/>
              <a:t>-Same for debt limit—could be part of larger deal</a:t>
            </a:r>
          </a:p>
          <a:p>
            <a:r>
              <a:rPr lang="en-US" baseline="0" dirty="0" smtClean="0"/>
              <a:t>-Fiscal Cliff deal extended QI and TMA through December 31, 2013</a:t>
            </a:r>
            <a:endParaRPr lang="en-US" dirty="0"/>
          </a:p>
        </p:txBody>
      </p:sp>
      <p:sp>
        <p:nvSpPr>
          <p:cNvPr id="4" name="Slide Number Placeholder 3"/>
          <p:cNvSpPr>
            <a:spLocks noGrp="1"/>
          </p:cNvSpPr>
          <p:nvPr>
            <p:ph type="sldNum" sz="quarter" idx="10"/>
          </p:nvPr>
        </p:nvSpPr>
        <p:spPr/>
        <p:txBody>
          <a:bodyPr/>
          <a:lstStyle/>
          <a:p>
            <a:fld id="{64511685-E1FA-43FC-BB9E-28BFAF1B95E0}" type="slidenum">
              <a:rPr lang="en-US" smtClean="0"/>
              <a:t>13</a:t>
            </a:fld>
            <a:endParaRPr lang="en-US" dirty="0"/>
          </a:p>
        </p:txBody>
      </p:sp>
    </p:spTree>
    <p:extLst>
      <p:ext uri="{BB962C8B-B14F-4D97-AF65-F5344CB8AC3E}">
        <p14:creationId xmlns:p14="http://schemas.microsoft.com/office/powerpoint/2010/main" val="2755609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-HHFKA moved up the sunset date of the additional</a:t>
            </a:r>
            <a:r>
              <a:rPr lang="en-US" baseline="0" dirty="0" smtClean="0"/>
              <a:t> SNAP benefits under ARRA</a:t>
            </a:r>
          </a:p>
          <a:p>
            <a:r>
              <a:rPr lang="en-US" baseline="0" dirty="0" smtClean="0"/>
              <a:t>-Cash assistance under SSI, TANF, or other state assistance program; 40 states and DC affected (offer broad based categorical eligibility)</a:t>
            </a:r>
          </a:p>
          <a:p>
            <a:r>
              <a:rPr lang="en-US" baseline="0" dirty="0" smtClean="0"/>
              <a:t>-Go to next slide for Heat and Eat</a:t>
            </a:r>
          </a:p>
          <a:p>
            <a:r>
              <a:rPr lang="en-US" baseline="0" dirty="0" smtClean="0"/>
              <a:t>     1households can qualify for Heating and Cooling Standard Utility Allowance if they provide proof that they pay heating and cooling expenses or receive LIHEAP benefits. HCSUA is then deducted from participants income  and assets to determine SNAP benefit. Some states send token LIHEAP benefit amounts to SNAP participants in order to automatically qualify them for HCSUA.</a:t>
            </a:r>
          </a:p>
          <a:p>
            <a:r>
              <a:rPr lang="en-US" baseline="0" dirty="0" smtClean="0"/>
              <a:t>-currently states receive $48M/year in performance bonuses</a:t>
            </a:r>
          </a:p>
          <a:p>
            <a:r>
              <a:rPr lang="en-US" baseline="0" dirty="0" smtClean="0"/>
              <a:t>-E&amp;T current law is $90M/yr.</a:t>
            </a:r>
          </a:p>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022524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Montana ($50) and NH (LIHEAP application qualifies for HCSUA, so can increase SNAP benefits)</a:t>
            </a:r>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022524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TEFAP: base indexed</a:t>
            </a:r>
            <a:r>
              <a:rPr lang="en-US" baseline="0" dirty="0" smtClean="0"/>
              <a:t> and extra mandatory funding on top; Senate bill spreads additional funding over years, House bill only in FY 2014</a:t>
            </a:r>
          </a:p>
          <a:p>
            <a:r>
              <a:rPr lang="en-US" baseline="0" dirty="0" smtClean="0"/>
              <a:t>-HFFI: provides funding to community development financial institutions to create revolving loan programs for healthy food retails to overcome high costs of entry to underserved areas</a:t>
            </a:r>
          </a:p>
          <a:p>
            <a:r>
              <a:rPr lang="en-US" baseline="0" dirty="0" smtClean="0"/>
              <a:t>-NEOB: House FY 2014 spending bill reduces to $350M</a:t>
            </a:r>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022524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SFMNP is the big mandatory</a:t>
            </a:r>
            <a:r>
              <a:rPr lang="en-US" baseline="0" dirty="0" smtClean="0"/>
              <a:t> program that would be effected. Others through the appropriations process</a:t>
            </a:r>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022524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Senate</a:t>
            </a:r>
            <a:r>
              <a:rPr lang="en-US" baseline="0" dirty="0" smtClean="0"/>
              <a:t> committee will officially introduce and start mark-up this week</a:t>
            </a:r>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022524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HHS grants</a:t>
            </a:r>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3022524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3022524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3022524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3022524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EC44A2A0-5B42-472B-835C-A01E7492FF42}" type="slidenum">
              <a:rPr lang="en-US">
                <a:solidFill>
                  <a:srgbClr val="000000"/>
                </a:solidFill>
              </a:rPr>
              <a:pPr/>
              <a:t>5</a:t>
            </a:fld>
            <a:endParaRPr lang="en-US"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022524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022524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sides holding ground on overall</a:t>
            </a:r>
            <a:r>
              <a:rPr lang="en-US" baseline="0" dirty="0" smtClean="0"/>
              <a:t> spending level for FY 2014 CR. Not clear whether it will </a:t>
            </a:r>
            <a:r>
              <a:rPr lang="en-US" baseline="0" smtClean="0"/>
              <a:t>include sequester</a:t>
            </a:r>
            <a:endParaRPr lang="en-US" smtClean="0"/>
          </a:p>
          <a:p>
            <a:r>
              <a:rPr lang="en-US" dirty="0" smtClean="0"/>
              <a:t>-discussions</a:t>
            </a:r>
            <a:r>
              <a:rPr lang="en-US" baseline="0" dirty="0" smtClean="0"/>
              <a:t> starting on broader budget deal btw White House and Senate Republicans, focusing on possible areas for negotiation in entitlement spending. Entitlement reform to replace sequester</a:t>
            </a:r>
          </a:p>
          <a:p>
            <a:endParaRPr lang="en-US" dirty="0"/>
          </a:p>
        </p:txBody>
      </p:sp>
      <p:sp>
        <p:nvSpPr>
          <p:cNvPr id="4" name="Slide Number Placeholder 3"/>
          <p:cNvSpPr>
            <a:spLocks noGrp="1"/>
          </p:cNvSpPr>
          <p:nvPr>
            <p:ph type="sldNum" sz="quarter" idx="10"/>
          </p:nvPr>
        </p:nvSpPr>
        <p:spPr/>
        <p:txBody>
          <a:bodyPr/>
          <a:lstStyle/>
          <a:p>
            <a:fld id="{64511685-E1FA-43FC-BB9E-28BFAF1B95E0}" type="slidenum">
              <a:rPr lang="en-US" smtClean="0"/>
              <a:t>25</a:t>
            </a:fld>
            <a:endParaRPr lang="en-US" dirty="0"/>
          </a:p>
        </p:txBody>
      </p:sp>
    </p:spTree>
    <p:extLst>
      <p:ext uri="{BB962C8B-B14F-4D97-AF65-F5344CB8AC3E}">
        <p14:creationId xmlns:p14="http://schemas.microsoft.com/office/powerpoint/2010/main" val="2300035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616DF5-4CF5-4083-A478-67D1B966DF8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9376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123174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979115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979115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979115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022524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022524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President’s budget included a number of new mandatory and some discretionary programs—the Senate Labor-HHS</a:t>
            </a:r>
            <a:r>
              <a:rPr lang="en-US" baseline="0" dirty="0" smtClean="0"/>
              <a:t> bill funds some of them</a:t>
            </a:r>
          </a:p>
          <a:p>
            <a:r>
              <a:rPr lang="en-US" baseline="0" dirty="0" smtClean="0"/>
              <a:t>-Preschool for All: mandatory funding for universal pre-K. State grants w/ match that increases over time ($75B over 10 </a:t>
            </a:r>
            <a:r>
              <a:rPr lang="en-US" baseline="0" dirty="0" err="1" smtClean="0"/>
              <a:t>yrs</a:t>
            </a:r>
            <a:r>
              <a:rPr lang="en-US" baseline="0" dirty="0" smtClean="0"/>
              <a:t>)</a:t>
            </a:r>
          </a:p>
          <a:p>
            <a:r>
              <a:rPr lang="en-US" baseline="0" dirty="0" smtClean="0"/>
              <a:t>-Preschool Development: competitive grants to create or expand high-quality preschool systems</a:t>
            </a:r>
          </a:p>
          <a:p>
            <a:r>
              <a:rPr lang="en-US" baseline="0" dirty="0" smtClean="0"/>
              <a:t>-UDW: would replace WIA dislocated workers and TAA</a:t>
            </a:r>
          </a:p>
          <a:p>
            <a:r>
              <a:rPr lang="en-US" baseline="0" dirty="0" smtClean="0"/>
              <a:t>-Project Aware: 20 grants to SEAs for comprehensive programs to make schools safer; partner with mental health and law enforcement agencies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-Health Transitions: grants to 19 states to assist 16-25 yr. olds with mental illnesses and help families navigate behavioral health systems</a:t>
            </a:r>
          </a:p>
          <a:p>
            <a:r>
              <a:rPr lang="en-US" baseline="0" dirty="0" smtClean="0"/>
              <a:t>-Mental Health First: behavioral health workforce training</a:t>
            </a:r>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022524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953CB6-E8A3-4055-B112-3ACF41DF731D}" type="datetimeFigureOut">
              <a:rPr lang="en-US" smtClean="0"/>
              <a:t>7/26/2013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69E362-55FB-45F7-BB57-5A7818E4CB0D}" type="slidenum">
              <a:rPr lang="en-US" smtClean="0"/>
              <a:t>‹#›</a:t>
            </a:fld>
            <a:endParaRPr lang="en-US" dirty="0"/>
          </a:p>
        </p:txBody>
      </p:sp>
    </p:spTree>
    <p:extLst>
      <p:ext uri="{BB962C8B-B14F-4D97-AF65-F5344CB8AC3E}">
        <p14:creationId xmlns:p14="http://schemas.microsoft.com/office/powerpoint/2010/main" val="146356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53CB6-E8A3-4055-B112-3ACF41DF731D}" type="datetimeFigureOut">
              <a:rPr lang="en-US" smtClean="0"/>
              <a:t>7/26/2013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69E362-55FB-45F7-BB57-5A7818E4CB0D}" type="slidenum">
              <a:rPr lang="en-US" smtClean="0"/>
              <a:t>‹#›</a:t>
            </a:fld>
            <a:endParaRPr lang="en-US" dirty="0"/>
          </a:p>
        </p:txBody>
      </p:sp>
    </p:spTree>
    <p:extLst>
      <p:ext uri="{BB962C8B-B14F-4D97-AF65-F5344CB8AC3E}">
        <p14:creationId xmlns:p14="http://schemas.microsoft.com/office/powerpoint/2010/main" val="329478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53CB6-E8A3-4055-B112-3ACF41DF731D}" type="datetimeFigureOut">
              <a:rPr lang="en-US" smtClean="0"/>
              <a:t>7/26/2013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69E362-55FB-45F7-BB57-5A7818E4CB0D}" type="slidenum">
              <a:rPr lang="en-US" smtClean="0"/>
              <a:t>‹#›</a:t>
            </a:fld>
            <a:endParaRPr lang="en-US" dirty="0"/>
          </a:p>
        </p:txBody>
      </p:sp>
    </p:spTree>
    <p:extLst>
      <p:ext uri="{BB962C8B-B14F-4D97-AF65-F5344CB8AC3E}">
        <p14:creationId xmlns:p14="http://schemas.microsoft.com/office/powerpoint/2010/main" val="179836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dirty="0">
                <a:solidFill>
                  <a:srgbClr val="003366"/>
                </a:solidFill>
                <a:latin typeface="Times New Roman" pitchFamily="18" charset="0"/>
                <a:cs typeface="Arial"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endParaRPr kumimoji="1" lang="en-US" sz="2400" dirty="0">
                <a:solidFill>
                  <a:srgbClr val="003366"/>
                </a:solidFill>
                <a:latin typeface="Times New Roman" pitchFamily="18" charset="0"/>
                <a:cs typeface="Arial"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dirty="0">
                <a:solidFill>
                  <a:srgbClr val="003366"/>
                </a:solidFill>
                <a:cs typeface="Arial" charset="0"/>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dirty="0">
                <a:solidFill>
                  <a:srgbClr val="003366"/>
                </a:solidFill>
                <a:cs typeface="Arial" charset="0"/>
              </a:endParaRPr>
            </a:p>
          </p:txBody>
        </p:sp>
      </p:grpSp>
      <p:sp>
        <p:nvSpPr>
          <p:cNvPr id="6152"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615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dirty="0">
              <a:solidFill>
                <a:srgbClr val="FFFFFF"/>
              </a:solidFill>
            </a:endParaRPr>
          </a:p>
        </p:txBody>
      </p:sp>
      <p:sp>
        <p:nvSpPr>
          <p:cNvPr id="11" name="Rectangle 10"/>
          <p:cNvSpPr>
            <a:spLocks noGrp="1" noChangeArrowheads="1"/>
          </p:cNvSpPr>
          <p:nvPr>
            <p:ph type="ftr" sz="quarter" idx="11"/>
          </p:nvPr>
        </p:nvSpPr>
        <p:spPr/>
        <p:txBody>
          <a:bodyPr/>
          <a:lstStyle>
            <a:lvl1pPr algn="r">
              <a:defRPr/>
            </a:lvl1pPr>
          </a:lstStyle>
          <a:p>
            <a:pPr>
              <a:defRPr/>
            </a:pPr>
            <a:endParaRPr lang="en-US" dirty="0">
              <a:solidFill>
                <a:srgbClr val="003366"/>
              </a:solidFill>
            </a:endParaRPr>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9ABDFF39-4B41-49C2-A5C7-5AEAA20E43D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25515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5BBF86AB-58F6-47DD-A95E-65AEC1F1044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4537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EED2E04D-E4A6-4E50-8B6D-11D201B31EB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8309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solidFill>
                <a:srgbClr val="003366"/>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FDCAFC5C-B330-42A7-87F5-A3B6D5D5E6B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67296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dirty="0">
              <a:solidFill>
                <a:srgbClr val="003366"/>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dirty="0">
              <a:solidFill>
                <a:srgbClr val="003366"/>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8F0CE2E7-77D3-41E0-AC0F-364426B78A8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95426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dirty="0">
              <a:solidFill>
                <a:srgbClr val="003366"/>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dirty="0">
              <a:solidFill>
                <a:srgbClr val="003366"/>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0D9942A5-7248-4B3F-BEBB-016EA61A262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58835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dirty="0">
              <a:solidFill>
                <a:srgbClr val="003366"/>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dirty="0">
              <a:solidFill>
                <a:srgbClr val="003366"/>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EB830246-A6D7-4652-BCEC-DE1753C58BC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80791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solidFill>
                <a:srgbClr val="003366"/>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B4CA1DE5-38A2-46F0-AC9C-FDEEE709252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9207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53CB6-E8A3-4055-B112-3ACF41DF731D}" type="datetimeFigureOut">
              <a:rPr lang="en-US" smtClean="0"/>
              <a:t>7/26/2013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69E362-55FB-45F7-BB57-5A7818E4CB0D}" type="slidenum">
              <a:rPr lang="en-US" smtClean="0"/>
              <a:t>‹#›</a:t>
            </a:fld>
            <a:endParaRPr lang="en-US" dirty="0"/>
          </a:p>
        </p:txBody>
      </p:sp>
    </p:spTree>
    <p:extLst>
      <p:ext uri="{BB962C8B-B14F-4D97-AF65-F5344CB8AC3E}">
        <p14:creationId xmlns:p14="http://schemas.microsoft.com/office/powerpoint/2010/main" val="2424679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solidFill>
                <a:srgbClr val="003366"/>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004DA14B-D703-4087-95EA-E15E4C84ECE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22016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542FEFF9-C5B4-4775-8215-5D0F6BEE66C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38748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7228475-91D3-403C-8F27-1888EDFD033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6783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53CB6-E8A3-4055-B112-3ACF41DF731D}" type="datetimeFigureOut">
              <a:rPr lang="en-US" smtClean="0"/>
              <a:t>7/26/2013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69E362-55FB-45F7-BB57-5A7818E4CB0D}" type="slidenum">
              <a:rPr lang="en-US" smtClean="0"/>
              <a:t>‹#›</a:t>
            </a:fld>
            <a:endParaRPr lang="en-US" dirty="0"/>
          </a:p>
        </p:txBody>
      </p:sp>
    </p:spTree>
    <p:extLst>
      <p:ext uri="{BB962C8B-B14F-4D97-AF65-F5344CB8AC3E}">
        <p14:creationId xmlns:p14="http://schemas.microsoft.com/office/powerpoint/2010/main" val="3656040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953CB6-E8A3-4055-B112-3ACF41DF731D}" type="datetimeFigureOut">
              <a:rPr lang="en-US" smtClean="0"/>
              <a:t>7/26/2013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69E362-55FB-45F7-BB57-5A7818E4CB0D}" type="slidenum">
              <a:rPr lang="en-US" smtClean="0"/>
              <a:t>‹#›</a:t>
            </a:fld>
            <a:endParaRPr lang="en-US" dirty="0"/>
          </a:p>
        </p:txBody>
      </p:sp>
    </p:spTree>
    <p:extLst>
      <p:ext uri="{BB962C8B-B14F-4D97-AF65-F5344CB8AC3E}">
        <p14:creationId xmlns:p14="http://schemas.microsoft.com/office/powerpoint/2010/main" val="879069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953CB6-E8A3-4055-B112-3ACF41DF731D}" type="datetimeFigureOut">
              <a:rPr lang="en-US" smtClean="0"/>
              <a:t>7/26/2013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69E362-55FB-45F7-BB57-5A7818E4CB0D}" type="slidenum">
              <a:rPr lang="en-US" smtClean="0"/>
              <a:t>‹#›</a:t>
            </a:fld>
            <a:endParaRPr lang="en-US" dirty="0"/>
          </a:p>
        </p:txBody>
      </p:sp>
    </p:spTree>
    <p:extLst>
      <p:ext uri="{BB962C8B-B14F-4D97-AF65-F5344CB8AC3E}">
        <p14:creationId xmlns:p14="http://schemas.microsoft.com/office/powerpoint/2010/main" val="354107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953CB6-E8A3-4055-B112-3ACF41DF731D}" type="datetimeFigureOut">
              <a:rPr lang="en-US" smtClean="0"/>
              <a:t>7/26/2013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69E362-55FB-45F7-BB57-5A7818E4CB0D}" type="slidenum">
              <a:rPr lang="en-US" smtClean="0"/>
              <a:t>‹#›</a:t>
            </a:fld>
            <a:endParaRPr lang="en-US" dirty="0"/>
          </a:p>
        </p:txBody>
      </p:sp>
    </p:spTree>
    <p:extLst>
      <p:ext uri="{BB962C8B-B14F-4D97-AF65-F5344CB8AC3E}">
        <p14:creationId xmlns:p14="http://schemas.microsoft.com/office/powerpoint/2010/main" val="2293600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53CB6-E8A3-4055-B112-3ACF41DF731D}" type="datetimeFigureOut">
              <a:rPr lang="en-US" smtClean="0"/>
              <a:t>7/26/2013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69E362-55FB-45F7-BB57-5A7818E4CB0D}" type="slidenum">
              <a:rPr lang="en-US" smtClean="0"/>
              <a:t>‹#›</a:t>
            </a:fld>
            <a:endParaRPr lang="en-US" dirty="0"/>
          </a:p>
        </p:txBody>
      </p:sp>
    </p:spTree>
    <p:extLst>
      <p:ext uri="{BB962C8B-B14F-4D97-AF65-F5344CB8AC3E}">
        <p14:creationId xmlns:p14="http://schemas.microsoft.com/office/powerpoint/2010/main" val="3571230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53CB6-E8A3-4055-B112-3ACF41DF731D}" type="datetimeFigureOut">
              <a:rPr lang="en-US" smtClean="0"/>
              <a:t>7/26/2013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69E362-55FB-45F7-BB57-5A7818E4CB0D}" type="slidenum">
              <a:rPr lang="en-US" smtClean="0"/>
              <a:t>‹#›</a:t>
            </a:fld>
            <a:endParaRPr lang="en-US" dirty="0"/>
          </a:p>
        </p:txBody>
      </p:sp>
    </p:spTree>
    <p:extLst>
      <p:ext uri="{BB962C8B-B14F-4D97-AF65-F5344CB8AC3E}">
        <p14:creationId xmlns:p14="http://schemas.microsoft.com/office/powerpoint/2010/main" val="2497778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53CB6-E8A3-4055-B112-3ACF41DF731D}" type="datetimeFigureOut">
              <a:rPr lang="en-US" smtClean="0"/>
              <a:t>7/26/2013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69E362-55FB-45F7-BB57-5A7818E4CB0D}" type="slidenum">
              <a:rPr lang="en-US" smtClean="0"/>
              <a:t>‹#›</a:t>
            </a:fld>
            <a:endParaRPr lang="en-US" dirty="0"/>
          </a:p>
        </p:txBody>
      </p:sp>
    </p:spTree>
    <p:extLst>
      <p:ext uri="{BB962C8B-B14F-4D97-AF65-F5344CB8AC3E}">
        <p14:creationId xmlns:p14="http://schemas.microsoft.com/office/powerpoint/2010/main" val="381252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53CB6-E8A3-4055-B112-3ACF41DF731D}" type="datetimeFigureOut">
              <a:rPr lang="en-US" smtClean="0"/>
              <a:t>7/26/2013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9E362-55FB-45F7-BB57-5A7818E4CB0D}" type="slidenum">
              <a:rPr lang="en-US" smtClean="0"/>
              <a:t>‹#›</a:t>
            </a:fld>
            <a:endParaRPr lang="en-US" dirty="0"/>
          </a:p>
        </p:txBody>
      </p:sp>
    </p:spTree>
    <p:extLst>
      <p:ext uri="{BB962C8B-B14F-4D97-AF65-F5344CB8AC3E}">
        <p14:creationId xmlns:p14="http://schemas.microsoft.com/office/powerpoint/2010/main" val="2910235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dirty="0">
                  <a:solidFill>
                    <a:srgbClr val="003366"/>
                  </a:solidFill>
                  <a:cs typeface="Arial" charset="0"/>
                </a:endParaRPr>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wrap="none"/>
              <a:lstStyle/>
              <a:p>
                <a:pPr fontAlgn="base">
                  <a:spcBef>
                    <a:spcPct val="0"/>
                  </a:spcBef>
                  <a:spcAft>
                    <a:spcPct val="0"/>
                  </a:spcAft>
                </a:pPr>
                <a:endParaRPr lang="en-US" dirty="0">
                  <a:solidFill>
                    <a:srgbClr val="003366"/>
                  </a:solidFill>
                  <a:cs typeface="Arial" charset="0"/>
                </a:endParaRPr>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dirty="0">
                  <a:solidFill>
                    <a:srgbClr val="003366"/>
                  </a:solidFill>
                  <a:cs typeface="Arial" charset="0"/>
                </a:endParaRPr>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dirty="0">
                  <a:solidFill>
                    <a:srgbClr val="003366"/>
                  </a:solidFill>
                  <a:cs typeface="Arial" charset="0"/>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31"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cs typeface="+mn-cs"/>
              </a:defRPr>
            </a:lvl1pPr>
          </a:lstStyle>
          <a:p>
            <a:pPr fontAlgn="base">
              <a:spcBef>
                <a:spcPct val="0"/>
              </a:spcBef>
              <a:spcAft>
                <a:spcPct val="0"/>
              </a:spcAft>
              <a:defRPr/>
            </a:pPr>
            <a:endParaRPr lang="en-US" dirty="0">
              <a:solidFill>
                <a:srgbClr val="003366"/>
              </a:solidFill>
            </a:endParaRPr>
          </a:p>
        </p:txBody>
      </p:sp>
      <p:sp>
        <p:nvSpPr>
          <p:cNvPr id="5132"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cs typeface="+mn-cs"/>
              </a:defRPr>
            </a:lvl1pPr>
          </a:lstStyle>
          <a:p>
            <a:pPr fontAlgn="base">
              <a:spcBef>
                <a:spcPct val="0"/>
              </a:spcBef>
              <a:spcAft>
                <a:spcPct val="0"/>
              </a:spcAft>
              <a:defRPr/>
            </a:pPr>
            <a:endParaRPr lang="en-US" dirty="0">
              <a:solidFill>
                <a:srgbClr val="003366"/>
              </a:solidFill>
            </a:endParaRPr>
          </a:p>
        </p:txBody>
      </p:sp>
      <p:sp>
        <p:nvSpPr>
          <p:cNvPr id="5133"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cs typeface="+mn-cs"/>
              </a:defRPr>
            </a:lvl1pPr>
          </a:lstStyle>
          <a:p>
            <a:pPr fontAlgn="base">
              <a:spcBef>
                <a:spcPct val="0"/>
              </a:spcBef>
              <a:spcAft>
                <a:spcPct val="0"/>
              </a:spcAft>
              <a:defRPr/>
            </a:pPr>
            <a:fld id="{9B79E788-5633-404D-AD3E-73F3A1267367}"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3562592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hyperlink" Target="http://www.ffis.org/" TargetMode="Externa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ctrTitle"/>
          </p:nvPr>
        </p:nvSpPr>
        <p:spPr/>
        <p:txBody>
          <a:bodyPr/>
          <a:lstStyle/>
          <a:p>
            <a:pPr eaLnBrk="1" hangingPunct="1"/>
            <a:r>
              <a:rPr lang="en-US" dirty="0" smtClean="0">
                <a:solidFill>
                  <a:srgbClr val="4B974B"/>
                </a:solidFill>
                <a:latin typeface="Calibri" pitchFamily="34" charset="0"/>
              </a:rPr>
              <a:t>Fasten Your Seatbelts, </a:t>
            </a:r>
            <a:br>
              <a:rPr lang="en-US" dirty="0" smtClean="0">
                <a:solidFill>
                  <a:srgbClr val="4B974B"/>
                </a:solidFill>
                <a:latin typeface="Calibri" pitchFamily="34" charset="0"/>
              </a:rPr>
            </a:br>
            <a:r>
              <a:rPr lang="en-US" dirty="0" smtClean="0">
                <a:solidFill>
                  <a:srgbClr val="4B974B"/>
                </a:solidFill>
                <a:latin typeface="Calibri" pitchFamily="34" charset="0"/>
              </a:rPr>
              <a:t>We’re in for a Bumpy Ride</a:t>
            </a:r>
          </a:p>
        </p:txBody>
      </p:sp>
      <p:sp>
        <p:nvSpPr>
          <p:cNvPr id="6147" name="Rectangle 3"/>
          <p:cNvSpPr>
            <a:spLocks noGrp="1" noChangeArrowheads="1"/>
          </p:cNvSpPr>
          <p:nvPr>
            <p:ph type="subTitle" idx="1"/>
          </p:nvPr>
        </p:nvSpPr>
        <p:spPr/>
        <p:txBody>
          <a:bodyPr/>
          <a:lstStyle/>
          <a:p>
            <a:pPr eaLnBrk="1" hangingPunct="1"/>
            <a:r>
              <a:rPr lang="en-US" dirty="0" smtClean="0">
                <a:solidFill>
                  <a:srgbClr val="003366"/>
                </a:solidFill>
                <a:latin typeface="Calibri" pitchFamily="34" charset="0"/>
              </a:rPr>
              <a:t>HSFO Annual Conference</a:t>
            </a:r>
          </a:p>
          <a:p>
            <a:pPr eaLnBrk="1" hangingPunct="1"/>
            <a:r>
              <a:rPr lang="en-US" sz="2400" dirty="0" smtClean="0">
                <a:solidFill>
                  <a:srgbClr val="003366"/>
                </a:solidFill>
                <a:latin typeface="Calibri" pitchFamily="34" charset="0"/>
              </a:rPr>
              <a:t>July 29, 2013</a:t>
            </a:r>
          </a:p>
        </p:txBody>
      </p:sp>
      <p:pic>
        <p:nvPicPr>
          <p:cNvPr id="6148" name="Picture 4" descr="New FFI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334000"/>
            <a:ext cx="13477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6019800" y="5943600"/>
            <a:ext cx="2895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50000"/>
              </a:spcBef>
              <a:spcAft>
                <a:spcPct val="0"/>
              </a:spcAft>
            </a:pPr>
            <a:r>
              <a:rPr lang="en-US" sz="2200" b="1" dirty="0">
                <a:solidFill>
                  <a:srgbClr val="4B974B"/>
                </a:solidFill>
                <a:latin typeface="Times New Roman" pitchFamily="18" charset="0"/>
              </a:rPr>
              <a:t>Federal Funds Information for States</a:t>
            </a:r>
          </a:p>
        </p:txBody>
      </p:sp>
    </p:spTree>
    <p:extLst>
      <p:ext uri="{BB962C8B-B14F-4D97-AF65-F5344CB8AC3E}">
        <p14:creationId xmlns:p14="http://schemas.microsoft.com/office/powerpoint/2010/main" val="1250569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Budget proposals </a:t>
            </a:r>
            <a:r>
              <a:rPr lang="en-US" dirty="0">
                <a:latin typeface="Calibri" pitchFamily="34" charset="0"/>
              </a:rPr>
              <a:t>t</a:t>
            </a:r>
            <a:r>
              <a:rPr lang="en-US" dirty="0" smtClean="0">
                <a:latin typeface="Calibri" pitchFamily="34" charset="0"/>
              </a:rPr>
              <a:t>o watch</a:t>
            </a:r>
          </a:p>
        </p:txBody>
      </p:sp>
      <p:sp>
        <p:nvSpPr>
          <p:cNvPr id="7171" name="Rectangle 3"/>
          <p:cNvSpPr>
            <a:spLocks noGrp="1" noChangeArrowheads="1"/>
          </p:cNvSpPr>
          <p:nvPr>
            <p:ph type="body" idx="1"/>
          </p:nvPr>
        </p:nvSpPr>
        <p:spPr/>
        <p:txBody>
          <a:bodyPr/>
          <a:lstStyle/>
          <a:p>
            <a:pPr eaLnBrk="1" hangingPunct="1">
              <a:defRPr/>
            </a:pPr>
            <a:r>
              <a:rPr lang="en-US" dirty="0" smtClean="0">
                <a:latin typeface="Calibri" pitchFamily="34" charset="0"/>
                <a:cs typeface="Calibri" pitchFamily="34" charset="0"/>
              </a:rPr>
              <a:t>Delay in ACA Disproportionate Share Hospital (DSH) reductions</a:t>
            </a:r>
          </a:p>
          <a:p>
            <a:pPr eaLnBrk="1" hangingPunct="1">
              <a:defRPr/>
            </a:pPr>
            <a:r>
              <a:rPr lang="en-US" dirty="0">
                <a:latin typeface="Calibri" pitchFamily="34" charset="0"/>
                <a:cs typeface="Calibri" pitchFamily="34" charset="0"/>
              </a:rPr>
              <a:t>Further reductions to the ACA Prevention and Public Health Fund</a:t>
            </a:r>
          </a:p>
          <a:p>
            <a:pPr eaLnBrk="1" hangingPunct="1">
              <a:defRPr/>
            </a:pPr>
            <a:r>
              <a:rPr lang="en-US" dirty="0" smtClean="0">
                <a:latin typeface="Calibri" pitchFamily="34" charset="0"/>
                <a:cs typeface="Calibri" pitchFamily="34" charset="0"/>
              </a:rPr>
              <a:t>New set-aside requirements for substance abuse and mental health block grants</a:t>
            </a:r>
          </a:p>
          <a:p>
            <a:pPr eaLnBrk="1" hangingPunct="1">
              <a:defRPr/>
            </a:pPr>
            <a:r>
              <a:rPr lang="en-US" dirty="0" smtClean="0">
                <a:latin typeface="Calibri" pitchFamily="34" charset="0"/>
                <a:cs typeface="Calibri" pitchFamily="34" charset="0"/>
              </a:rPr>
              <a:t>Potential cuts in Access to Recovery grants</a:t>
            </a:r>
          </a:p>
          <a:p>
            <a:pPr eaLnBrk="1" hangingPunct="1">
              <a:defRPr/>
            </a:pPr>
            <a:r>
              <a:rPr lang="en-US" dirty="0" smtClean="0">
                <a:latin typeface="Calibri" pitchFamily="34" charset="0"/>
                <a:cs typeface="Calibri" pitchFamily="34" charset="0"/>
              </a:rPr>
              <a:t>LIHEAP funding split, formula change, and program integrity/oversight initiatives</a:t>
            </a:r>
          </a:p>
          <a:p>
            <a:pPr marL="457200" lvl="1" indent="0" eaLnBrk="1" hangingPunct="1">
              <a:buNone/>
              <a:defRPr/>
            </a:pPr>
            <a:endParaRPr lang="en-US" sz="2800" dirty="0" smtClean="0">
              <a:latin typeface="Calibri" pitchFamily="34" charset="0"/>
              <a:cs typeface="Calibri" pitchFamily="34" charset="0"/>
            </a:endParaRP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512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Budget proposals </a:t>
            </a:r>
            <a:r>
              <a:rPr lang="en-US" dirty="0">
                <a:latin typeface="Calibri" pitchFamily="34" charset="0"/>
              </a:rPr>
              <a:t>t</a:t>
            </a:r>
            <a:r>
              <a:rPr lang="en-US" dirty="0" smtClean="0">
                <a:latin typeface="Calibri" pitchFamily="34" charset="0"/>
              </a:rPr>
              <a:t>o watch</a:t>
            </a:r>
          </a:p>
        </p:txBody>
      </p:sp>
      <p:sp>
        <p:nvSpPr>
          <p:cNvPr id="7171" name="Rectangle 3"/>
          <p:cNvSpPr>
            <a:spLocks noGrp="1" noChangeArrowheads="1"/>
          </p:cNvSpPr>
          <p:nvPr>
            <p:ph type="body" idx="1"/>
          </p:nvPr>
        </p:nvSpPr>
        <p:spPr/>
        <p:txBody>
          <a:bodyPr/>
          <a:lstStyle/>
          <a:p>
            <a:pPr eaLnBrk="1" hangingPunct="1">
              <a:defRPr/>
            </a:pPr>
            <a:r>
              <a:rPr lang="en-US" dirty="0" smtClean="0">
                <a:latin typeface="Calibri" pitchFamily="34" charset="0"/>
                <a:cs typeface="Calibri" pitchFamily="34" charset="0"/>
              </a:rPr>
              <a:t>Expansion of Early Head Start, Early Head Start-Child Care Partnerships</a:t>
            </a:r>
          </a:p>
          <a:p>
            <a:pPr eaLnBrk="1" hangingPunct="1">
              <a:defRPr/>
            </a:pPr>
            <a:r>
              <a:rPr lang="en-US" dirty="0" smtClean="0">
                <a:latin typeface="Calibri" pitchFamily="34" charset="0"/>
                <a:cs typeface="Calibri" pitchFamily="34" charset="0"/>
              </a:rPr>
              <a:t>Community Services Block Grant (CSBG) – focus on areas of need, establish federal standards, improve program integrity </a:t>
            </a:r>
          </a:p>
          <a:p>
            <a:pPr marL="457200" lvl="1" indent="0" eaLnBrk="1" hangingPunct="1">
              <a:buNone/>
              <a:defRPr/>
            </a:pPr>
            <a:endParaRPr lang="en-US" sz="2800" dirty="0" smtClean="0">
              <a:latin typeface="Calibri" pitchFamily="34" charset="0"/>
              <a:cs typeface="Calibri" pitchFamily="34" charset="0"/>
            </a:endParaRP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567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Will ANY new programs be funded in </a:t>
            </a:r>
            <a:br>
              <a:rPr lang="en-US" dirty="0" smtClean="0">
                <a:latin typeface="Calibri" pitchFamily="34" charset="0"/>
              </a:rPr>
            </a:br>
            <a:r>
              <a:rPr lang="en-US" dirty="0" smtClean="0">
                <a:latin typeface="Calibri" pitchFamily="34" charset="0"/>
              </a:rPr>
              <a:t>FY 2014?</a:t>
            </a: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Content Placeholder 2"/>
          <p:cNvGraphicFramePr>
            <a:graphicFrameLocks noGrp="1"/>
          </p:cNvGraphicFramePr>
          <p:nvPr>
            <p:ph idx="1"/>
            <p:extLst>
              <p:ext uri="{D42A27DB-BD31-4B8C-83A1-F6EECF244321}">
                <p14:modId xmlns:p14="http://schemas.microsoft.com/office/powerpoint/2010/main" val="3510204100"/>
              </p:ext>
            </p:extLst>
          </p:nvPr>
        </p:nvGraphicFramePr>
        <p:xfrm>
          <a:off x="838200" y="2362200"/>
          <a:ext cx="8140700" cy="4419600"/>
        </p:xfrm>
        <a:graphic>
          <a:graphicData uri="http://schemas.openxmlformats.org/drawingml/2006/table">
            <a:tbl>
              <a:tblPr firstRow="1" bandRow="1">
                <a:tableStyleId>{073A0DAA-6AF3-43AB-8588-CEC1D06C72B9}</a:tableStyleId>
              </a:tblPr>
              <a:tblGrid>
                <a:gridCol w="4112348"/>
                <a:gridCol w="1445246"/>
                <a:gridCol w="1215685"/>
                <a:gridCol w="1367421"/>
              </a:tblGrid>
              <a:tr h="640080">
                <a:tc>
                  <a:txBody>
                    <a:bodyPr/>
                    <a:lstStyle/>
                    <a:p>
                      <a:r>
                        <a:rPr lang="en-US" sz="2000" dirty="0" smtClean="0"/>
                        <a:t>Proposed Program</a:t>
                      </a:r>
                      <a:endParaRPr lang="en-US" sz="2000" dirty="0"/>
                    </a:p>
                  </a:txBody>
                  <a:tcPr anchor="b"/>
                </a:tc>
                <a:tc>
                  <a:txBody>
                    <a:bodyPr/>
                    <a:lstStyle/>
                    <a:p>
                      <a:pPr algn="r"/>
                      <a:r>
                        <a:rPr lang="en-US" sz="2000" dirty="0" smtClean="0"/>
                        <a:t>President</a:t>
                      </a:r>
                      <a:endParaRPr lang="en-US" sz="2000" dirty="0"/>
                    </a:p>
                  </a:txBody>
                  <a:tcPr anchor="b"/>
                </a:tc>
                <a:tc>
                  <a:txBody>
                    <a:bodyPr/>
                    <a:lstStyle/>
                    <a:p>
                      <a:pPr algn="r"/>
                      <a:r>
                        <a:rPr lang="en-US" sz="2000" dirty="0" smtClean="0"/>
                        <a:t>House</a:t>
                      </a:r>
                      <a:endParaRPr lang="en-US" sz="2000" dirty="0"/>
                    </a:p>
                  </a:txBody>
                  <a:tcPr anchor="b"/>
                </a:tc>
                <a:tc>
                  <a:txBody>
                    <a:bodyPr/>
                    <a:lstStyle/>
                    <a:p>
                      <a:pPr algn="r"/>
                      <a:r>
                        <a:rPr lang="en-US" sz="2000" dirty="0" smtClean="0"/>
                        <a:t>Senate</a:t>
                      </a:r>
                      <a:endParaRPr lang="en-US" sz="2000" dirty="0"/>
                    </a:p>
                  </a:txBody>
                  <a:tcPr anchor="b"/>
                </a:tc>
              </a:tr>
              <a:tr h="457200">
                <a:tc>
                  <a:txBody>
                    <a:bodyPr/>
                    <a:lstStyle/>
                    <a:p>
                      <a:r>
                        <a:rPr lang="en-US" sz="1600" dirty="0" smtClean="0"/>
                        <a:t>Preschool</a:t>
                      </a:r>
                      <a:r>
                        <a:rPr lang="en-US" sz="1600" baseline="0" dirty="0" smtClean="0"/>
                        <a:t> for All (M)</a:t>
                      </a:r>
                      <a:endParaRPr lang="en-US" sz="1600" dirty="0"/>
                    </a:p>
                  </a:txBody>
                  <a:tcPr anchor="b"/>
                </a:tc>
                <a:tc>
                  <a:txBody>
                    <a:bodyPr/>
                    <a:lstStyle/>
                    <a:p>
                      <a:pPr algn="r"/>
                      <a:r>
                        <a:rPr lang="en-US" sz="1600" dirty="0" smtClean="0"/>
                        <a:t>$1.3B</a:t>
                      </a:r>
                      <a:endParaRPr lang="en-US" sz="1600" dirty="0"/>
                    </a:p>
                  </a:txBody>
                  <a:tcPr anchor="b"/>
                </a:tc>
                <a:tc>
                  <a:txBody>
                    <a:bodyPr/>
                    <a:lstStyle/>
                    <a:p>
                      <a:pPr algn="r"/>
                      <a:endParaRPr lang="en-US" sz="1600" dirty="0"/>
                    </a:p>
                  </a:txBody>
                  <a:tcPr anchor="b"/>
                </a:tc>
                <a:tc>
                  <a:txBody>
                    <a:bodyPr/>
                    <a:lstStyle/>
                    <a:p>
                      <a:pPr algn="r"/>
                      <a:endParaRPr lang="en-US" sz="1600" dirty="0"/>
                    </a:p>
                  </a:txBody>
                  <a:tcPr anchor="b"/>
                </a:tc>
              </a:tr>
              <a:tr h="457200">
                <a:tc>
                  <a:txBody>
                    <a:bodyPr/>
                    <a:lstStyle/>
                    <a:p>
                      <a:r>
                        <a:rPr lang="en-US" sz="1600" dirty="0" smtClean="0"/>
                        <a:t>Preschool Development</a:t>
                      </a:r>
                      <a:r>
                        <a:rPr lang="en-US" sz="1600" baseline="0" dirty="0" smtClean="0"/>
                        <a:t> Grants (D)</a:t>
                      </a:r>
                      <a:endParaRPr lang="en-US" sz="1600" dirty="0"/>
                    </a:p>
                  </a:txBody>
                  <a:tcPr anchor="b"/>
                </a:tc>
                <a:tc>
                  <a:txBody>
                    <a:bodyPr/>
                    <a:lstStyle/>
                    <a:p>
                      <a:pPr algn="r"/>
                      <a:r>
                        <a:rPr lang="en-US" sz="1600" dirty="0" smtClean="0"/>
                        <a:t>$750M</a:t>
                      </a:r>
                      <a:endParaRPr lang="en-US" sz="1600" dirty="0"/>
                    </a:p>
                  </a:txBody>
                  <a:tcPr anchor="b"/>
                </a:tc>
                <a:tc>
                  <a:txBody>
                    <a:bodyPr/>
                    <a:lstStyle/>
                    <a:p>
                      <a:pPr algn="r"/>
                      <a:endParaRPr lang="en-US" sz="1600" dirty="0"/>
                    </a:p>
                  </a:txBody>
                  <a:tcPr anchor="b"/>
                </a:tc>
                <a:tc>
                  <a:txBody>
                    <a:bodyPr/>
                    <a:lstStyle/>
                    <a:p>
                      <a:pPr algn="r"/>
                      <a:r>
                        <a:rPr lang="en-US" sz="1600" dirty="0" smtClean="0"/>
                        <a:t>$750M</a:t>
                      </a:r>
                      <a:endParaRPr lang="en-US" sz="1600" dirty="0"/>
                    </a:p>
                  </a:txBody>
                  <a:tcPr anchor="b"/>
                </a:tc>
              </a:tr>
              <a:tr h="457200">
                <a:tc>
                  <a:txBody>
                    <a:bodyPr/>
                    <a:lstStyle/>
                    <a:p>
                      <a:r>
                        <a:rPr lang="en-US" sz="1600" dirty="0" smtClean="0"/>
                        <a:t>Universal Displaced Workers (M)</a:t>
                      </a:r>
                      <a:endParaRPr lang="en-US" sz="1600" dirty="0"/>
                    </a:p>
                  </a:txBody>
                  <a:tcPr anchor="b"/>
                </a:tc>
                <a:tc>
                  <a:txBody>
                    <a:bodyPr/>
                    <a:lstStyle/>
                    <a:p>
                      <a:pPr algn="r"/>
                      <a:r>
                        <a:rPr lang="en-US" sz="1600" dirty="0" smtClean="0"/>
                        <a:t>$4B</a:t>
                      </a:r>
                      <a:endParaRPr lang="en-US" sz="1600" dirty="0"/>
                    </a:p>
                  </a:txBody>
                  <a:tcPr anchor="b"/>
                </a:tc>
                <a:tc>
                  <a:txBody>
                    <a:bodyPr/>
                    <a:lstStyle/>
                    <a:p>
                      <a:pPr algn="r"/>
                      <a:endParaRPr lang="en-US" sz="1600" dirty="0"/>
                    </a:p>
                  </a:txBody>
                  <a:tcPr anchor="b"/>
                </a:tc>
                <a:tc>
                  <a:txBody>
                    <a:bodyPr/>
                    <a:lstStyle/>
                    <a:p>
                      <a:pPr algn="r"/>
                      <a:endParaRPr lang="en-US" sz="1600" dirty="0"/>
                    </a:p>
                  </a:txBody>
                  <a:tcPr anchor="b"/>
                </a:tc>
              </a:tr>
              <a:tr h="457200">
                <a:tc>
                  <a:txBody>
                    <a:bodyPr/>
                    <a:lstStyle/>
                    <a:p>
                      <a:r>
                        <a:rPr lang="en-US" sz="1600" dirty="0" smtClean="0"/>
                        <a:t>School Meal Equipment Grants (D)</a:t>
                      </a:r>
                      <a:endParaRPr lang="en-US" sz="1600" dirty="0"/>
                    </a:p>
                  </a:txBody>
                  <a:tcPr anchor="b"/>
                </a:tc>
                <a:tc>
                  <a:txBody>
                    <a:bodyPr/>
                    <a:lstStyle/>
                    <a:p>
                      <a:pPr algn="r"/>
                      <a:r>
                        <a:rPr lang="en-US" sz="1600" dirty="0" smtClean="0"/>
                        <a:t>$35M</a:t>
                      </a:r>
                      <a:endParaRPr lang="en-US" sz="1600" dirty="0"/>
                    </a:p>
                  </a:txBody>
                  <a:tcPr anchor="b"/>
                </a:tc>
                <a:tc>
                  <a:txBody>
                    <a:bodyPr/>
                    <a:lstStyle/>
                    <a:p>
                      <a:pPr algn="r"/>
                      <a:endParaRPr lang="en-US" sz="1600" dirty="0"/>
                    </a:p>
                  </a:txBody>
                  <a:tcPr anchor="b"/>
                </a:tc>
                <a:tc>
                  <a:txBody>
                    <a:bodyPr/>
                    <a:lstStyle/>
                    <a:p>
                      <a:pPr algn="r"/>
                      <a:r>
                        <a:rPr lang="en-US" sz="1600" dirty="0" smtClean="0"/>
                        <a:t>$35M</a:t>
                      </a:r>
                      <a:endParaRPr lang="en-US" sz="1600" dirty="0"/>
                    </a:p>
                  </a:txBody>
                  <a:tcPr anchor="b"/>
                </a:tc>
              </a:tr>
              <a:tr h="457200">
                <a:tc>
                  <a:txBody>
                    <a:bodyPr/>
                    <a:lstStyle/>
                    <a:p>
                      <a:r>
                        <a:rPr lang="en-US" sz="1600" dirty="0" smtClean="0"/>
                        <a:t>Project  AWARE State Grants (D)</a:t>
                      </a:r>
                      <a:endParaRPr lang="en-US" sz="1600" dirty="0"/>
                    </a:p>
                  </a:txBody>
                  <a:tcPr anchor="b"/>
                </a:tc>
                <a:tc>
                  <a:txBody>
                    <a:bodyPr/>
                    <a:lstStyle/>
                    <a:p>
                      <a:pPr algn="r"/>
                      <a:r>
                        <a:rPr lang="en-US" sz="1600" dirty="0" smtClean="0"/>
                        <a:t>$40M</a:t>
                      </a:r>
                      <a:endParaRPr lang="en-US" sz="1600" dirty="0"/>
                    </a:p>
                  </a:txBody>
                  <a:tcPr anchor="b"/>
                </a:tc>
                <a:tc>
                  <a:txBody>
                    <a:bodyPr/>
                    <a:lstStyle/>
                    <a:p>
                      <a:pPr algn="r"/>
                      <a:endParaRPr lang="en-US" sz="1600" dirty="0"/>
                    </a:p>
                  </a:txBody>
                  <a:tcPr anchor="b"/>
                </a:tc>
                <a:tc>
                  <a:txBody>
                    <a:bodyPr/>
                    <a:lstStyle/>
                    <a:p>
                      <a:pPr algn="r"/>
                      <a:r>
                        <a:rPr lang="en-US" sz="1600" dirty="0" smtClean="0"/>
                        <a:t>$40M</a:t>
                      </a:r>
                      <a:endParaRPr lang="en-US" sz="1600" dirty="0"/>
                    </a:p>
                  </a:txBody>
                  <a:tcPr anchor="b"/>
                </a:tc>
              </a:tr>
              <a:tr h="457200">
                <a:tc>
                  <a:txBody>
                    <a:bodyPr/>
                    <a:lstStyle/>
                    <a:p>
                      <a:r>
                        <a:rPr lang="en-US" sz="1600" dirty="0" smtClean="0"/>
                        <a:t>Mental</a:t>
                      </a:r>
                      <a:r>
                        <a:rPr lang="en-US" sz="1600" baseline="0" dirty="0" smtClean="0"/>
                        <a:t> Health First  (D)</a:t>
                      </a:r>
                      <a:endParaRPr lang="en-US" sz="1600" dirty="0"/>
                    </a:p>
                  </a:txBody>
                  <a:tcPr anchor="b"/>
                </a:tc>
                <a:tc>
                  <a:txBody>
                    <a:bodyPr/>
                    <a:lstStyle/>
                    <a:p>
                      <a:pPr algn="r"/>
                      <a:r>
                        <a:rPr lang="en-US" sz="1600" dirty="0" smtClean="0"/>
                        <a:t>$15M</a:t>
                      </a:r>
                      <a:endParaRPr lang="en-US" sz="1600" dirty="0"/>
                    </a:p>
                  </a:txBody>
                  <a:tcPr anchor="b"/>
                </a:tc>
                <a:tc>
                  <a:txBody>
                    <a:bodyPr/>
                    <a:lstStyle/>
                    <a:p>
                      <a:pPr algn="r"/>
                      <a:endParaRPr lang="en-US" sz="1600" dirty="0"/>
                    </a:p>
                  </a:txBody>
                  <a:tcPr anchor="b"/>
                </a:tc>
                <a:tc>
                  <a:txBody>
                    <a:bodyPr/>
                    <a:lstStyle/>
                    <a:p>
                      <a:pPr algn="r"/>
                      <a:r>
                        <a:rPr lang="en-US" sz="1600" dirty="0" smtClean="0"/>
                        <a:t>$15M</a:t>
                      </a:r>
                      <a:endParaRPr lang="en-US" sz="1600" dirty="0"/>
                    </a:p>
                  </a:txBody>
                  <a:tcPr anchor="b"/>
                </a:tc>
              </a:tr>
              <a:tr h="457200">
                <a:tc>
                  <a:txBody>
                    <a:bodyPr/>
                    <a:lstStyle/>
                    <a:p>
                      <a:r>
                        <a:rPr lang="en-US" sz="1600" dirty="0" smtClean="0"/>
                        <a:t>Healthy Transitions</a:t>
                      </a:r>
                      <a:endParaRPr lang="en-US" sz="1600" dirty="0"/>
                    </a:p>
                  </a:txBody>
                  <a:tcPr anchor="b"/>
                </a:tc>
                <a:tc>
                  <a:txBody>
                    <a:bodyPr/>
                    <a:lstStyle/>
                    <a:p>
                      <a:pPr algn="r"/>
                      <a:r>
                        <a:rPr lang="en-US" sz="1600" dirty="0" smtClean="0"/>
                        <a:t>$25M</a:t>
                      </a:r>
                      <a:endParaRPr lang="en-US" sz="1600" dirty="0"/>
                    </a:p>
                  </a:txBody>
                  <a:tcPr anchor="b"/>
                </a:tc>
                <a:tc>
                  <a:txBody>
                    <a:bodyPr/>
                    <a:lstStyle/>
                    <a:p>
                      <a:pPr algn="r"/>
                      <a:endParaRPr lang="en-US" sz="1600" dirty="0"/>
                    </a:p>
                  </a:txBody>
                  <a:tcPr anchor="b"/>
                </a:tc>
                <a:tc>
                  <a:txBody>
                    <a:bodyPr/>
                    <a:lstStyle/>
                    <a:p>
                      <a:pPr algn="r"/>
                      <a:r>
                        <a:rPr lang="en-US" sz="1600" dirty="0" smtClean="0"/>
                        <a:t>$0</a:t>
                      </a:r>
                      <a:endParaRPr lang="en-US" sz="1600" dirty="0"/>
                    </a:p>
                  </a:txBody>
                  <a:tcPr anchor="b"/>
                </a:tc>
              </a:tr>
              <a:tr h="457200">
                <a:tc>
                  <a:txBody>
                    <a:bodyPr/>
                    <a:lstStyle/>
                    <a:p>
                      <a:r>
                        <a:rPr lang="en-US" sz="1600" dirty="0" smtClean="0"/>
                        <a:t>LIHEAP Energy Burden Reduction Grants(D)</a:t>
                      </a:r>
                      <a:endParaRPr lang="en-US" sz="1600" dirty="0"/>
                    </a:p>
                  </a:txBody>
                  <a:tcPr anchor="b"/>
                </a:tc>
                <a:tc>
                  <a:txBody>
                    <a:bodyPr/>
                    <a:lstStyle/>
                    <a:p>
                      <a:pPr algn="r"/>
                      <a:r>
                        <a:rPr lang="en-US" sz="1600" dirty="0" smtClean="0"/>
                        <a:t>$50M</a:t>
                      </a:r>
                      <a:endParaRPr lang="en-US" sz="1600" dirty="0"/>
                    </a:p>
                  </a:txBody>
                  <a:tcPr anchor="b"/>
                </a:tc>
                <a:tc>
                  <a:txBody>
                    <a:bodyPr/>
                    <a:lstStyle/>
                    <a:p>
                      <a:pPr algn="r"/>
                      <a:endParaRPr lang="en-US" sz="1600" dirty="0"/>
                    </a:p>
                  </a:txBody>
                  <a:tcPr anchor="b"/>
                </a:tc>
                <a:tc>
                  <a:txBody>
                    <a:bodyPr/>
                    <a:lstStyle/>
                    <a:p>
                      <a:pPr algn="r"/>
                      <a:r>
                        <a:rPr lang="en-US" sz="1600" dirty="0" smtClean="0"/>
                        <a:t>$0</a:t>
                      </a:r>
                      <a:endParaRPr lang="en-US" sz="1600" dirty="0"/>
                    </a:p>
                  </a:txBody>
                  <a:tcPr anchor="b"/>
                </a:tc>
              </a:tr>
            </a:tbl>
          </a:graphicData>
        </a:graphic>
      </p:graphicFrame>
    </p:spTree>
    <p:extLst>
      <p:ext uri="{BB962C8B-B14F-4D97-AF65-F5344CB8AC3E}">
        <p14:creationId xmlns:p14="http://schemas.microsoft.com/office/powerpoint/2010/main" val="651025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Upcoming congressional deadlines</a:t>
            </a:r>
            <a:endParaRPr lang="en-US" dirty="0">
              <a:latin typeface="Calibri" pitchFamily="34" charset="0"/>
              <a:cs typeface="Calibri"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25884059"/>
              </p:ext>
            </p:extLst>
          </p:nvPr>
        </p:nvGraphicFramePr>
        <p:xfrm>
          <a:off x="838200" y="2362200"/>
          <a:ext cx="8077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Pentagon 9"/>
          <p:cNvSpPr/>
          <p:nvPr/>
        </p:nvSpPr>
        <p:spPr bwMode="auto">
          <a:xfrm>
            <a:off x="2819400" y="3962400"/>
            <a:ext cx="1219200" cy="304800"/>
          </a:xfrm>
          <a:prstGeom prst="homePlat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Pentagon 10"/>
          <p:cNvSpPr/>
          <p:nvPr/>
        </p:nvSpPr>
        <p:spPr bwMode="auto">
          <a:xfrm>
            <a:off x="5791200" y="3952568"/>
            <a:ext cx="1219200" cy="304800"/>
          </a:xfrm>
          <a:prstGeom prst="homePlat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364866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Upcoming reauthorization </a:t>
            </a:r>
            <a:r>
              <a:rPr lang="en-US" dirty="0">
                <a:latin typeface="Calibri" pitchFamily="34" charset="0"/>
              </a:rPr>
              <a:t>b</a:t>
            </a:r>
            <a:r>
              <a:rPr lang="en-US" dirty="0" smtClean="0">
                <a:latin typeface="Calibri" pitchFamily="34" charset="0"/>
              </a:rPr>
              <a:t>ills: </a:t>
            </a:r>
            <a:br>
              <a:rPr lang="en-US" dirty="0" smtClean="0">
                <a:latin typeface="Calibri" pitchFamily="34" charset="0"/>
              </a:rPr>
            </a:br>
            <a:r>
              <a:rPr lang="en-US" dirty="0" smtClean="0">
                <a:latin typeface="Calibri" pitchFamily="34" charset="0"/>
              </a:rPr>
              <a:t>Farm Bill</a:t>
            </a:r>
          </a:p>
        </p:txBody>
      </p:sp>
      <p:sp>
        <p:nvSpPr>
          <p:cNvPr id="7171" name="Rectangle 3"/>
          <p:cNvSpPr>
            <a:spLocks noGrp="1" noChangeArrowheads="1"/>
          </p:cNvSpPr>
          <p:nvPr>
            <p:ph type="body" idx="1"/>
          </p:nvPr>
        </p:nvSpPr>
        <p:spPr/>
        <p:txBody>
          <a:bodyPr/>
          <a:lstStyle/>
          <a:p>
            <a:pPr eaLnBrk="1" hangingPunct="1">
              <a:defRPr/>
            </a:pPr>
            <a:endParaRPr lang="en-US" dirty="0">
              <a:latin typeface="Calibri" pitchFamily="34" charset="0"/>
              <a:cs typeface="Calibri" pitchFamily="34" charset="0"/>
            </a:endParaRPr>
          </a:p>
          <a:p>
            <a:pPr marL="457200" lvl="1" indent="0" eaLnBrk="1" hangingPunct="1">
              <a:buNone/>
              <a:defRPr/>
            </a:pPr>
            <a:endParaRPr lang="en-US" sz="2800" dirty="0" smtClean="0">
              <a:latin typeface="Calibri" pitchFamily="34" charset="0"/>
              <a:cs typeface="Calibri" pitchFamily="34" charset="0"/>
            </a:endParaRP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887537097"/>
              </p:ext>
            </p:extLst>
          </p:nvPr>
        </p:nvGraphicFramePr>
        <p:xfrm>
          <a:off x="838200" y="2362200"/>
          <a:ext cx="8140700" cy="4343401"/>
        </p:xfrm>
        <a:graphic>
          <a:graphicData uri="http://schemas.openxmlformats.org/drawingml/2006/table">
            <a:tbl>
              <a:tblPr firstRow="1" bandRow="1">
                <a:tableStyleId>{073A0DAA-6AF3-43AB-8588-CEC1D06C72B9}</a:tableStyleId>
              </a:tblPr>
              <a:tblGrid>
                <a:gridCol w="2096650"/>
                <a:gridCol w="3022025"/>
                <a:gridCol w="3022025"/>
              </a:tblGrid>
              <a:tr h="549929">
                <a:tc gridSpan="3">
                  <a:txBody>
                    <a:bodyPr/>
                    <a:lstStyle/>
                    <a:p>
                      <a:pPr algn="ctr"/>
                      <a:r>
                        <a:rPr lang="en-US" sz="2400" dirty="0" smtClean="0">
                          <a:latin typeface="Calibri" pitchFamily="34" charset="0"/>
                        </a:rPr>
                        <a:t>Major SNAP</a:t>
                      </a:r>
                      <a:r>
                        <a:rPr lang="en-US" sz="2400" baseline="0" dirty="0" smtClean="0">
                          <a:latin typeface="Calibri" pitchFamily="34" charset="0"/>
                        </a:rPr>
                        <a:t> Proposals</a:t>
                      </a:r>
                      <a:endParaRPr lang="en-US" sz="2400" dirty="0">
                        <a:latin typeface="Calibri" pitchFamily="34" charset="0"/>
                      </a:endParaRPr>
                    </a:p>
                  </a:txBody>
                  <a:tcPr anchor="b"/>
                </a:tc>
                <a:tc hMerge="1">
                  <a:txBody>
                    <a:bodyPr/>
                    <a:lstStyle/>
                    <a:p>
                      <a:endParaRPr lang="en-US" dirty="0"/>
                    </a:p>
                  </a:txBody>
                  <a:tcPr/>
                </a:tc>
                <a:tc hMerge="1">
                  <a:txBody>
                    <a:bodyPr/>
                    <a:lstStyle/>
                    <a:p>
                      <a:endParaRPr lang="en-US" dirty="0"/>
                    </a:p>
                  </a:txBody>
                  <a:tcPr/>
                </a:tc>
              </a:tr>
              <a:tr h="549929">
                <a:tc>
                  <a:txBody>
                    <a:bodyPr/>
                    <a:lstStyle/>
                    <a:p>
                      <a:r>
                        <a:rPr lang="en-US" sz="1800" b="1" dirty="0" smtClean="0">
                          <a:solidFill>
                            <a:schemeClr val="bg1"/>
                          </a:solidFill>
                          <a:latin typeface="Calibri" pitchFamily="34" charset="0"/>
                        </a:rPr>
                        <a:t>Proposal</a:t>
                      </a:r>
                      <a:endParaRPr lang="en-US" sz="1800" b="1" dirty="0">
                        <a:solidFill>
                          <a:schemeClr val="bg1"/>
                        </a:solidFill>
                        <a:latin typeface="Calibri" pitchFamily="34" charset="0"/>
                      </a:endParaRPr>
                    </a:p>
                  </a:txBody>
                  <a:tcPr anchor="b">
                    <a:solidFill>
                      <a:schemeClr val="tx1"/>
                    </a:solidFill>
                  </a:tcPr>
                </a:tc>
                <a:tc>
                  <a:txBody>
                    <a:bodyPr/>
                    <a:lstStyle/>
                    <a:p>
                      <a:pPr algn="ctr"/>
                      <a:r>
                        <a:rPr lang="en-US" sz="1800" b="1" dirty="0" smtClean="0">
                          <a:solidFill>
                            <a:schemeClr val="bg1"/>
                          </a:solidFill>
                          <a:latin typeface="Calibri" pitchFamily="34" charset="0"/>
                        </a:rPr>
                        <a:t>House (committee passed)</a:t>
                      </a:r>
                      <a:endParaRPr lang="en-US" sz="1800" b="1" dirty="0">
                        <a:solidFill>
                          <a:schemeClr val="bg1"/>
                        </a:solidFill>
                        <a:latin typeface="Calibri" pitchFamily="34" charset="0"/>
                      </a:endParaRPr>
                    </a:p>
                  </a:txBody>
                  <a:tcPr anchor="b">
                    <a:solidFill>
                      <a:schemeClr val="tx1"/>
                    </a:solidFill>
                  </a:tcPr>
                </a:tc>
                <a:tc>
                  <a:txBody>
                    <a:bodyPr/>
                    <a:lstStyle/>
                    <a:p>
                      <a:pPr algn="ctr"/>
                      <a:r>
                        <a:rPr lang="en-US" sz="1800" b="1" dirty="0" smtClean="0">
                          <a:solidFill>
                            <a:schemeClr val="bg1"/>
                          </a:solidFill>
                          <a:latin typeface="Calibri" pitchFamily="34" charset="0"/>
                        </a:rPr>
                        <a:t>Senate</a:t>
                      </a:r>
                      <a:endParaRPr lang="en-US" sz="1800" b="1" dirty="0">
                        <a:solidFill>
                          <a:schemeClr val="bg1"/>
                        </a:solidFill>
                        <a:latin typeface="Calibri" pitchFamily="34" charset="0"/>
                      </a:endParaRPr>
                    </a:p>
                  </a:txBody>
                  <a:tcPr anchor="b">
                    <a:solidFill>
                      <a:schemeClr val="tx1"/>
                    </a:solidFill>
                  </a:tcPr>
                </a:tc>
              </a:tr>
              <a:tr h="549929">
                <a:tc>
                  <a:txBody>
                    <a:bodyPr/>
                    <a:lstStyle/>
                    <a:p>
                      <a:r>
                        <a:rPr lang="en-US" sz="1400" dirty="0" smtClean="0">
                          <a:latin typeface="Calibri" pitchFamily="34" charset="0"/>
                        </a:rPr>
                        <a:t>ARRA benefit</a:t>
                      </a:r>
                      <a:r>
                        <a:rPr lang="en-US" sz="1400" baseline="0" dirty="0" smtClean="0">
                          <a:latin typeface="Calibri" pitchFamily="34" charset="0"/>
                        </a:rPr>
                        <a:t> sunset</a:t>
                      </a:r>
                      <a:endParaRPr lang="en-US" sz="1400" dirty="0">
                        <a:latin typeface="Calibri" pitchFamily="34" charset="0"/>
                      </a:endParaRPr>
                    </a:p>
                  </a:txBody>
                  <a:tcPr anchor="b"/>
                </a:tc>
                <a:tc>
                  <a:txBody>
                    <a:bodyPr/>
                    <a:lstStyle/>
                    <a:p>
                      <a:r>
                        <a:rPr lang="en-US" sz="1400" dirty="0" smtClean="0">
                          <a:latin typeface="Calibri" pitchFamily="34" charset="0"/>
                        </a:rPr>
                        <a:t>Retains</a:t>
                      </a:r>
                      <a:r>
                        <a:rPr lang="en-US" sz="1400" baseline="0" dirty="0" smtClean="0">
                          <a:latin typeface="Calibri" pitchFamily="34" charset="0"/>
                        </a:rPr>
                        <a:t> (10/31/2013)</a:t>
                      </a:r>
                      <a:endParaRPr lang="en-US" sz="1400" dirty="0">
                        <a:latin typeface="Calibri" pitchFamily="34" charset="0"/>
                      </a:endParaRPr>
                    </a:p>
                  </a:txBody>
                  <a:tcPr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itchFamily="34" charset="0"/>
                        </a:rPr>
                        <a:t>Retains</a:t>
                      </a:r>
                      <a:r>
                        <a:rPr lang="en-US" sz="1400" baseline="0" dirty="0" smtClean="0">
                          <a:latin typeface="Calibri" pitchFamily="34" charset="0"/>
                        </a:rPr>
                        <a:t> (10/31/2013)</a:t>
                      </a:r>
                      <a:endParaRPr lang="en-US" sz="1400" dirty="0" smtClean="0">
                        <a:latin typeface="Calibri" pitchFamily="34" charset="0"/>
                      </a:endParaRPr>
                    </a:p>
                  </a:txBody>
                  <a:tcPr anchor="b"/>
                </a:tc>
              </a:tr>
              <a:tr h="549929">
                <a:tc>
                  <a:txBody>
                    <a:bodyPr/>
                    <a:lstStyle/>
                    <a:p>
                      <a:r>
                        <a:rPr lang="en-US" sz="1400" dirty="0" smtClean="0">
                          <a:latin typeface="Calibri" pitchFamily="34" charset="0"/>
                        </a:rPr>
                        <a:t>Categorical eligibility</a:t>
                      </a:r>
                      <a:endParaRPr lang="en-US" sz="1400" dirty="0">
                        <a:latin typeface="Calibri" pitchFamily="34" charset="0"/>
                      </a:endParaRPr>
                    </a:p>
                  </a:txBody>
                  <a:tcPr anchor="b"/>
                </a:tc>
                <a:tc>
                  <a:txBody>
                    <a:bodyPr/>
                    <a:lstStyle/>
                    <a:p>
                      <a:r>
                        <a:rPr lang="en-US" sz="1400" dirty="0" smtClean="0">
                          <a:latin typeface="Calibri" pitchFamily="34" charset="0"/>
                        </a:rPr>
                        <a:t>Limits to cash</a:t>
                      </a:r>
                      <a:r>
                        <a:rPr lang="en-US" sz="1400" baseline="0" dirty="0" smtClean="0">
                          <a:latin typeface="Calibri" pitchFamily="34" charset="0"/>
                        </a:rPr>
                        <a:t> assistance only</a:t>
                      </a:r>
                      <a:endParaRPr lang="en-US" sz="1400" dirty="0">
                        <a:latin typeface="Calibri" pitchFamily="34" charset="0"/>
                      </a:endParaRPr>
                    </a:p>
                  </a:txBody>
                  <a:tcPr anchor="b"/>
                </a:tc>
                <a:tc>
                  <a:txBody>
                    <a:bodyPr/>
                    <a:lstStyle/>
                    <a:p>
                      <a:r>
                        <a:rPr lang="en-US" sz="1400" dirty="0" smtClean="0">
                          <a:latin typeface="Calibri" pitchFamily="34" charset="0"/>
                        </a:rPr>
                        <a:t>None</a:t>
                      </a:r>
                      <a:endParaRPr lang="en-US" sz="1400" dirty="0">
                        <a:latin typeface="Calibri" pitchFamily="34" charset="0"/>
                      </a:endParaRPr>
                    </a:p>
                  </a:txBody>
                  <a:tcPr anchor="b"/>
                </a:tc>
              </a:tr>
              <a:tr h="796878">
                <a:tc>
                  <a:txBody>
                    <a:bodyPr/>
                    <a:lstStyle/>
                    <a:p>
                      <a:r>
                        <a:rPr lang="en-US" sz="1400" dirty="0" smtClean="0">
                          <a:latin typeface="Calibri" pitchFamily="34" charset="0"/>
                        </a:rPr>
                        <a:t>“Heat and Eat”</a:t>
                      </a:r>
                      <a:endParaRPr lang="en-US" sz="1400" dirty="0">
                        <a:latin typeface="Calibri" pitchFamily="34" charset="0"/>
                      </a:endParaRPr>
                    </a:p>
                  </a:txBody>
                  <a:tcPr anchor="b"/>
                </a:tc>
                <a:tc>
                  <a:txBody>
                    <a:bodyPr/>
                    <a:lstStyle/>
                    <a:p>
                      <a:r>
                        <a:rPr lang="en-US" sz="1400" dirty="0" smtClean="0">
                          <a:latin typeface="Calibri" pitchFamily="34" charset="0"/>
                        </a:rPr>
                        <a:t>Limits automatic HCSUA eligibility to individuals</a:t>
                      </a:r>
                      <a:r>
                        <a:rPr lang="en-US" sz="1400" baseline="0" dirty="0" smtClean="0">
                          <a:latin typeface="Calibri" pitchFamily="34" charset="0"/>
                        </a:rPr>
                        <a:t> receiving $20 or more in LIHEAP benefits/year</a:t>
                      </a:r>
                      <a:endParaRPr lang="en-US" sz="1400" dirty="0">
                        <a:latin typeface="Calibri" pitchFamily="34" charset="0"/>
                      </a:endParaRPr>
                    </a:p>
                  </a:txBody>
                  <a:tcPr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itchFamily="34" charset="0"/>
                        </a:rPr>
                        <a:t>Limits automatic HCSUA eligibility to individuals</a:t>
                      </a:r>
                      <a:r>
                        <a:rPr lang="en-US" sz="1400" baseline="0" dirty="0" smtClean="0">
                          <a:latin typeface="Calibri" pitchFamily="34" charset="0"/>
                        </a:rPr>
                        <a:t> receiving $10 or more in LIHEAP benefits/year</a:t>
                      </a:r>
                      <a:endParaRPr lang="en-US" sz="1400" dirty="0" smtClean="0">
                        <a:latin typeface="Calibri" pitchFamily="34" charset="0"/>
                      </a:endParaRPr>
                    </a:p>
                  </a:txBody>
                  <a:tcPr anchor="b"/>
                </a:tc>
              </a:tr>
              <a:tr h="796878">
                <a:tc>
                  <a:txBody>
                    <a:bodyPr/>
                    <a:lstStyle/>
                    <a:p>
                      <a:r>
                        <a:rPr lang="en-US" sz="1400" dirty="0" smtClean="0">
                          <a:latin typeface="Calibri" pitchFamily="34" charset="0"/>
                        </a:rPr>
                        <a:t>Performance bonuses</a:t>
                      </a:r>
                      <a:endParaRPr lang="en-US" sz="1400" dirty="0">
                        <a:latin typeface="Calibri" pitchFamily="34" charset="0"/>
                      </a:endParaRPr>
                    </a:p>
                  </a:txBody>
                  <a:tcPr anchor="b"/>
                </a:tc>
                <a:tc>
                  <a:txBody>
                    <a:bodyPr/>
                    <a:lstStyle/>
                    <a:p>
                      <a:r>
                        <a:rPr lang="en-US" sz="1400" dirty="0" smtClean="0">
                          <a:latin typeface="Calibri" pitchFamily="34" charset="0"/>
                        </a:rPr>
                        <a:t>Eliminates</a:t>
                      </a:r>
                      <a:endParaRPr lang="en-US" sz="1400" dirty="0">
                        <a:latin typeface="Calibri" pitchFamily="34" charset="0"/>
                      </a:endParaRPr>
                    </a:p>
                  </a:txBody>
                  <a:tcPr anchor="b"/>
                </a:tc>
                <a:tc>
                  <a:txBody>
                    <a:bodyPr/>
                    <a:lstStyle/>
                    <a:p>
                      <a:r>
                        <a:rPr lang="en-US" sz="1400" dirty="0" smtClean="0">
                          <a:latin typeface="Calibri" pitchFamily="34" charset="0"/>
                        </a:rPr>
                        <a:t>Limits use to improvements in technology, administration, or actions to prevent waste, fraud,</a:t>
                      </a:r>
                      <a:r>
                        <a:rPr lang="en-US" sz="1400" baseline="0" dirty="0" smtClean="0">
                          <a:latin typeface="Calibri" pitchFamily="34" charset="0"/>
                        </a:rPr>
                        <a:t> and abuse</a:t>
                      </a:r>
                      <a:endParaRPr lang="en-US" sz="1400" dirty="0">
                        <a:latin typeface="Calibri" pitchFamily="34" charset="0"/>
                      </a:endParaRPr>
                    </a:p>
                  </a:txBody>
                  <a:tcPr anchor="b"/>
                </a:tc>
              </a:tr>
              <a:tr h="549929">
                <a:tc>
                  <a:txBody>
                    <a:bodyPr/>
                    <a:lstStyle/>
                    <a:p>
                      <a:r>
                        <a:rPr lang="en-US" sz="1400" dirty="0" smtClean="0">
                          <a:latin typeface="Calibri" pitchFamily="34" charset="0"/>
                        </a:rPr>
                        <a:t>Employment and Training</a:t>
                      </a:r>
                      <a:endParaRPr lang="en-US" sz="1400" dirty="0">
                        <a:latin typeface="Calibri" pitchFamily="34" charset="0"/>
                      </a:endParaRPr>
                    </a:p>
                  </a:txBody>
                  <a:tcPr anchor="b"/>
                </a:tc>
                <a:tc>
                  <a:txBody>
                    <a:bodyPr/>
                    <a:lstStyle/>
                    <a:p>
                      <a:r>
                        <a:rPr lang="en-US" sz="1400" dirty="0" smtClean="0">
                          <a:latin typeface="Calibri" pitchFamily="34" charset="0"/>
                        </a:rPr>
                        <a:t>Reduces to $79M/year</a:t>
                      </a:r>
                      <a:endParaRPr lang="en-US" sz="1400" dirty="0">
                        <a:latin typeface="Calibri" pitchFamily="34" charset="0"/>
                      </a:endParaRPr>
                    </a:p>
                  </a:txBody>
                  <a:tcPr anchor="b"/>
                </a:tc>
                <a:tc>
                  <a:txBody>
                    <a:bodyPr/>
                    <a:lstStyle/>
                    <a:p>
                      <a:r>
                        <a:rPr lang="en-US" sz="1400" dirty="0" smtClean="0">
                          <a:latin typeface="Calibri" pitchFamily="34" charset="0"/>
                        </a:rPr>
                        <a:t>Reduces to $80M</a:t>
                      </a:r>
                      <a:r>
                        <a:rPr lang="en-US" sz="1400" baseline="0" dirty="0" smtClean="0">
                          <a:latin typeface="Calibri" pitchFamily="34" charset="0"/>
                        </a:rPr>
                        <a:t> in FY 2018</a:t>
                      </a:r>
                      <a:endParaRPr lang="en-US" sz="1400" dirty="0">
                        <a:latin typeface="Calibri" pitchFamily="34" charset="0"/>
                      </a:endParaRPr>
                    </a:p>
                  </a:txBody>
                  <a:tcPr anchor="b"/>
                </a:tc>
              </a:tr>
            </a:tbl>
          </a:graphicData>
        </a:graphic>
      </p:graphicFrame>
    </p:spTree>
    <p:extLst>
      <p:ext uri="{BB962C8B-B14F-4D97-AF65-F5344CB8AC3E}">
        <p14:creationId xmlns:p14="http://schemas.microsoft.com/office/powerpoint/2010/main" val="2746586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States affected by “heat and eat” proposal</a:t>
            </a:r>
          </a:p>
        </p:txBody>
      </p:sp>
      <p:sp>
        <p:nvSpPr>
          <p:cNvPr id="7171" name="Rectangle 3"/>
          <p:cNvSpPr>
            <a:spLocks noGrp="1" noChangeArrowheads="1"/>
          </p:cNvSpPr>
          <p:nvPr>
            <p:ph type="body" idx="1"/>
          </p:nvPr>
        </p:nvSpPr>
        <p:spPr/>
        <p:txBody>
          <a:bodyPr/>
          <a:lstStyle/>
          <a:p>
            <a:pPr eaLnBrk="1" hangingPunct="1">
              <a:defRPr/>
            </a:pPr>
            <a:endParaRPr lang="en-US" dirty="0">
              <a:latin typeface="Calibri" pitchFamily="34" charset="0"/>
              <a:cs typeface="Calibri" pitchFamily="34" charset="0"/>
            </a:endParaRPr>
          </a:p>
          <a:p>
            <a:pPr marL="457200" lvl="1" indent="0" eaLnBrk="1" hangingPunct="1">
              <a:buNone/>
              <a:defRPr/>
            </a:pPr>
            <a:endParaRPr lang="en-US" sz="2800" dirty="0" smtClean="0">
              <a:latin typeface="Calibri" pitchFamily="34" charset="0"/>
              <a:cs typeface="Calibri" pitchFamily="34" charset="0"/>
            </a:endParaRP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652712"/>
            <a:ext cx="5257800" cy="342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073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Other nutrition </a:t>
            </a:r>
            <a:r>
              <a:rPr lang="en-US" dirty="0">
                <a:latin typeface="Calibri" pitchFamily="34" charset="0"/>
              </a:rPr>
              <a:t>p</a:t>
            </a:r>
            <a:r>
              <a:rPr lang="en-US" dirty="0" smtClean="0">
                <a:latin typeface="Calibri" pitchFamily="34" charset="0"/>
              </a:rPr>
              <a:t>roposals</a:t>
            </a:r>
          </a:p>
        </p:txBody>
      </p:sp>
      <p:sp>
        <p:nvSpPr>
          <p:cNvPr id="7171" name="Rectangle 3"/>
          <p:cNvSpPr>
            <a:spLocks noGrp="1" noChangeArrowheads="1"/>
          </p:cNvSpPr>
          <p:nvPr>
            <p:ph type="body" idx="1"/>
          </p:nvPr>
        </p:nvSpPr>
        <p:spPr/>
        <p:txBody>
          <a:bodyPr/>
          <a:lstStyle/>
          <a:p>
            <a:pPr eaLnBrk="1" hangingPunct="1">
              <a:defRPr/>
            </a:pPr>
            <a:endParaRPr lang="en-US" dirty="0">
              <a:latin typeface="Calibri" pitchFamily="34" charset="0"/>
              <a:cs typeface="Calibri" pitchFamily="34" charset="0"/>
            </a:endParaRPr>
          </a:p>
          <a:p>
            <a:pPr marL="457200" lvl="1" indent="0" eaLnBrk="1" hangingPunct="1">
              <a:buNone/>
              <a:defRPr/>
            </a:pPr>
            <a:endParaRPr lang="en-US" sz="2800" dirty="0" smtClean="0">
              <a:latin typeface="Calibri" pitchFamily="34" charset="0"/>
              <a:cs typeface="Calibri" pitchFamily="34" charset="0"/>
            </a:endParaRP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366194401"/>
              </p:ext>
            </p:extLst>
          </p:nvPr>
        </p:nvGraphicFramePr>
        <p:xfrm>
          <a:off x="444501" y="2344581"/>
          <a:ext cx="8534399" cy="4392974"/>
        </p:xfrm>
        <a:graphic>
          <a:graphicData uri="http://schemas.openxmlformats.org/drawingml/2006/table">
            <a:tbl>
              <a:tblPr firstRow="1" bandRow="1">
                <a:tableStyleId>{073A0DAA-6AF3-43AB-8588-CEC1D06C72B9}</a:tableStyleId>
              </a:tblPr>
              <a:tblGrid>
                <a:gridCol w="1677702"/>
                <a:gridCol w="3046697"/>
                <a:gridCol w="3810000"/>
              </a:tblGrid>
              <a:tr h="342647">
                <a:tc>
                  <a:txBody>
                    <a:bodyPr/>
                    <a:lstStyle/>
                    <a:p>
                      <a:r>
                        <a:rPr lang="en-US" sz="1600" b="1" dirty="0" smtClean="0">
                          <a:solidFill>
                            <a:schemeClr val="bg1"/>
                          </a:solidFill>
                          <a:latin typeface="Calibri" pitchFamily="34" charset="0"/>
                        </a:rPr>
                        <a:t>Program</a:t>
                      </a:r>
                      <a:endParaRPr lang="en-US" sz="1600" b="1" dirty="0">
                        <a:solidFill>
                          <a:schemeClr val="bg1"/>
                        </a:solidFill>
                        <a:latin typeface="Calibri" pitchFamily="34" charset="0"/>
                      </a:endParaRPr>
                    </a:p>
                  </a:txBody>
                  <a:tcPr anchor="b">
                    <a:solidFill>
                      <a:schemeClr val="tx1"/>
                    </a:solidFill>
                  </a:tcPr>
                </a:tc>
                <a:tc>
                  <a:txBody>
                    <a:bodyPr/>
                    <a:lstStyle/>
                    <a:p>
                      <a:pPr algn="ctr"/>
                      <a:r>
                        <a:rPr lang="en-US" sz="1600" b="1" dirty="0" smtClean="0">
                          <a:solidFill>
                            <a:schemeClr val="bg1"/>
                          </a:solidFill>
                          <a:latin typeface="Calibri" pitchFamily="34" charset="0"/>
                        </a:rPr>
                        <a:t>House (committee passed)</a:t>
                      </a:r>
                      <a:endParaRPr lang="en-US" sz="1600" b="1" dirty="0">
                        <a:solidFill>
                          <a:schemeClr val="bg1"/>
                        </a:solidFill>
                        <a:latin typeface="Calibri" pitchFamily="34" charset="0"/>
                      </a:endParaRPr>
                    </a:p>
                  </a:txBody>
                  <a:tcPr anchor="b">
                    <a:solidFill>
                      <a:schemeClr val="tx1"/>
                    </a:solidFill>
                  </a:tcPr>
                </a:tc>
                <a:tc>
                  <a:txBody>
                    <a:bodyPr/>
                    <a:lstStyle/>
                    <a:p>
                      <a:pPr algn="ctr"/>
                      <a:r>
                        <a:rPr lang="en-US" sz="1600" b="1" dirty="0" smtClean="0">
                          <a:solidFill>
                            <a:schemeClr val="bg1"/>
                          </a:solidFill>
                          <a:latin typeface="Calibri" pitchFamily="34" charset="0"/>
                        </a:rPr>
                        <a:t>Senate</a:t>
                      </a:r>
                      <a:endParaRPr lang="en-US" sz="1600" b="1" dirty="0">
                        <a:solidFill>
                          <a:schemeClr val="bg1"/>
                        </a:solidFill>
                        <a:latin typeface="Calibri" pitchFamily="34" charset="0"/>
                      </a:endParaRPr>
                    </a:p>
                  </a:txBody>
                  <a:tcPr anchor="b">
                    <a:solidFill>
                      <a:schemeClr val="tx1"/>
                    </a:solidFill>
                  </a:tcPr>
                </a:tc>
              </a:tr>
              <a:tr h="747594">
                <a:tc>
                  <a:txBody>
                    <a:bodyPr/>
                    <a:lstStyle/>
                    <a:p>
                      <a:r>
                        <a:rPr lang="en-US" sz="1400" dirty="0" smtClean="0">
                          <a:latin typeface="Calibri" pitchFamily="34" charset="0"/>
                        </a:rPr>
                        <a:t>TEFAP</a:t>
                      </a:r>
                      <a:endParaRPr lang="en-US" sz="1400" dirty="0">
                        <a:latin typeface="Calibri" pitchFamily="34" charset="0"/>
                      </a:endParaRPr>
                    </a:p>
                  </a:txBody>
                  <a:tcPr anchor="b"/>
                </a:tc>
                <a:tc>
                  <a:txBody>
                    <a:bodyPr/>
                    <a:lstStyle/>
                    <a:p>
                      <a:r>
                        <a:rPr lang="en-US" sz="1400" dirty="0" smtClean="0">
                          <a:latin typeface="Calibri" pitchFamily="34" charset="0"/>
                        </a:rPr>
                        <a:t>-$20M in additional funds for FYs 2014-2018, indexed to Thrifty Food Plan</a:t>
                      </a:r>
                    </a:p>
                    <a:p>
                      <a:r>
                        <a:rPr lang="en-US" sz="1400" dirty="0" smtClean="0">
                          <a:latin typeface="Calibri" pitchFamily="34" charset="0"/>
                        </a:rPr>
                        <a:t>-Funds available for two</a:t>
                      </a:r>
                      <a:r>
                        <a:rPr lang="en-US" sz="1400" baseline="0" dirty="0" smtClean="0">
                          <a:latin typeface="Calibri" pitchFamily="34" charset="0"/>
                        </a:rPr>
                        <a:t> years</a:t>
                      </a:r>
                      <a:endParaRPr lang="en-US" sz="1400" dirty="0">
                        <a:latin typeface="Calibri" pitchFamily="34" charset="0"/>
                      </a:endParaRPr>
                    </a:p>
                  </a:txBody>
                  <a:tcPr anchor="b"/>
                </a:tc>
                <a:tc>
                  <a:txBody>
                    <a:bodyPr/>
                    <a:lstStyle/>
                    <a:p>
                      <a:r>
                        <a:rPr lang="en-US" sz="1400" dirty="0" smtClean="0">
                          <a:latin typeface="Calibri" pitchFamily="34" charset="0"/>
                        </a:rPr>
                        <a:t>-$54M in additional funds for FYs 2014-2018, indexed to Thrifty Food Plan</a:t>
                      </a:r>
                    </a:p>
                    <a:p>
                      <a:r>
                        <a:rPr lang="en-US" sz="1400" dirty="0" smtClean="0">
                          <a:latin typeface="Calibri" pitchFamily="34" charset="0"/>
                        </a:rPr>
                        <a:t>-Funds available for two</a:t>
                      </a:r>
                      <a:r>
                        <a:rPr lang="en-US" sz="1400" baseline="0" dirty="0" smtClean="0">
                          <a:latin typeface="Calibri" pitchFamily="34" charset="0"/>
                        </a:rPr>
                        <a:t> years</a:t>
                      </a:r>
                      <a:endParaRPr lang="en-US" sz="1400" dirty="0" smtClean="0">
                        <a:latin typeface="Calibri" pitchFamily="34" charset="0"/>
                      </a:endParaRPr>
                    </a:p>
                  </a:txBody>
                  <a:tcPr anchor="b"/>
                </a:tc>
              </a:tr>
              <a:tr h="529546">
                <a:tc>
                  <a:txBody>
                    <a:bodyPr/>
                    <a:lstStyle/>
                    <a:p>
                      <a:r>
                        <a:rPr lang="en-US" sz="1400" dirty="0" smtClean="0">
                          <a:latin typeface="Calibri" pitchFamily="34" charset="0"/>
                        </a:rPr>
                        <a:t>Nutrition Education</a:t>
                      </a:r>
                      <a:endParaRPr lang="en-US" sz="1400" dirty="0">
                        <a:latin typeface="Calibri" pitchFamily="34" charset="0"/>
                      </a:endParaRPr>
                    </a:p>
                  </a:txBody>
                  <a:tcPr anchor="b"/>
                </a:tc>
                <a:tc>
                  <a:txBody>
                    <a:bodyPr/>
                    <a:lstStyle/>
                    <a:p>
                      <a:r>
                        <a:rPr lang="en-US" sz="1400" dirty="0" smtClean="0">
                          <a:latin typeface="Calibri" pitchFamily="34" charset="0"/>
                        </a:rPr>
                        <a:t>$375M in FY 2014, then indexed to inflation</a:t>
                      </a:r>
                      <a:endParaRPr lang="en-US" sz="1400" dirty="0">
                        <a:latin typeface="Calibri" pitchFamily="34" charset="0"/>
                      </a:endParaRPr>
                    </a:p>
                  </a:txBody>
                  <a:tcPr anchor="b"/>
                </a:tc>
                <a:tc>
                  <a:txBody>
                    <a:bodyPr/>
                    <a:lstStyle/>
                    <a:p>
                      <a:r>
                        <a:rPr lang="en-US" sz="1400" dirty="0" smtClean="0">
                          <a:latin typeface="Calibri" pitchFamily="34" charset="0"/>
                        </a:rPr>
                        <a:t>Same as current law: $401M in FY 2014, $407M in FY 2015, then indexed</a:t>
                      </a:r>
                      <a:r>
                        <a:rPr lang="en-US" sz="1400" baseline="0" dirty="0" smtClean="0">
                          <a:latin typeface="Calibri" pitchFamily="34" charset="0"/>
                        </a:rPr>
                        <a:t> to inflation</a:t>
                      </a:r>
                      <a:endParaRPr lang="en-US" sz="1400" dirty="0">
                        <a:latin typeface="Calibri" pitchFamily="34" charset="0"/>
                      </a:endParaRPr>
                    </a:p>
                  </a:txBody>
                  <a:tcPr anchor="b"/>
                </a:tc>
              </a:tr>
              <a:tr h="453029">
                <a:tc>
                  <a:txBody>
                    <a:bodyPr/>
                    <a:lstStyle/>
                    <a:p>
                      <a:r>
                        <a:rPr lang="en-US" sz="1400" dirty="0" smtClean="0">
                          <a:latin typeface="Calibri" pitchFamily="34" charset="0"/>
                        </a:rPr>
                        <a:t>CSFP</a:t>
                      </a:r>
                      <a:endParaRPr lang="en-US" sz="1400" dirty="0">
                        <a:latin typeface="Calibri" pitchFamily="34" charset="0"/>
                      </a:endParaRPr>
                    </a:p>
                  </a:txBody>
                  <a:tcPr anchor="b"/>
                </a:tc>
                <a:tc>
                  <a:txBody>
                    <a:bodyPr/>
                    <a:lstStyle/>
                    <a:p>
                      <a:r>
                        <a:rPr lang="en-US" sz="1400" dirty="0" smtClean="0">
                          <a:latin typeface="Calibri" pitchFamily="34" charset="0"/>
                        </a:rPr>
                        <a:t>Reauthorizes</a:t>
                      </a:r>
                      <a:r>
                        <a:rPr lang="en-US" sz="1400" baseline="0" dirty="0" smtClean="0">
                          <a:latin typeface="Calibri" pitchFamily="34" charset="0"/>
                        </a:rPr>
                        <a:t> “such sums as necessary”</a:t>
                      </a:r>
                      <a:endParaRPr lang="en-US" sz="1400" dirty="0">
                        <a:latin typeface="Calibri" pitchFamily="34" charset="0"/>
                      </a:endParaRPr>
                    </a:p>
                  </a:txBody>
                  <a:tcPr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itchFamily="34" charset="0"/>
                        </a:rPr>
                        <a:t>Reauthorizes</a:t>
                      </a:r>
                      <a:r>
                        <a:rPr lang="en-US" sz="1400" baseline="0" dirty="0" smtClean="0">
                          <a:latin typeface="Calibri" pitchFamily="34" charset="0"/>
                        </a:rPr>
                        <a:t> “such sums as necessary”</a:t>
                      </a:r>
                      <a:endParaRPr lang="en-US" sz="1400" dirty="0" smtClean="0">
                        <a:latin typeface="Calibri" pitchFamily="34" charset="0"/>
                      </a:endParaRPr>
                    </a:p>
                  </a:txBody>
                  <a:tcPr anchor="b"/>
                </a:tc>
              </a:tr>
              <a:tr h="529546">
                <a:tc>
                  <a:txBody>
                    <a:bodyPr/>
                    <a:lstStyle/>
                    <a:p>
                      <a:r>
                        <a:rPr lang="en-US" sz="1400" dirty="0" smtClean="0">
                          <a:latin typeface="Calibri" pitchFamily="34" charset="0"/>
                        </a:rPr>
                        <a:t>Hunger-Free Communities</a:t>
                      </a:r>
                      <a:endParaRPr lang="en-US" sz="1400" dirty="0">
                        <a:latin typeface="Calibri" pitchFamily="34" charset="0"/>
                      </a:endParaRPr>
                    </a:p>
                  </a:txBody>
                  <a:tcPr anchor="b"/>
                </a:tc>
                <a:tc>
                  <a:txBody>
                    <a:bodyPr/>
                    <a:lstStyle/>
                    <a:p>
                      <a:r>
                        <a:rPr lang="en-US" sz="1400" dirty="0" smtClean="0">
                          <a:latin typeface="Calibri" pitchFamily="34" charset="0"/>
                        </a:rPr>
                        <a:t>No reauthorization</a:t>
                      </a:r>
                      <a:endParaRPr lang="en-US" sz="1400" dirty="0">
                        <a:latin typeface="Calibri" pitchFamily="34" charset="0"/>
                      </a:endParaRPr>
                    </a:p>
                  </a:txBody>
                  <a:tcPr anchor="b"/>
                </a:tc>
                <a:tc>
                  <a:txBody>
                    <a:bodyPr/>
                    <a:lstStyle/>
                    <a:p>
                      <a:r>
                        <a:rPr lang="en-US" sz="1400" dirty="0" smtClean="0">
                          <a:latin typeface="Calibri" pitchFamily="34" charset="0"/>
                        </a:rPr>
                        <a:t>$100M in total mandatory funds for FYs 2014-2018; authorizes $5M/year in discretionary funds</a:t>
                      </a:r>
                      <a:endParaRPr lang="en-US" sz="1400" dirty="0">
                        <a:latin typeface="Calibri" pitchFamily="34" charset="0"/>
                      </a:endParaRPr>
                    </a:p>
                  </a:txBody>
                  <a:tcPr anchor="b"/>
                </a:tc>
              </a:tr>
              <a:tr h="529546">
                <a:tc>
                  <a:txBody>
                    <a:bodyPr/>
                    <a:lstStyle/>
                    <a:p>
                      <a:r>
                        <a:rPr lang="en-US" sz="1400" dirty="0" smtClean="0">
                          <a:latin typeface="Calibri" pitchFamily="34" charset="0"/>
                        </a:rPr>
                        <a:t>Healthy-Food Financing Initiative</a:t>
                      </a:r>
                      <a:endParaRPr lang="en-US" sz="1400" dirty="0">
                        <a:latin typeface="Calibri" pitchFamily="34" charset="0"/>
                      </a:endParaRPr>
                    </a:p>
                  </a:txBody>
                  <a:tcPr anchor="b"/>
                </a:tc>
                <a:tc>
                  <a:txBody>
                    <a:bodyPr/>
                    <a:lstStyle/>
                    <a:p>
                      <a:r>
                        <a:rPr lang="en-US" sz="1400" dirty="0" smtClean="0">
                          <a:latin typeface="Calibri" pitchFamily="34" charset="0"/>
                        </a:rPr>
                        <a:t>Authorizes</a:t>
                      </a:r>
                      <a:r>
                        <a:rPr lang="en-US" sz="1400" baseline="0" dirty="0" smtClean="0">
                          <a:latin typeface="Calibri" pitchFamily="34" charset="0"/>
                        </a:rPr>
                        <a:t> one-time funding of $125M available until expended</a:t>
                      </a:r>
                      <a:endParaRPr lang="en-US" sz="1400" dirty="0">
                        <a:latin typeface="Calibri" pitchFamily="34" charset="0"/>
                      </a:endParaRPr>
                    </a:p>
                  </a:txBody>
                  <a:tcPr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itchFamily="34" charset="0"/>
                        </a:rPr>
                        <a:t>Authorizes</a:t>
                      </a:r>
                      <a:r>
                        <a:rPr lang="en-US" sz="1400" baseline="0" dirty="0" smtClean="0">
                          <a:latin typeface="Calibri" pitchFamily="34" charset="0"/>
                        </a:rPr>
                        <a:t> one-time funding of $125M available until expended</a:t>
                      </a:r>
                      <a:endParaRPr lang="en-US" sz="1400" dirty="0" smtClean="0">
                        <a:latin typeface="Calibri" pitchFamily="34" charset="0"/>
                      </a:endParaRPr>
                    </a:p>
                  </a:txBody>
                  <a:tcPr anchor="b"/>
                </a:tc>
              </a:tr>
              <a:tr h="529546">
                <a:tc>
                  <a:txBody>
                    <a:bodyPr/>
                    <a:lstStyle/>
                    <a:p>
                      <a:r>
                        <a:rPr lang="en-US" sz="1400" dirty="0" smtClean="0">
                          <a:latin typeface="Calibri" pitchFamily="34" charset="0"/>
                        </a:rPr>
                        <a:t>Nutrition Information and Awareness</a:t>
                      </a:r>
                      <a:endParaRPr lang="en-US" sz="1400" dirty="0">
                        <a:latin typeface="Calibri" pitchFamily="34" charset="0"/>
                      </a:endParaRPr>
                    </a:p>
                  </a:txBody>
                  <a:tcPr anchor="b"/>
                </a:tc>
                <a:tc>
                  <a:txBody>
                    <a:bodyPr/>
                    <a:lstStyle/>
                    <a:p>
                      <a:r>
                        <a:rPr lang="en-US" sz="1400" dirty="0" smtClean="0">
                          <a:latin typeface="Calibri" pitchFamily="34" charset="0"/>
                        </a:rPr>
                        <a:t>Repealed</a:t>
                      </a:r>
                      <a:endParaRPr lang="en-US" sz="1400" dirty="0">
                        <a:latin typeface="Calibri" pitchFamily="34" charset="0"/>
                      </a:endParaRPr>
                    </a:p>
                  </a:txBody>
                  <a:tcPr anchor="b"/>
                </a:tc>
                <a:tc>
                  <a:txBody>
                    <a:bodyPr/>
                    <a:lstStyle/>
                    <a:p>
                      <a:r>
                        <a:rPr lang="en-US" sz="1400" dirty="0" smtClean="0">
                          <a:latin typeface="Calibri" pitchFamily="34" charset="0"/>
                        </a:rPr>
                        <a:t>Repealed</a:t>
                      </a:r>
                      <a:endParaRPr lang="en-US" sz="1400" dirty="0">
                        <a:latin typeface="Calibri" pitchFamily="34" charset="0"/>
                      </a:endParaRPr>
                    </a:p>
                  </a:txBody>
                  <a:tcPr anchor="b"/>
                </a:tc>
              </a:tr>
              <a:tr h="529546">
                <a:tc>
                  <a:txBody>
                    <a:bodyPr/>
                    <a:lstStyle/>
                    <a:p>
                      <a:r>
                        <a:rPr lang="en-US" sz="1400" dirty="0" smtClean="0">
                          <a:latin typeface="Calibri" pitchFamily="34" charset="0"/>
                        </a:rPr>
                        <a:t>SFMNP</a:t>
                      </a:r>
                      <a:endParaRPr lang="en-US" sz="1400" dirty="0">
                        <a:latin typeface="Calibri" pitchFamily="34" charset="0"/>
                      </a:endParaRPr>
                    </a:p>
                  </a:txBody>
                  <a:tcPr anchor="b"/>
                </a:tc>
                <a:tc>
                  <a:txBody>
                    <a:bodyPr/>
                    <a:lstStyle/>
                    <a:p>
                      <a:r>
                        <a:rPr lang="en-US" sz="1400" dirty="0" smtClean="0">
                          <a:latin typeface="Calibri" pitchFamily="34" charset="0"/>
                        </a:rPr>
                        <a:t>$20.6M/year plus “such</a:t>
                      </a:r>
                      <a:r>
                        <a:rPr lang="en-US" sz="1400" baseline="0" dirty="0" smtClean="0">
                          <a:latin typeface="Calibri" pitchFamily="34" charset="0"/>
                        </a:rPr>
                        <a:t> sums as necessary” to carry out expansion</a:t>
                      </a:r>
                      <a:endParaRPr lang="en-US" sz="1400" dirty="0">
                        <a:latin typeface="Calibri" pitchFamily="34" charset="0"/>
                      </a:endParaRPr>
                    </a:p>
                  </a:txBody>
                  <a:tcPr anchor="b"/>
                </a:tc>
                <a:tc>
                  <a:txBody>
                    <a:bodyPr/>
                    <a:lstStyle/>
                    <a:p>
                      <a:r>
                        <a:rPr lang="en-US" sz="1400" dirty="0" smtClean="0">
                          <a:latin typeface="Calibri" pitchFamily="34" charset="0"/>
                        </a:rPr>
                        <a:t>$20.6M/year</a:t>
                      </a:r>
                      <a:endParaRPr lang="en-US" sz="1400" dirty="0">
                        <a:latin typeface="Calibri" pitchFamily="34" charset="0"/>
                      </a:endParaRPr>
                    </a:p>
                  </a:txBody>
                  <a:tcPr anchor="b"/>
                </a:tc>
              </a:tr>
            </a:tbl>
          </a:graphicData>
        </a:graphic>
      </p:graphicFrame>
    </p:spTree>
    <p:extLst>
      <p:ext uri="{BB962C8B-B14F-4D97-AF65-F5344CB8AC3E}">
        <p14:creationId xmlns:p14="http://schemas.microsoft.com/office/powerpoint/2010/main" val="2501365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Where does the nutrition title stand?</a:t>
            </a:r>
          </a:p>
        </p:txBody>
      </p:sp>
      <p:sp>
        <p:nvSpPr>
          <p:cNvPr id="7171" name="Rectangle 3"/>
          <p:cNvSpPr>
            <a:spLocks noGrp="1" noChangeArrowheads="1"/>
          </p:cNvSpPr>
          <p:nvPr>
            <p:ph type="body" idx="1"/>
          </p:nvPr>
        </p:nvSpPr>
        <p:spPr/>
        <p:txBody>
          <a:bodyPr/>
          <a:lstStyle/>
          <a:p>
            <a:pPr eaLnBrk="1" hangingPunct="1">
              <a:defRPr/>
            </a:pPr>
            <a:endParaRPr lang="en-US" dirty="0">
              <a:latin typeface="Calibri" pitchFamily="34" charset="0"/>
              <a:cs typeface="Calibri" pitchFamily="34" charset="0"/>
            </a:endParaRPr>
          </a:p>
          <a:p>
            <a:pPr marL="457200" lvl="1" indent="0" eaLnBrk="1" hangingPunct="1">
              <a:buNone/>
              <a:defRPr/>
            </a:pPr>
            <a:endParaRPr lang="en-US" sz="2800" dirty="0" smtClean="0">
              <a:latin typeface="Calibri" pitchFamily="34" charset="0"/>
              <a:cs typeface="Calibri" pitchFamily="34" charset="0"/>
            </a:endParaRP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990600" y="2514600"/>
            <a:ext cx="79883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r>
              <a:rPr lang="en-US" kern="0" dirty="0" smtClean="0">
                <a:latin typeface="Calibri" pitchFamily="34" charset="0"/>
              </a:rPr>
              <a:t>House bill dropped the nutrition title</a:t>
            </a:r>
          </a:p>
          <a:p>
            <a:r>
              <a:rPr lang="en-US" kern="0" dirty="0" smtClean="0">
                <a:latin typeface="Calibri" pitchFamily="34" charset="0"/>
              </a:rPr>
              <a:t>May be added back in conference with Senate bill</a:t>
            </a:r>
          </a:p>
          <a:p>
            <a:r>
              <a:rPr lang="en-US" kern="0" dirty="0" smtClean="0">
                <a:latin typeface="Calibri" pitchFamily="34" charset="0"/>
              </a:rPr>
              <a:t>If not reauthorized, funding for SNAP can continue through the appropriations process</a:t>
            </a:r>
          </a:p>
          <a:p>
            <a:r>
              <a:rPr lang="en-US" kern="0" dirty="0" smtClean="0">
                <a:latin typeface="Calibri" pitchFamily="34" charset="0"/>
              </a:rPr>
              <a:t>BUT, funding levels would be set by appropriators</a:t>
            </a:r>
            <a:endParaRPr lang="en-US" kern="0" dirty="0">
              <a:latin typeface="Calibri" pitchFamily="34" charset="0"/>
            </a:endParaRPr>
          </a:p>
          <a:p>
            <a:r>
              <a:rPr lang="en-US" kern="0" dirty="0" smtClean="0">
                <a:latin typeface="Calibri" pitchFamily="34" charset="0"/>
              </a:rPr>
              <a:t>Other mandatory programs that are not appropriated would expire</a:t>
            </a:r>
          </a:p>
          <a:p>
            <a:pPr marL="0" indent="0">
              <a:buNone/>
            </a:pPr>
            <a:endParaRPr lang="en-US" kern="0" dirty="0" smtClean="0">
              <a:latin typeface="Calibri" pitchFamily="34" charset="0"/>
            </a:endParaRPr>
          </a:p>
        </p:txBody>
      </p:sp>
    </p:spTree>
    <p:extLst>
      <p:ext uri="{BB962C8B-B14F-4D97-AF65-F5344CB8AC3E}">
        <p14:creationId xmlns:p14="http://schemas.microsoft.com/office/powerpoint/2010/main" val="880446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Upcoming reauthorization </a:t>
            </a:r>
            <a:r>
              <a:rPr lang="en-US" dirty="0">
                <a:latin typeface="Calibri" pitchFamily="34" charset="0"/>
              </a:rPr>
              <a:t>b</a:t>
            </a:r>
            <a:r>
              <a:rPr lang="en-US" dirty="0" smtClean="0">
                <a:latin typeface="Calibri" pitchFamily="34" charset="0"/>
              </a:rPr>
              <a:t>ills: WIA</a:t>
            </a:r>
          </a:p>
        </p:txBody>
      </p:sp>
      <p:sp>
        <p:nvSpPr>
          <p:cNvPr id="7171" name="Rectangle 3"/>
          <p:cNvSpPr>
            <a:spLocks noGrp="1" noChangeArrowheads="1"/>
          </p:cNvSpPr>
          <p:nvPr>
            <p:ph type="body" idx="1"/>
          </p:nvPr>
        </p:nvSpPr>
        <p:spPr/>
        <p:txBody>
          <a:bodyPr/>
          <a:lstStyle/>
          <a:p>
            <a:pPr eaLnBrk="1" hangingPunct="1">
              <a:defRPr/>
            </a:pPr>
            <a:endParaRPr lang="en-US" dirty="0">
              <a:latin typeface="Calibri" pitchFamily="34" charset="0"/>
              <a:cs typeface="Calibri" pitchFamily="34" charset="0"/>
            </a:endParaRPr>
          </a:p>
          <a:p>
            <a:pPr marL="457200" lvl="1" indent="0" eaLnBrk="1" hangingPunct="1">
              <a:buNone/>
              <a:defRPr/>
            </a:pPr>
            <a:endParaRPr lang="en-US" sz="2800" dirty="0" smtClean="0">
              <a:latin typeface="Calibri" pitchFamily="34" charset="0"/>
              <a:cs typeface="Calibri" pitchFamily="34" charset="0"/>
            </a:endParaRP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762000" y="2362200"/>
            <a:ext cx="78422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r>
              <a:rPr lang="en-US" kern="0" dirty="0" smtClean="0">
                <a:latin typeface="Calibri" pitchFamily="34" charset="0"/>
              </a:rPr>
              <a:t>House has approved SKILLS Act (H.R. 803)</a:t>
            </a:r>
          </a:p>
          <a:p>
            <a:pPr lvl="1"/>
            <a:r>
              <a:rPr lang="en-US" kern="0" dirty="0" smtClean="0">
                <a:latin typeface="Calibri" pitchFamily="34" charset="0"/>
              </a:rPr>
              <a:t>Consolidates 34 current workforce and vocational rehabilitation  programs </a:t>
            </a:r>
          </a:p>
          <a:p>
            <a:pPr lvl="1"/>
            <a:r>
              <a:rPr lang="en-US" kern="0" dirty="0" smtClean="0">
                <a:latin typeface="Calibri" pitchFamily="34" charset="0"/>
              </a:rPr>
              <a:t>Creates Workforce Investment Fund (block grant to states)</a:t>
            </a:r>
          </a:p>
          <a:p>
            <a:pPr lvl="1"/>
            <a:r>
              <a:rPr lang="en-US" kern="0" dirty="0" smtClean="0">
                <a:latin typeface="Calibri" pitchFamily="34" charset="0"/>
              </a:rPr>
              <a:t>New funding formula for WIF</a:t>
            </a:r>
          </a:p>
          <a:p>
            <a:r>
              <a:rPr lang="en-US" kern="0" dirty="0" smtClean="0">
                <a:latin typeface="Calibri" pitchFamily="34" charset="0"/>
              </a:rPr>
              <a:t>Senate HELP committee has released draft text</a:t>
            </a:r>
          </a:p>
          <a:p>
            <a:pPr lvl="1"/>
            <a:r>
              <a:rPr lang="en-US" kern="0" dirty="0" smtClean="0">
                <a:latin typeface="Calibri" pitchFamily="34" charset="0"/>
              </a:rPr>
              <a:t>Maintains separate WIA formula grant programs, but sets aside funding for innovation and replication projects</a:t>
            </a:r>
          </a:p>
        </p:txBody>
      </p:sp>
    </p:spTree>
    <p:extLst>
      <p:ext uri="{BB962C8B-B14F-4D97-AF65-F5344CB8AC3E}">
        <p14:creationId xmlns:p14="http://schemas.microsoft.com/office/powerpoint/2010/main" val="3657959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Proposed consolidations in H.R. 803</a:t>
            </a:r>
          </a:p>
        </p:txBody>
      </p:sp>
      <p:sp>
        <p:nvSpPr>
          <p:cNvPr id="7171" name="Rectangle 3"/>
          <p:cNvSpPr>
            <a:spLocks noGrp="1" noChangeArrowheads="1"/>
          </p:cNvSpPr>
          <p:nvPr>
            <p:ph type="body" idx="1"/>
          </p:nvPr>
        </p:nvSpPr>
        <p:spPr/>
        <p:txBody>
          <a:bodyPr/>
          <a:lstStyle/>
          <a:p>
            <a:pPr eaLnBrk="1" hangingPunct="1">
              <a:defRPr/>
            </a:pPr>
            <a:endParaRPr lang="en-US" dirty="0">
              <a:latin typeface="Calibri" pitchFamily="34" charset="0"/>
              <a:cs typeface="Calibri" pitchFamily="34" charset="0"/>
            </a:endParaRPr>
          </a:p>
          <a:p>
            <a:pPr marL="457200" lvl="1" indent="0" eaLnBrk="1" hangingPunct="1">
              <a:buNone/>
              <a:defRPr/>
            </a:pPr>
            <a:endParaRPr lang="en-US" sz="2800" dirty="0" smtClean="0">
              <a:latin typeface="Calibri" pitchFamily="34" charset="0"/>
              <a:cs typeface="Calibri" pitchFamily="34" charset="0"/>
            </a:endParaRP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161000556"/>
              </p:ext>
            </p:extLst>
          </p:nvPr>
        </p:nvGraphicFramePr>
        <p:xfrm>
          <a:off x="850900" y="2362200"/>
          <a:ext cx="8216900" cy="4332181"/>
        </p:xfrm>
        <a:graphic>
          <a:graphicData uri="http://schemas.openxmlformats.org/drawingml/2006/table">
            <a:tbl>
              <a:tblPr firstRow="1" bandRow="1">
                <a:tableStyleId>{073A0DAA-6AF3-43AB-8588-CEC1D06C72B9}</a:tableStyleId>
              </a:tblPr>
              <a:tblGrid>
                <a:gridCol w="2667000"/>
                <a:gridCol w="1219200"/>
                <a:gridCol w="3200400"/>
                <a:gridCol w="1130300"/>
              </a:tblGrid>
              <a:tr h="685800">
                <a:tc>
                  <a:txBody>
                    <a:bodyPr/>
                    <a:lstStyle/>
                    <a:p>
                      <a:r>
                        <a:rPr lang="en-US" dirty="0" smtClean="0"/>
                        <a:t>Program</a:t>
                      </a:r>
                      <a:endParaRPr lang="en-US" dirty="0"/>
                    </a:p>
                  </a:txBody>
                  <a:tcPr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Federal Agency</a:t>
                      </a:r>
                    </a:p>
                  </a:txBody>
                  <a:tcPr anchor="b"/>
                </a:tc>
                <a:tc>
                  <a:txBody>
                    <a:bodyPr/>
                    <a:lstStyle/>
                    <a:p>
                      <a:r>
                        <a:rPr lang="en-US" dirty="0" smtClean="0"/>
                        <a:t>Program</a:t>
                      </a:r>
                      <a:endParaRPr lang="en-US" dirty="0"/>
                    </a:p>
                  </a:txBody>
                  <a:tcPr anchor="b"/>
                </a:tc>
                <a:tc>
                  <a:txBody>
                    <a:bodyPr/>
                    <a:lstStyle/>
                    <a:p>
                      <a:r>
                        <a:rPr lang="en-US" dirty="0" smtClean="0"/>
                        <a:t>Federal Agency</a:t>
                      </a:r>
                      <a:endParaRPr lang="en-US" dirty="0"/>
                    </a:p>
                  </a:txBody>
                  <a:tcPr anchor="b"/>
                </a:tc>
              </a:tr>
              <a:tr h="296333">
                <a:tc>
                  <a:txBody>
                    <a:bodyPr/>
                    <a:lstStyle/>
                    <a:p>
                      <a:pPr algn="l" fontAlgn="b"/>
                      <a:r>
                        <a:rPr lang="en-US" sz="1400" b="0" i="0" u="none" strike="noStrike" dirty="0">
                          <a:solidFill>
                            <a:schemeClr val="tx1"/>
                          </a:solidFill>
                          <a:effectLst/>
                          <a:latin typeface="Calibri"/>
                        </a:rPr>
                        <a:t>SNAP Employment and Training</a:t>
                      </a:r>
                    </a:p>
                  </a:txBody>
                  <a:tcPr marL="9525" marR="9525" marT="9525" marB="0" anchor="b"/>
                </a:tc>
                <a:tc>
                  <a:txBody>
                    <a:bodyPr/>
                    <a:lstStyle/>
                    <a:p>
                      <a:pPr algn="ctr" fontAlgn="b"/>
                      <a:r>
                        <a:rPr lang="en-US" sz="1400" b="0" i="0" u="none" strike="noStrike" dirty="0">
                          <a:solidFill>
                            <a:schemeClr val="tx1"/>
                          </a:solidFill>
                          <a:effectLst/>
                          <a:latin typeface="Calibri"/>
                        </a:rPr>
                        <a:t>USDA</a:t>
                      </a:r>
                    </a:p>
                  </a:txBody>
                  <a:tcPr marL="9525" marR="9525" marT="9525" marB="0" anchor="b"/>
                </a:tc>
                <a:tc>
                  <a:txBody>
                    <a:bodyPr/>
                    <a:lstStyle/>
                    <a:p>
                      <a:pPr algn="l" fontAlgn="b"/>
                      <a:r>
                        <a:rPr lang="en-US" sz="1400" b="0" i="0" u="none" strike="noStrike" dirty="0">
                          <a:solidFill>
                            <a:schemeClr val="tx1"/>
                          </a:solidFill>
                          <a:effectLst/>
                          <a:latin typeface="Calibri"/>
                        </a:rPr>
                        <a:t>Environmental Workforce Development and Job Training Grants</a:t>
                      </a:r>
                    </a:p>
                  </a:txBody>
                  <a:tcPr marL="9525" marR="9525" marT="9525" marB="0" anchor="b"/>
                </a:tc>
                <a:tc>
                  <a:txBody>
                    <a:bodyPr/>
                    <a:lstStyle/>
                    <a:p>
                      <a:pPr algn="ctr" fontAlgn="b"/>
                      <a:r>
                        <a:rPr lang="en-US" sz="1400" b="0" i="0" u="none" strike="noStrike" dirty="0">
                          <a:solidFill>
                            <a:schemeClr val="tx1"/>
                          </a:solidFill>
                          <a:effectLst/>
                          <a:latin typeface="Calibri"/>
                        </a:rPr>
                        <a:t>EPA</a:t>
                      </a:r>
                    </a:p>
                  </a:txBody>
                  <a:tcPr marL="9525" marR="9525" marT="9525" marB="0" anchor="b"/>
                </a:tc>
              </a:tr>
              <a:tr h="296333">
                <a:tc>
                  <a:txBody>
                    <a:bodyPr/>
                    <a:lstStyle/>
                    <a:p>
                      <a:pPr algn="l" fontAlgn="b"/>
                      <a:r>
                        <a:rPr lang="en-US" sz="1400" b="0" i="0" u="none" strike="noStrike" dirty="0">
                          <a:solidFill>
                            <a:schemeClr val="tx1"/>
                          </a:solidFill>
                          <a:effectLst/>
                          <a:latin typeface="Calibri"/>
                        </a:rPr>
                        <a:t>Youth Conservation Corps</a:t>
                      </a:r>
                    </a:p>
                  </a:txBody>
                  <a:tcPr marL="9525" marR="9525" marT="9525" marB="0" anchor="b"/>
                </a:tc>
                <a:tc>
                  <a:txBody>
                    <a:bodyPr/>
                    <a:lstStyle/>
                    <a:p>
                      <a:pPr algn="ctr" fontAlgn="b"/>
                      <a:r>
                        <a:rPr lang="en-US" sz="1400" b="0" i="0" u="none" strike="noStrike" dirty="0">
                          <a:solidFill>
                            <a:schemeClr val="tx1"/>
                          </a:solidFill>
                          <a:effectLst/>
                          <a:latin typeface="Calibri"/>
                        </a:rPr>
                        <a:t>USDA/DOI</a:t>
                      </a:r>
                    </a:p>
                  </a:txBody>
                  <a:tcPr marL="9525" marR="9525" marT="9525" marB="0" anchor="b"/>
                </a:tc>
                <a:tc>
                  <a:txBody>
                    <a:bodyPr/>
                    <a:lstStyle/>
                    <a:p>
                      <a:pPr algn="l" fontAlgn="b"/>
                      <a:r>
                        <a:rPr lang="en-US" sz="1400" b="0" i="0" u="none" strike="noStrike" dirty="0">
                          <a:solidFill>
                            <a:schemeClr val="tx1"/>
                          </a:solidFill>
                          <a:effectLst/>
                          <a:latin typeface="Calibri"/>
                        </a:rPr>
                        <a:t>Refugee and Entrant Assistance-Targeted Assistance Grants</a:t>
                      </a:r>
                    </a:p>
                  </a:txBody>
                  <a:tcPr marL="9525" marR="9525" marT="9525" marB="0" anchor="b"/>
                </a:tc>
                <a:tc>
                  <a:txBody>
                    <a:bodyPr/>
                    <a:lstStyle/>
                    <a:p>
                      <a:pPr algn="ctr" fontAlgn="b"/>
                      <a:r>
                        <a:rPr lang="en-US" sz="1400" b="0" i="0" u="none" strike="noStrike" dirty="0">
                          <a:solidFill>
                            <a:schemeClr val="tx1"/>
                          </a:solidFill>
                          <a:effectLst/>
                          <a:latin typeface="Calibri"/>
                        </a:rPr>
                        <a:t>HHS</a:t>
                      </a:r>
                    </a:p>
                  </a:txBody>
                  <a:tcPr marL="9525" marR="9525" marT="9525" marB="0" anchor="b"/>
                </a:tc>
              </a:tr>
              <a:tr h="296333">
                <a:tc>
                  <a:txBody>
                    <a:bodyPr/>
                    <a:lstStyle/>
                    <a:p>
                      <a:pPr algn="l" fontAlgn="b"/>
                      <a:r>
                        <a:rPr lang="en-US" sz="1400" b="0" i="0" u="none" strike="noStrike" dirty="0">
                          <a:solidFill>
                            <a:schemeClr val="tx1"/>
                          </a:solidFill>
                          <a:effectLst/>
                          <a:latin typeface="Calibri"/>
                        </a:rPr>
                        <a:t>Grants to States for Training for Incarcerated Individuals</a:t>
                      </a:r>
                    </a:p>
                  </a:txBody>
                  <a:tcPr marL="9525" marR="9525" marT="9525" marB="0" anchor="b"/>
                </a:tc>
                <a:tc>
                  <a:txBody>
                    <a:bodyPr/>
                    <a:lstStyle/>
                    <a:p>
                      <a:pPr algn="ctr" fontAlgn="b"/>
                      <a:r>
                        <a:rPr lang="en-US" sz="1400" b="0" i="0" u="none" strike="noStrike" dirty="0">
                          <a:solidFill>
                            <a:schemeClr val="tx1"/>
                          </a:solidFill>
                          <a:effectLst/>
                          <a:latin typeface="Calibri"/>
                        </a:rPr>
                        <a:t>ED</a:t>
                      </a:r>
                    </a:p>
                  </a:txBody>
                  <a:tcPr marL="9525" marR="9525" marT="9525" marB="0" anchor="b"/>
                </a:tc>
                <a:tc>
                  <a:txBody>
                    <a:bodyPr/>
                    <a:lstStyle/>
                    <a:p>
                      <a:pPr algn="l" fontAlgn="b"/>
                      <a:r>
                        <a:rPr lang="en-US" sz="1400" b="0" i="0" u="none" strike="noStrike" dirty="0">
                          <a:solidFill>
                            <a:schemeClr val="tx1"/>
                          </a:solidFill>
                          <a:effectLst/>
                          <a:latin typeface="Calibri"/>
                        </a:rPr>
                        <a:t>Refugee and Entrant Assistance-Social Services Program</a:t>
                      </a:r>
                    </a:p>
                  </a:txBody>
                  <a:tcPr marL="9525" marR="9525" marT="9525" marB="0" anchor="b"/>
                </a:tc>
                <a:tc>
                  <a:txBody>
                    <a:bodyPr/>
                    <a:lstStyle/>
                    <a:p>
                      <a:pPr algn="ctr" fontAlgn="b"/>
                      <a:r>
                        <a:rPr lang="en-US" sz="1400" b="0" i="0" u="none" strike="noStrike" dirty="0">
                          <a:solidFill>
                            <a:schemeClr val="tx1"/>
                          </a:solidFill>
                          <a:effectLst/>
                          <a:latin typeface="Calibri"/>
                        </a:rPr>
                        <a:t>HHS</a:t>
                      </a:r>
                    </a:p>
                  </a:txBody>
                  <a:tcPr marL="9525" marR="9525" marT="9525" marB="0" anchor="b"/>
                </a:tc>
              </a:tr>
              <a:tr h="296333">
                <a:tc>
                  <a:txBody>
                    <a:bodyPr/>
                    <a:lstStyle/>
                    <a:p>
                      <a:pPr algn="l" fontAlgn="b"/>
                      <a:r>
                        <a:rPr lang="en-US" sz="1400" b="0" i="0" u="none" strike="noStrike" dirty="0">
                          <a:solidFill>
                            <a:schemeClr val="tx1"/>
                          </a:solidFill>
                          <a:effectLst/>
                          <a:latin typeface="Calibri"/>
                        </a:rPr>
                        <a:t>Migrant and Seasonal Farmworkers Program</a:t>
                      </a:r>
                    </a:p>
                  </a:txBody>
                  <a:tcPr marL="9525" marR="9525" marT="9525" marB="0" anchor="b"/>
                </a:tc>
                <a:tc>
                  <a:txBody>
                    <a:bodyPr/>
                    <a:lstStyle/>
                    <a:p>
                      <a:pPr algn="ctr" fontAlgn="b"/>
                      <a:r>
                        <a:rPr lang="en-US" sz="1400" b="0" i="0" u="none" strike="noStrike" dirty="0">
                          <a:solidFill>
                            <a:schemeClr val="tx1"/>
                          </a:solidFill>
                          <a:effectLst/>
                          <a:latin typeface="Calibri"/>
                        </a:rPr>
                        <a:t>ED</a:t>
                      </a:r>
                    </a:p>
                  </a:txBody>
                  <a:tcPr marL="9525" marR="9525" marT="9525" marB="0" anchor="b"/>
                </a:tc>
                <a:tc>
                  <a:txBody>
                    <a:bodyPr/>
                    <a:lstStyle/>
                    <a:p>
                      <a:pPr algn="l" fontAlgn="b"/>
                      <a:r>
                        <a:rPr lang="en-US" sz="1400" b="0" i="0" u="none" strike="noStrike" dirty="0">
                          <a:solidFill>
                            <a:schemeClr val="tx1"/>
                          </a:solidFill>
                          <a:effectLst/>
                          <a:latin typeface="Calibri"/>
                        </a:rPr>
                        <a:t>Refugee and Entrant Assistance-Targeted Assistance Discretionary</a:t>
                      </a:r>
                    </a:p>
                  </a:txBody>
                  <a:tcPr marL="9525" marR="9525" marT="9525" marB="0" anchor="b"/>
                </a:tc>
                <a:tc>
                  <a:txBody>
                    <a:bodyPr/>
                    <a:lstStyle/>
                    <a:p>
                      <a:pPr algn="ctr" fontAlgn="b"/>
                      <a:r>
                        <a:rPr lang="en-US" sz="1400" b="0" i="0" u="none" strike="noStrike" dirty="0">
                          <a:solidFill>
                            <a:schemeClr val="tx1"/>
                          </a:solidFill>
                          <a:effectLst/>
                          <a:latin typeface="Calibri"/>
                        </a:rPr>
                        <a:t>HHS</a:t>
                      </a:r>
                    </a:p>
                  </a:txBody>
                  <a:tcPr marL="9525" marR="9525" marT="9525" marB="0" anchor="b"/>
                </a:tc>
              </a:tr>
              <a:tr h="296333">
                <a:tc>
                  <a:txBody>
                    <a:bodyPr/>
                    <a:lstStyle/>
                    <a:p>
                      <a:pPr algn="l" fontAlgn="b"/>
                      <a:r>
                        <a:rPr lang="en-US" sz="1400" b="0" i="0" u="none" strike="noStrike" dirty="0">
                          <a:solidFill>
                            <a:schemeClr val="tx1"/>
                          </a:solidFill>
                          <a:effectLst/>
                          <a:latin typeface="Calibri"/>
                        </a:rPr>
                        <a:t>National Institute for Literacy</a:t>
                      </a:r>
                    </a:p>
                  </a:txBody>
                  <a:tcPr marL="9525" marR="9525" marT="9525" marB="0" anchor="b"/>
                </a:tc>
                <a:tc>
                  <a:txBody>
                    <a:bodyPr/>
                    <a:lstStyle/>
                    <a:p>
                      <a:pPr algn="ctr" fontAlgn="b"/>
                      <a:r>
                        <a:rPr lang="en-US" sz="1400" b="0" i="0" u="none" strike="noStrike" dirty="0">
                          <a:solidFill>
                            <a:schemeClr val="tx1"/>
                          </a:solidFill>
                          <a:effectLst/>
                          <a:latin typeface="Calibri"/>
                        </a:rPr>
                        <a:t>ED</a:t>
                      </a:r>
                    </a:p>
                  </a:txBody>
                  <a:tcPr marL="9525" marR="9525" marT="9525" marB="0" anchor="b"/>
                </a:tc>
                <a:tc>
                  <a:txBody>
                    <a:bodyPr/>
                    <a:lstStyle/>
                    <a:p>
                      <a:pPr algn="l" fontAlgn="b"/>
                      <a:r>
                        <a:rPr lang="en-US" sz="1400" b="0" i="0" u="none" strike="noStrike" dirty="0">
                          <a:solidFill>
                            <a:schemeClr val="tx1"/>
                          </a:solidFill>
                          <a:effectLst/>
                          <a:latin typeface="Calibri"/>
                        </a:rPr>
                        <a:t>Second Chance Act Prisoner Reentry Initiative</a:t>
                      </a:r>
                    </a:p>
                  </a:txBody>
                  <a:tcPr marL="9525" marR="9525" marT="9525" marB="0" anchor="b"/>
                </a:tc>
                <a:tc>
                  <a:txBody>
                    <a:bodyPr/>
                    <a:lstStyle/>
                    <a:p>
                      <a:pPr algn="ctr" fontAlgn="b"/>
                      <a:r>
                        <a:rPr lang="en-US" sz="1400" b="0" i="0" u="none" strike="noStrike" dirty="0">
                          <a:solidFill>
                            <a:schemeClr val="tx1"/>
                          </a:solidFill>
                          <a:effectLst/>
                          <a:latin typeface="Calibri"/>
                        </a:rPr>
                        <a:t>DOJ</a:t>
                      </a:r>
                    </a:p>
                  </a:txBody>
                  <a:tcPr marL="9525" marR="9525" marT="9525" marB="0" anchor="b"/>
                </a:tc>
              </a:tr>
              <a:tr h="296333">
                <a:tc>
                  <a:txBody>
                    <a:bodyPr/>
                    <a:lstStyle/>
                    <a:p>
                      <a:pPr algn="l" fontAlgn="b"/>
                      <a:r>
                        <a:rPr lang="en-US" sz="1400" b="0" i="0" u="none" strike="noStrike" dirty="0">
                          <a:solidFill>
                            <a:schemeClr val="tx1"/>
                          </a:solidFill>
                          <a:effectLst/>
                          <a:latin typeface="Calibri"/>
                        </a:rPr>
                        <a:t>In-Service Training of Rehabilitation Personnel</a:t>
                      </a:r>
                    </a:p>
                  </a:txBody>
                  <a:tcPr marL="9525" marR="9525" marT="9525" marB="0" anchor="b"/>
                </a:tc>
                <a:tc>
                  <a:txBody>
                    <a:bodyPr/>
                    <a:lstStyle/>
                    <a:p>
                      <a:pPr algn="ctr" fontAlgn="b"/>
                      <a:r>
                        <a:rPr lang="en-US" sz="1400" b="0" i="0" u="none" strike="noStrike" dirty="0">
                          <a:solidFill>
                            <a:schemeClr val="tx1"/>
                          </a:solidFill>
                          <a:effectLst/>
                          <a:latin typeface="Calibri"/>
                        </a:rPr>
                        <a:t>ED</a:t>
                      </a:r>
                    </a:p>
                  </a:txBody>
                  <a:tcPr marL="9525" marR="9525" marT="9525" marB="0" anchor="b"/>
                </a:tc>
                <a:tc>
                  <a:txBody>
                    <a:bodyPr/>
                    <a:lstStyle/>
                    <a:p>
                      <a:pPr algn="l" fontAlgn="b"/>
                      <a:r>
                        <a:rPr lang="en-US" sz="1400" b="0" i="0" u="none" strike="noStrike" dirty="0">
                          <a:solidFill>
                            <a:schemeClr val="tx1"/>
                          </a:solidFill>
                          <a:effectLst/>
                          <a:latin typeface="Calibri"/>
                        </a:rPr>
                        <a:t>Community-Based Job Training Grants</a:t>
                      </a:r>
                    </a:p>
                  </a:txBody>
                  <a:tcPr marL="9525" marR="9525" marT="9525" marB="0" anchor="b"/>
                </a:tc>
                <a:tc>
                  <a:txBody>
                    <a:bodyPr/>
                    <a:lstStyle/>
                    <a:p>
                      <a:pPr algn="ctr" fontAlgn="b"/>
                      <a:r>
                        <a:rPr lang="en-US" sz="1400" b="0" i="0" u="none" strike="noStrike" dirty="0">
                          <a:solidFill>
                            <a:schemeClr val="tx1"/>
                          </a:solidFill>
                          <a:effectLst/>
                          <a:latin typeface="Calibri"/>
                        </a:rPr>
                        <a:t>DOL</a:t>
                      </a:r>
                    </a:p>
                  </a:txBody>
                  <a:tcPr marL="9525" marR="9525" marT="9525" marB="0" anchor="b"/>
                </a:tc>
              </a:tr>
              <a:tr h="296333">
                <a:tc>
                  <a:txBody>
                    <a:bodyPr/>
                    <a:lstStyle/>
                    <a:p>
                      <a:pPr algn="l" fontAlgn="b"/>
                      <a:r>
                        <a:rPr lang="en-US" sz="1400" b="0" i="0" u="none" strike="noStrike" dirty="0">
                          <a:solidFill>
                            <a:schemeClr val="tx1"/>
                          </a:solidFill>
                          <a:effectLst/>
                          <a:latin typeface="Calibri"/>
                        </a:rPr>
                        <a:t>Projects with Industry</a:t>
                      </a:r>
                    </a:p>
                  </a:txBody>
                  <a:tcPr marL="9525" marR="9525" marT="9525" marB="0" anchor="b"/>
                </a:tc>
                <a:tc>
                  <a:txBody>
                    <a:bodyPr/>
                    <a:lstStyle/>
                    <a:p>
                      <a:pPr algn="ctr" fontAlgn="b"/>
                      <a:r>
                        <a:rPr lang="en-US" sz="1400" b="0" i="0" u="none" strike="noStrike" dirty="0">
                          <a:solidFill>
                            <a:schemeClr val="tx1"/>
                          </a:solidFill>
                          <a:effectLst/>
                          <a:latin typeface="Calibri"/>
                        </a:rPr>
                        <a:t>ED</a:t>
                      </a:r>
                    </a:p>
                  </a:txBody>
                  <a:tcPr marL="9525" marR="9525" marT="9525" marB="0" anchor="b"/>
                </a:tc>
                <a:tc>
                  <a:txBody>
                    <a:bodyPr/>
                    <a:lstStyle/>
                    <a:p>
                      <a:pPr algn="l" fontAlgn="b"/>
                      <a:r>
                        <a:rPr lang="en-US" sz="1400" b="0" i="0" u="none" strike="noStrike" dirty="0">
                          <a:solidFill>
                            <a:schemeClr val="tx1"/>
                          </a:solidFill>
                          <a:effectLst/>
                          <a:latin typeface="Calibri"/>
                        </a:rPr>
                        <a:t>Disabled Veterans Outreach Program</a:t>
                      </a:r>
                    </a:p>
                  </a:txBody>
                  <a:tcPr marL="9525" marR="9525" marT="9525" marB="0" anchor="b"/>
                </a:tc>
                <a:tc>
                  <a:txBody>
                    <a:bodyPr/>
                    <a:lstStyle/>
                    <a:p>
                      <a:pPr algn="ctr" fontAlgn="b"/>
                      <a:r>
                        <a:rPr lang="en-US" sz="1400" b="0" i="0" u="none" strike="noStrike" dirty="0">
                          <a:solidFill>
                            <a:schemeClr val="tx1"/>
                          </a:solidFill>
                          <a:effectLst/>
                          <a:latin typeface="Calibri"/>
                        </a:rPr>
                        <a:t>DOL</a:t>
                      </a:r>
                    </a:p>
                  </a:txBody>
                  <a:tcPr marL="9525" marR="9525" marT="9525" marB="0" anchor="b"/>
                </a:tc>
              </a:tr>
              <a:tr h="296333">
                <a:tc>
                  <a:txBody>
                    <a:bodyPr/>
                    <a:lstStyle/>
                    <a:p>
                      <a:pPr algn="l" fontAlgn="b"/>
                      <a:r>
                        <a:rPr lang="en-US" sz="1400" b="0" i="0" u="none" strike="noStrike" dirty="0">
                          <a:solidFill>
                            <a:schemeClr val="tx1"/>
                          </a:solidFill>
                          <a:effectLst/>
                          <a:latin typeface="Calibri"/>
                        </a:rPr>
                        <a:t>VR Recreational Programs</a:t>
                      </a:r>
                    </a:p>
                  </a:txBody>
                  <a:tcPr marL="9525" marR="9525" marT="9525" marB="0" anchor="b"/>
                </a:tc>
                <a:tc>
                  <a:txBody>
                    <a:bodyPr/>
                    <a:lstStyle/>
                    <a:p>
                      <a:pPr algn="ctr" fontAlgn="b"/>
                      <a:r>
                        <a:rPr lang="en-US" sz="1400" b="0" i="0" u="none" strike="noStrike" dirty="0">
                          <a:solidFill>
                            <a:schemeClr val="tx1"/>
                          </a:solidFill>
                          <a:effectLst/>
                          <a:latin typeface="Calibri"/>
                        </a:rPr>
                        <a:t>ED</a:t>
                      </a:r>
                    </a:p>
                  </a:txBody>
                  <a:tcPr marL="9525" marR="9525" marT="9525" marB="0" anchor="b"/>
                </a:tc>
                <a:tc>
                  <a:txBody>
                    <a:bodyPr/>
                    <a:lstStyle/>
                    <a:p>
                      <a:pPr algn="l" fontAlgn="b"/>
                      <a:r>
                        <a:rPr lang="en-US" sz="1400" b="0" i="0" u="none" strike="noStrike" dirty="0">
                          <a:solidFill>
                            <a:schemeClr val="tx1"/>
                          </a:solidFill>
                          <a:effectLst/>
                          <a:latin typeface="Calibri"/>
                        </a:rPr>
                        <a:t>ES Statistical Programs</a:t>
                      </a:r>
                    </a:p>
                  </a:txBody>
                  <a:tcPr marL="9525" marR="9525" marT="9525" marB="0" anchor="b"/>
                </a:tc>
                <a:tc>
                  <a:txBody>
                    <a:bodyPr/>
                    <a:lstStyle/>
                    <a:p>
                      <a:pPr algn="ctr" fontAlgn="b"/>
                      <a:r>
                        <a:rPr lang="en-US" sz="1400" b="0" i="0" u="none" strike="noStrike" dirty="0">
                          <a:solidFill>
                            <a:schemeClr val="tx1"/>
                          </a:solidFill>
                          <a:effectLst/>
                          <a:latin typeface="Calibri"/>
                        </a:rPr>
                        <a:t>DOL</a:t>
                      </a:r>
                    </a:p>
                  </a:txBody>
                  <a:tcPr marL="9525" marR="9525" marT="9525" marB="0" anchor="b"/>
                </a:tc>
              </a:tr>
              <a:tr h="296333">
                <a:tc>
                  <a:txBody>
                    <a:bodyPr/>
                    <a:lstStyle/>
                    <a:p>
                      <a:pPr algn="l" fontAlgn="b"/>
                      <a:r>
                        <a:rPr lang="en-US" sz="1400" b="0" i="0" u="none" strike="noStrike" dirty="0">
                          <a:solidFill>
                            <a:schemeClr val="tx1"/>
                          </a:solidFill>
                          <a:effectLst/>
                          <a:latin typeface="Calibri"/>
                        </a:rPr>
                        <a:t>State Supported Employment Services Program</a:t>
                      </a:r>
                    </a:p>
                  </a:txBody>
                  <a:tcPr marL="9525" marR="9525" marT="9525" marB="0" anchor="b"/>
                </a:tc>
                <a:tc>
                  <a:txBody>
                    <a:bodyPr/>
                    <a:lstStyle/>
                    <a:p>
                      <a:pPr algn="ctr" fontAlgn="b"/>
                      <a:r>
                        <a:rPr lang="en-US" sz="1400" b="0" i="0" u="none" strike="noStrike" dirty="0">
                          <a:solidFill>
                            <a:schemeClr val="tx1"/>
                          </a:solidFill>
                          <a:effectLst/>
                          <a:latin typeface="Calibri"/>
                        </a:rPr>
                        <a:t>ED</a:t>
                      </a:r>
                    </a:p>
                  </a:txBody>
                  <a:tcPr marL="9525" marR="9525" marT="9525" marB="0" anchor="b"/>
                </a:tc>
                <a:tc>
                  <a:txBody>
                    <a:bodyPr/>
                    <a:lstStyle/>
                    <a:p>
                      <a:pPr algn="l" fontAlgn="b"/>
                      <a:r>
                        <a:rPr lang="en-US" sz="1400" b="0" i="0" u="none" strike="noStrike" dirty="0">
                          <a:solidFill>
                            <a:schemeClr val="tx1"/>
                          </a:solidFill>
                          <a:effectLst/>
                          <a:latin typeface="Calibri"/>
                        </a:rPr>
                        <a:t>Green Jobs Act</a:t>
                      </a:r>
                    </a:p>
                  </a:txBody>
                  <a:tcPr marL="9525" marR="9525" marT="9525" marB="0" anchor="b"/>
                </a:tc>
                <a:tc>
                  <a:txBody>
                    <a:bodyPr/>
                    <a:lstStyle/>
                    <a:p>
                      <a:pPr algn="ctr" fontAlgn="b"/>
                      <a:r>
                        <a:rPr lang="en-US" sz="1400" b="0" i="0" u="none" strike="noStrike" dirty="0">
                          <a:solidFill>
                            <a:schemeClr val="tx1"/>
                          </a:solidFill>
                          <a:effectLst/>
                          <a:latin typeface="Calibri"/>
                        </a:rPr>
                        <a:t>DOL</a:t>
                      </a:r>
                    </a:p>
                  </a:txBody>
                  <a:tcPr marL="9525" marR="9525" marT="9525" marB="0" anchor="b"/>
                </a:tc>
              </a:tr>
            </a:tbl>
          </a:graphicData>
        </a:graphic>
      </p:graphicFrame>
    </p:spTree>
    <p:extLst>
      <p:ext uri="{BB962C8B-B14F-4D97-AF65-F5344CB8AC3E}">
        <p14:creationId xmlns:p14="http://schemas.microsoft.com/office/powerpoint/2010/main" val="2332042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762000" y="762000"/>
            <a:ext cx="8216900" cy="1143000"/>
          </a:xfrm>
        </p:spPr>
        <p:txBody>
          <a:bodyPr/>
          <a:lstStyle/>
          <a:p>
            <a:pPr eaLnBrk="1" hangingPunct="1"/>
            <a:r>
              <a:rPr lang="en-US" dirty="0" smtClean="0">
                <a:latin typeface="Calibri" pitchFamily="34" charset="0"/>
              </a:rPr>
              <a:t>A word from our sponsor…</a:t>
            </a:r>
          </a:p>
        </p:txBody>
      </p:sp>
      <p:pic>
        <p:nvPicPr>
          <p:cNvPr id="8196" name="Picture 5" descr="New FFI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G_0795.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19200" y="2438400"/>
            <a:ext cx="6492240" cy="3657600"/>
          </a:xfrm>
          <a:prstGeom prst="rect">
            <a:avLst/>
          </a:prstGeom>
        </p:spPr>
      </p:pic>
    </p:spTree>
    <p:extLst>
      <p:ext uri="{BB962C8B-B14F-4D97-AF65-F5344CB8AC3E}">
        <p14:creationId xmlns:p14="http://schemas.microsoft.com/office/powerpoint/2010/main" val="42649242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Proposed consolidations in H.R. 803</a:t>
            </a:r>
          </a:p>
        </p:txBody>
      </p:sp>
      <p:sp>
        <p:nvSpPr>
          <p:cNvPr id="7171" name="Rectangle 3"/>
          <p:cNvSpPr>
            <a:spLocks noGrp="1" noChangeArrowheads="1"/>
          </p:cNvSpPr>
          <p:nvPr>
            <p:ph type="body" idx="1"/>
          </p:nvPr>
        </p:nvSpPr>
        <p:spPr/>
        <p:txBody>
          <a:bodyPr/>
          <a:lstStyle/>
          <a:p>
            <a:pPr eaLnBrk="1" hangingPunct="1">
              <a:defRPr/>
            </a:pPr>
            <a:endParaRPr lang="en-US" dirty="0">
              <a:latin typeface="Calibri" pitchFamily="34" charset="0"/>
              <a:cs typeface="Calibri" pitchFamily="34" charset="0"/>
            </a:endParaRPr>
          </a:p>
          <a:p>
            <a:pPr marL="457200" lvl="1" indent="0" eaLnBrk="1" hangingPunct="1">
              <a:buNone/>
              <a:defRPr/>
            </a:pPr>
            <a:endParaRPr lang="en-US" sz="2800" dirty="0" smtClean="0">
              <a:latin typeface="Calibri" pitchFamily="34" charset="0"/>
              <a:cs typeface="Calibri" pitchFamily="34" charset="0"/>
            </a:endParaRP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151035210"/>
              </p:ext>
            </p:extLst>
          </p:nvPr>
        </p:nvGraphicFramePr>
        <p:xfrm>
          <a:off x="838200" y="2438400"/>
          <a:ext cx="8140700" cy="4267199"/>
        </p:xfrm>
        <a:graphic>
          <a:graphicData uri="http://schemas.openxmlformats.org/drawingml/2006/table">
            <a:tbl>
              <a:tblPr firstRow="1" bandRow="1">
                <a:tableStyleId>{073A0DAA-6AF3-43AB-8588-CEC1D06C72B9}</a:tableStyleId>
              </a:tblPr>
              <a:tblGrid>
                <a:gridCol w="3006509"/>
                <a:gridCol w="1233439"/>
                <a:gridCol w="2852329"/>
                <a:gridCol w="1048423"/>
              </a:tblGrid>
              <a:tr h="647857">
                <a:tc>
                  <a:txBody>
                    <a:bodyPr/>
                    <a:lstStyle/>
                    <a:p>
                      <a:r>
                        <a:rPr lang="en-US" dirty="0" smtClean="0"/>
                        <a:t>Program</a:t>
                      </a:r>
                      <a:endParaRPr lang="en-US" dirty="0"/>
                    </a:p>
                  </a:txBody>
                  <a:tcPr/>
                </a:tc>
                <a:tc>
                  <a:txBody>
                    <a:bodyPr/>
                    <a:lstStyle/>
                    <a:p>
                      <a:r>
                        <a:rPr lang="en-US" dirty="0" smtClean="0"/>
                        <a:t>Federal</a:t>
                      </a:r>
                      <a:r>
                        <a:rPr lang="en-US" baseline="0" dirty="0" smtClean="0"/>
                        <a:t> Agency</a:t>
                      </a:r>
                      <a:endParaRPr lang="en-US" dirty="0"/>
                    </a:p>
                  </a:txBody>
                  <a:tcPr/>
                </a:tc>
                <a:tc>
                  <a:txBody>
                    <a:bodyPr/>
                    <a:lstStyle/>
                    <a:p>
                      <a:r>
                        <a:rPr lang="en-US" dirty="0" smtClean="0"/>
                        <a:t>Program</a:t>
                      </a:r>
                      <a:endParaRPr lang="en-US" dirty="0"/>
                    </a:p>
                  </a:txBody>
                  <a:tcPr/>
                </a:tc>
                <a:tc>
                  <a:txBody>
                    <a:bodyPr/>
                    <a:lstStyle/>
                    <a:p>
                      <a:r>
                        <a:rPr lang="en-US" dirty="0" smtClean="0"/>
                        <a:t>Federal Agency</a:t>
                      </a:r>
                      <a:endParaRPr lang="en-US" dirty="0"/>
                    </a:p>
                  </a:txBody>
                  <a:tcPr/>
                </a:tc>
              </a:tr>
              <a:tr h="503246">
                <a:tc>
                  <a:txBody>
                    <a:bodyPr/>
                    <a:lstStyle/>
                    <a:p>
                      <a:pPr algn="l" fontAlgn="b"/>
                      <a:r>
                        <a:rPr lang="en-US" sz="1600" b="0" i="0" u="none" strike="noStrike" dirty="0">
                          <a:solidFill>
                            <a:schemeClr val="tx1"/>
                          </a:solidFill>
                          <a:effectLst/>
                          <a:latin typeface="Calibri"/>
                        </a:rPr>
                        <a:t>Local Veterans Employment Reintegration Program</a:t>
                      </a:r>
                    </a:p>
                  </a:txBody>
                  <a:tcPr marL="9525" marR="9525" marT="9525" marB="0" anchor="b"/>
                </a:tc>
                <a:tc>
                  <a:txBody>
                    <a:bodyPr/>
                    <a:lstStyle/>
                    <a:p>
                      <a:pPr algn="ctr" fontAlgn="b"/>
                      <a:r>
                        <a:rPr lang="en-US" sz="1600" b="0" i="0" u="none" strike="noStrike" dirty="0">
                          <a:solidFill>
                            <a:schemeClr val="tx1"/>
                          </a:solidFill>
                          <a:effectLst/>
                          <a:latin typeface="Calibri"/>
                        </a:rPr>
                        <a:t>DOL</a:t>
                      </a:r>
                    </a:p>
                  </a:txBody>
                  <a:tcPr marL="9525" marR="9525" marT="9525" marB="0" anchor="b"/>
                </a:tc>
                <a:tc>
                  <a:txBody>
                    <a:bodyPr/>
                    <a:lstStyle/>
                    <a:p>
                      <a:pPr algn="l" fontAlgn="b"/>
                      <a:r>
                        <a:rPr lang="en-US" sz="1600" b="0" i="0" u="none" strike="noStrike" dirty="0">
                          <a:solidFill>
                            <a:schemeClr val="tx1"/>
                          </a:solidFill>
                          <a:effectLst/>
                          <a:latin typeface="Calibri"/>
                        </a:rPr>
                        <a:t>WIA Dislocated Workers</a:t>
                      </a:r>
                    </a:p>
                  </a:txBody>
                  <a:tcPr marL="9525" marR="9525" marT="9525" marB="0" anchor="b"/>
                </a:tc>
                <a:tc>
                  <a:txBody>
                    <a:bodyPr/>
                    <a:lstStyle/>
                    <a:p>
                      <a:pPr algn="ctr" fontAlgn="b"/>
                      <a:r>
                        <a:rPr lang="en-US" sz="1600" b="0" i="0" u="none" strike="noStrike" dirty="0">
                          <a:solidFill>
                            <a:schemeClr val="tx1"/>
                          </a:solidFill>
                          <a:effectLst/>
                          <a:latin typeface="Calibri"/>
                        </a:rPr>
                        <a:t>DOL</a:t>
                      </a:r>
                    </a:p>
                  </a:txBody>
                  <a:tcPr marL="9525" marR="9525" marT="9525" marB="0" anchor="b"/>
                </a:tc>
              </a:tr>
              <a:tr h="503246">
                <a:tc>
                  <a:txBody>
                    <a:bodyPr/>
                    <a:lstStyle/>
                    <a:p>
                      <a:pPr algn="l" fontAlgn="b"/>
                      <a:r>
                        <a:rPr lang="en-US" sz="1600" b="0" i="0" u="none" strike="noStrike" dirty="0">
                          <a:solidFill>
                            <a:schemeClr val="tx1"/>
                          </a:solidFill>
                          <a:effectLst/>
                          <a:latin typeface="Calibri"/>
                        </a:rPr>
                        <a:t>National Farmworker Jobs Program</a:t>
                      </a:r>
                    </a:p>
                  </a:txBody>
                  <a:tcPr marL="9525" marR="9525" marT="9525" marB="0" anchor="b"/>
                </a:tc>
                <a:tc>
                  <a:txBody>
                    <a:bodyPr/>
                    <a:lstStyle/>
                    <a:p>
                      <a:pPr algn="ctr" fontAlgn="b"/>
                      <a:r>
                        <a:rPr lang="en-US" sz="1600" b="0" i="0" u="none" strike="noStrike" dirty="0">
                          <a:solidFill>
                            <a:schemeClr val="tx1"/>
                          </a:solidFill>
                          <a:effectLst/>
                          <a:latin typeface="Calibri"/>
                        </a:rPr>
                        <a:t>DOL</a:t>
                      </a:r>
                    </a:p>
                  </a:txBody>
                  <a:tcPr marL="9525" marR="9525" marT="9525" marB="0" anchor="b"/>
                </a:tc>
                <a:tc>
                  <a:txBody>
                    <a:bodyPr/>
                    <a:lstStyle/>
                    <a:p>
                      <a:pPr algn="l" fontAlgn="b"/>
                      <a:r>
                        <a:rPr lang="en-US" sz="1600" b="0" i="0" u="none" strike="noStrike" dirty="0">
                          <a:solidFill>
                            <a:schemeClr val="tx1"/>
                          </a:solidFill>
                          <a:effectLst/>
                          <a:latin typeface="Calibri"/>
                        </a:rPr>
                        <a:t>WIA Pilot and Demonstration Projects</a:t>
                      </a:r>
                    </a:p>
                  </a:txBody>
                  <a:tcPr marL="9525" marR="9525" marT="9525" marB="0" anchor="b"/>
                </a:tc>
                <a:tc>
                  <a:txBody>
                    <a:bodyPr/>
                    <a:lstStyle/>
                    <a:p>
                      <a:pPr algn="ctr" fontAlgn="b"/>
                      <a:r>
                        <a:rPr lang="en-US" sz="1600" b="0" i="0" u="none" strike="noStrike" dirty="0">
                          <a:solidFill>
                            <a:schemeClr val="tx1"/>
                          </a:solidFill>
                          <a:effectLst/>
                          <a:latin typeface="Calibri"/>
                        </a:rPr>
                        <a:t>DOL</a:t>
                      </a:r>
                    </a:p>
                  </a:txBody>
                  <a:tcPr marL="9525" marR="9525" marT="9525" marB="0" anchor="b"/>
                </a:tc>
              </a:tr>
              <a:tr h="503246">
                <a:tc>
                  <a:txBody>
                    <a:bodyPr/>
                    <a:lstStyle/>
                    <a:p>
                      <a:pPr algn="l" fontAlgn="b"/>
                      <a:r>
                        <a:rPr lang="en-US" sz="1600" b="0" i="0" u="none" strike="noStrike" dirty="0">
                          <a:solidFill>
                            <a:schemeClr val="tx1"/>
                          </a:solidFill>
                          <a:effectLst/>
                          <a:latin typeface="Calibri"/>
                        </a:rPr>
                        <a:t>Native American Employment and Training</a:t>
                      </a:r>
                    </a:p>
                  </a:txBody>
                  <a:tcPr marL="9525" marR="9525" marT="9525" marB="0" anchor="b"/>
                </a:tc>
                <a:tc>
                  <a:txBody>
                    <a:bodyPr/>
                    <a:lstStyle/>
                    <a:p>
                      <a:pPr algn="ctr" fontAlgn="b"/>
                      <a:r>
                        <a:rPr lang="en-US" sz="1600" b="0" i="0" u="none" strike="noStrike" dirty="0">
                          <a:solidFill>
                            <a:schemeClr val="tx1"/>
                          </a:solidFill>
                          <a:effectLst/>
                          <a:latin typeface="Calibri"/>
                        </a:rPr>
                        <a:t>DOL</a:t>
                      </a:r>
                    </a:p>
                  </a:txBody>
                  <a:tcPr marL="9525" marR="9525" marT="9525" marB="0" anchor="b"/>
                </a:tc>
                <a:tc>
                  <a:txBody>
                    <a:bodyPr/>
                    <a:lstStyle/>
                    <a:p>
                      <a:pPr algn="l" fontAlgn="b"/>
                      <a:r>
                        <a:rPr lang="en-US" sz="1600" b="0" i="0" u="none" strike="noStrike" dirty="0">
                          <a:solidFill>
                            <a:schemeClr val="tx1"/>
                          </a:solidFill>
                          <a:effectLst/>
                          <a:latin typeface="Calibri"/>
                        </a:rPr>
                        <a:t>WIA National Emergency Grants</a:t>
                      </a:r>
                    </a:p>
                  </a:txBody>
                  <a:tcPr marL="9525" marR="9525" marT="9525" marB="0" anchor="b"/>
                </a:tc>
                <a:tc>
                  <a:txBody>
                    <a:bodyPr/>
                    <a:lstStyle/>
                    <a:p>
                      <a:pPr algn="ctr" fontAlgn="b"/>
                      <a:r>
                        <a:rPr lang="en-US" sz="1600" b="0" i="0" u="none" strike="noStrike" dirty="0">
                          <a:solidFill>
                            <a:schemeClr val="tx1"/>
                          </a:solidFill>
                          <a:effectLst/>
                          <a:latin typeface="Calibri"/>
                        </a:rPr>
                        <a:t>DOL</a:t>
                      </a:r>
                    </a:p>
                  </a:txBody>
                  <a:tcPr marL="9525" marR="9525" marT="9525" marB="0" anchor="b"/>
                </a:tc>
              </a:tr>
              <a:tr h="299933">
                <a:tc>
                  <a:txBody>
                    <a:bodyPr/>
                    <a:lstStyle/>
                    <a:p>
                      <a:pPr algn="l" fontAlgn="b"/>
                      <a:r>
                        <a:rPr lang="en-US" sz="1600" b="0" i="0" u="none" strike="noStrike" dirty="0">
                          <a:solidFill>
                            <a:schemeClr val="tx1"/>
                          </a:solidFill>
                          <a:effectLst/>
                          <a:latin typeface="Calibri"/>
                        </a:rPr>
                        <a:t>Reintegration of Ex-Offenders</a:t>
                      </a:r>
                    </a:p>
                  </a:txBody>
                  <a:tcPr marL="9525" marR="9525" marT="9525" marB="0" anchor="b"/>
                </a:tc>
                <a:tc>
                  <a:txBody>
                    <a:bodyPr/>
                    <a:lstStyle/>
                    <a:p>
                      <a:pPr algn="ctr" fontAlgn="b"/>
                      <a:r>
                        <a:rPr lang="en-US" sz="1600" b="0" i="0" u="none" strike="noStrike" dirty="0">
                          <a:solidFill>
                            <a:schemeClr val="tx1"/>
                          </a:solidFill>
                          <a:effectLst/>
                          <a:latin typeface="Calibri"/>
                        </a:rPr>
                        <a:t>DOL</a:t>
                      </a:r>
                    </a:p>
                  </a:txBody>
                  <a:tcPr marL="9525" marR="9525" marT="9525" marB="0" anchor="b"/>
                </a:tc>
                <a:tc>
                  <a:txBody>
                    <a:bodyPr/>
                    <a:lstStyle/>
                    <a:p>
                      <a:pPr algn="l" fontAlgn="b"/>
                      <a:r>
                        <a:rPr lang="en-US" sz="1600" b="0" i="0" u="none" strike="noStrike" dirty="0">
                          <a:solidFill>
                            <a:schemeClr val="tx1"/>
                          </a:solidFill>
                          <a:effectLst/>
                          <a:latin typeface="Calibri"/>
                        </a:rPr>
                        <a:t>WIA Youth</a:t>
                      </a:r>
                    </a:p>
                  </a:txBody>
                  <a:tcPr marL="9525" marR="9525" marT="9525" marB="0" anchor="b"/>
                </a:tc>
                <a:tc>
                  <a:txBody>
                    <a:bodyPr/>
                    <a:lstStyle/>
                    <a:p>
                      <a:pPr algn="ctr" fontAlgn="b"/>
                      <a:r>
                        <a:rPr lang="en-US" sz="1600" b="0" i="0" u="none" strike="noStrike" dirty="0">
                          <a:solidFill>
                            <a:schemeClr val="tx1"/>
                          </a:solidFill>
                          <a:effectLst/>
                          <a:latin typeface="Calibri"/>
                        </a:rPr>
                        <a:t>DOL</a:t>
                      </a:r>
                    </a:p>
                  </a:txBody>
                  <a:tcPr marL="9525" marR="9525" marT="9525" marB="0" anchor="b"/>
                </a:tc>
              </a:tr>
              <a:tr h="503246">
                <a:tc>
                  <a:txBody>
                    <a:bodyPr/>
                    <a:lstStyle/>
                    <a:p>
                      <a:pPr algn="l" fontAlgn="b"/>
                      <a:r>
                        <a:rPr lang="en-US" sz="1600" b="0" i="0" u="none" strike="noStrike" dirty="0">
                          <a:solidFill>
                            <a:schemeClr val="tx1"/>
                          </a:solidFill>
                          <a:effectLst/>
                          <a:latin typeface="Calibri"/>
                        </a:rPr>
                        <a:t>Senior Community Service Employment Program</a:t>
                      </a:r>
                    </a:p>
                  </a:txBody>
                  <a:tcPr marL="9525" marR="9525" marT="9525" marB="0" anchor="b"/>
                </a:tc>
                <a:tc>
                  <a:txBody>
                    <a:bodyPr/>
                    <a:lstStyle/>
                    <a:p>
                      <a:pPr algn="ctr" fontAlgn="b"/>
                      <a:r>
                        <a:rPr lang="en-US" sz="1600" b="0" i="0" u="none" strike="noStrike" dirty="0">
                          <a:solidFill>
                            <a:schemeClr val="tx1"/>
                          </a:solidFill>
                          <a:effectLst/>
                          <a:latin typeface="Calibri"/>
                        </a:rPr>
                        <a:t>DOL</a:t>
                      </a:r>
                    </a:p>
                  </a:txBody>
                  <a:tcPr marL="9525" marR="9525" marT="9525" marB="0" anchor="b"/>
                </a:tc>
                <a:tc>
                  <a:txBody>
                    <a:bodyPr/>
                    <a:lstStyle/>
                    <a:p>
                      <a:pPr algn="l" fontAlgn="b"/>
                      <a:r>
                        <a:rPr lang="en-US" sz="1600" b="0" i="0" u="none" strike="noStrike" dirty="0">
                          <a:solidFill>
                            <a:schemeClr val="tx1"/>
                          </a:solidFill>
                          <a:effectLst/>
                          <a:latin typeface="Calibri"/>
                        </a:rPr>
                        <a:t>Women in Apprenticeship and Nontraditional Occupations</a:t>
                      </a:r>
                    </a:p>
                  </a:txBody>
                  <a:tcPr marL="9525" marR="9525" marT="9525" marB="0" anchor="b"/>
                </a:tc>
                <a:tc>
                  <a:txBody>
                    <a:bodyPr/>
                    <a:lstStyle/>
                    <a:p>
                      <a:pPr algn="ctr" fontAlgn="b"/>
                      <a:r>
                        <a:rPr lang="en-US" sz="1600" b="0" i="0" u="none" strike="noStrike" dirty="0">
                          <a:solidFill>
                            <a:schemeClr val="tx1"/>
                          </a:solidFill>
                          <a:effectLst/>
                          <a:latin typeface="Calibri"/>
                        </a:rPr>
                        <a:t>DOL</a:t>
                      </a:r>
                    </a:p>
                  </a:txBody>
                  <a:tcPr marL="9525" marR="9525" marT="9525" marB="0" anchor="b"/>
                </a:tc>
              </a:tr>
              <a:tr h="503246">
                <a:tc>
                  <a:txBody>
                    <a:bodyPr/>
                    <a:lstStyle/>
                    <a:p>
                      <a:pPr algn="l" fontAlgn="b"/>
                      <a:r>
                        <a:rPr lang="en-US" sz="1600" b="0" i="0" u="none" strike="noStrike" dirty="0">
                          <a:solidFill>
                            <a:schemeClr val="tx1"/>
                          </a:solidFill>
                          <a:effectLst/>
                          <a:latin typeface="Calibri"/>
                        </a:rPr>
                        <a:t>Veterans Workforce Investment Program</a:t>
                      </a:r>
                    </a:p>
                  </a:txBody>
                  <a:tcPr marL="9525" marR="9525" marT="9525" marB="0" anchor="b"/>
                </a:tc>
                <a:tc>
                  <a:txBody>
                    <a:bodyPr/>
                    <a:lstStyle/>
                    <a:p>
                      <a:pPr algn="ctr" fontAlgn="b"/>
                      <a:r>
                        <a:rPr lang="en-US" sz="1600" b="0" i="0" u="none" strike="noStrike" dirty="0">
                          <a:solidFill>
                            <a:schemeClr val="tx1"/>
                          </a:solidFill>
                          <a:effectLst/>
                          <a:latin typeface="Calibri"/>
                        </a:rPr>
                        <a:t>DOL</a:t>
                      </a:r>
                    </a:p>
                  </a:txBody>
                  <a:tcPr marL="9525" marR="9525" marT="9525" marB="0" anchor="b"/>
                </a:tc>
                <a:tc>
                  <a:txBody>
                    <a:bodyPr/>
                    <a:lstStyle/>
                    <a:p>
                      <a:pPr algn="l" fontAlgn="b"/>
                      <a:r>
                        <a:rPr lang="en-US" sz="1600" b="0" i="0" u="none" strike="noStrike" dirty="0">
                          <a:solidFill>
                            <a:schemeClr val="tx1"/>
                          </a:solidFill>
                          <a:effectLst/>
                          <a:latin typeface="Calibri"/>
                        </a:rPr>
                        <a:t>Workforce Innovation Fund</a:t>
                      </a:r>
                    </a:p>
                  </a:txBody>
                  <a:tcPr marL="9525" marR="9525" marT="9525" marB="0" anchor="b"/>
                </a:tc>
                <a:tc>
                  <a:txBody>
                    <a:bodyPr/>
                    <a:lstStyle/>
                    <a:p>
                      <a:pPr algn="ctr" fontAlgn="b"/>
                      <a:r>
                        <a:rPr lang="en-US" sz="1600" b="0" i="0" u="none" strike="noStrike" dirty="0">
                          <a:solidFill>
                            <a:schemeClr val="tx1"/>
                          </a:solidFill>
                          <a:effectLst/>
                          <a:latin typeface="Calibri"/>
                        </a:rPr>
                        <a:t>DOL</a:t>
                      </a:r>
                    </a:p>
                  </a:txBody>
                  <a:tcPr marL="9525" marR="9525" marT="9525" marB="0" anchor="b"/>
                </a:tc>
              </a:tr>
              <a:tr h="503246">
                <a:tc>
                  <a:txBody>
                    <a:bodyPr/>
                    <a:lstStyle/>
                    <a:p>
                      <a:pPr algn="l" fontAlgn="b"/>
                      <a:r>
                        <a:rPr lang="en-US" sz="1600" b="0" i="0" u="none" strike="noStrike" dirty="0">
                          <a:solidFill>
                            <a:schemeClr val="tx1"/>
                          </a:solidFill>
                          <a:effectLst/>
                          <a:latin typeface="Calibri"/>
                        </a:rPr>
                        <a:t>Wagner-Peyser Employment Services</a:t>
                      </a:r>
                    </a:p>
                  </a:txBody>
                  <a:tcPr marL="9525" marR="9525" marT="9525" marB="0" anchor="b"/>
                </a:tc>
                <a:tc>
                  <a:txBody>
                    <a:bodyPr/>
                    <a:lstStyle/>
                    <a:p>
                      <a:pPr algn="ctr" fontAlgn="b"/>
                      <a:r>
                        <a:rPr lang="en-US" sz="1600" b="0" i="0" u="none" strike="noStrike" dirty="0">
                          <a:solidFill>
                            <a:schemeClr val="tx1"/>
                          </a:solidFill>
                          <a:effectLst/>
                          <a:latin typeface="Calibri"/>
                        </a:rPr>
                        <a:t>DOL</a:t>
                      </a:r>
                    </a:p>
                  </a:txBody>
                  <a:tcPr marL="9525" marR="9525" marT="9525" marB="0" anchor="b"/>
                </a:tc>
                <a:tc>
                  <a:txBody>
                    <a:bodyPr/>
                    <a:lstStyle/>
                    <a:p>
                      <a:pPr algn="l" fontAlgn="b"/>
                      <a:r>
                        <a:rPr lang="en-US" sz="1600" b="0" i="0" u="none" strike="noStrike" dirty="0">
                          <a:solidFill>
                            <a:schemeClr val="tx1"/>
                          </a:solidFill>
                          <a:effectLst/>
                          <a:latin typeface="Calibri"/>
                        </a:rPr>
                        <a:t>Youth Opportunity Jobs Grants</a:t>
                      </a:r>
                    </a:p>
                  </a:txBody>
                  <a:tcPr marL="9525" marR="9525" marT="9525" marB="0" anchor="b"/>
                </a:tc>
                <a:tc>
                  <a:txBody>
                    <a:bodyPr/>
                    <a:lstStyle/>
                    <a:p>
                      <a:pPr algn="ctr" fontAlgn="b"/>
                      <a:r>
                        <a:rPr lang="en-US" sz="1600" b="0" i="0" u="none" strike="noStrike" dirty="0">
                          <a:solidFill>
                            <a:schemeClr val="tx1"/>
                          </a:solidFill>
                          <a:effectLst/>
                          <a:latin typeface="Calibri"/>
                        </a:rPr>
                        <a:t>DOL</a:t>
                      </a:r>
                    </a:p>
                  </a:txBody>
                  <a:tcPr marL="9525" marR="9525" marT="9525" marB="0" anchor="b"/>
                </a:tc>
              </a:tr>
              <a:tr h="299933">
                <a:tc>
                  <a:txBody>
                    <a:bodyPr/>
                    <a:lstStyle/>
                    <a:p>
                      <a:pPr algn="l" fontAlgn="b"/>
                      <a:r>
                        <a:rPr lang="en-US" sz="1600" b="0" i="0" u="none" strike="noStrike" dirty="0">
                          <a:solidFill>
                            <a:schemeClr val="tx1"/>
                          </a:solidFill>
                          <a:effectLst/>
                          <a:latin typeface="Calibri"/>
                        </a:rPr>
                        <a:t>WIA Adult</a:t>
                      </a:r>
                    </a:p>
                  </a:txBody>
                  <a:tcPr marL="9525" marR="9525" marT="9525" marB="0" anchor="b"/>
                </a:tc>
                <a:tc>
                  <a:txBody>
                    <a:bodyPr/>
                    <a:lstStyle/>
                    <a:p>
                      <a:pPr algn="ctr" fontAlgn="b"/>
                      <a:r>
                        <a:rPr lang="en-US" sz="1600" b="0" i="0" u="none" strike="noStrike" dirty="0">
                          <a:solidFill>
                            <a:schemeClr val="tx1"/>
                          </a:solidFill>
                          <a:effectLst/>
                          <a:latin typeface="Calibri"/>
                        </a:rPr>
                        <a:t>DOL</a:t>
                      </a:r>
                    </a:p>
                  </a:txBody>
                  <a:tcPr marL="9525" marR="9525" marT="9525" marB="0" anchor="b"/>
                </a:tc>
                <a:tc>
                  <a:txBody>
                    <a:bodyPr/>
                    <a:lstStyle/>
                    <a:p>
                      <a:pPr algn="l" fontAlgn="b"/>
                      <a:r>
                        <a:rPr lang="en-US" sz="1600" b="0" i="0" u="none" strike="noStrike" dirty="0">
                          <a:solidFill>
                            <a:schemeClr val="tx1"/>
                          </a:solidFill>
                          <a:effectLst/>
                          <a:latin typeface="Calibri"/>
                        </a:rPr>
                        <a:t>YouthBuild</a:t>
                      </a:r>
                    </a:p>
                  </a:txBody>
                  <a:tcPr marL="9525" marR="9525" marT="9525" marB="0" anchor="b"/>
                </a:tc>
                <a:tc>
                  <a:txBody>
                    <a:bodyPr/>
                    <a:lstStyle/>
                    <a:p>
                      <a:pPr algn="ctr" fontAlgn="b"/>
                      <a:r>
                        <a:rPr lang="en-US" sz="1600" b="0" i="0" u="none" strike="noStrike" dirty="0">
                          <a:solidFill>
                            <a:schemeClr val="tx1"/>
                          </a:solidFill>
                          <a:effectLst/>
                          <a:latin typeface="Calibri"/>
                        </a:rPr>
                        <a:t>DOL</a:t>
                      </a:r>
                    </a:p>
                  </a:txBody>
                  <a:tcPr marL="9525" marR="9525" marT="9525" marB="0" anchor="b"/>
                </a:tc>
              </a:tr>
            </a:tbl>
          </a:graphicData>
        </a:graphic>
      </p:graphicFrame>
    </p:spTree>
    <p:extLst>
      <p:ext uri="{BB962C8B-B14F-4D97-AF65-F5344CB8AC3E}">
        <p14:creationId xmlns:p14="http://schemas.microsoft.com/office/powerpoint/2010/main" val="4157101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TANF reauthorization long overdue</a:t>
            </a:r>
          </a:p>
        </p:txBody>
      </p:sp>
      <p:sp>
        <p:nvSpPr>
          <p:cNvPr id="7171" name="Rectangle 3"/>
          <p:cNvSpPr>
            <a:spLocks noGrp="1" noChangeArrowheads="1"/>
          </p:cNvSpPr>
          <p:nvPr>
            <p:ph type="body" idx="1"/>
          </p:nvPr>
        </p:nvSpPr>
        <p:spPr>
          <a:xfrm>
            <a:off x="838200" y="2362200"/>
            <a:ext cx="8140700" cy="3724275"/>
          </a:xfrm>
        </p:spPr>
        <p:txBody>
          <a:bodyPr/>
          <a:lstStyle/>
          <a:p>
            <a:pPr eaLnBrk="1" hangingPunct="1">
              <a:defRPr/>
            </a:pPr>
            <a:r>
              <a:rPr lang="en-US" dirty="0" smtClean="0">
                <a:latin typeface="Calibri" pitchFamily="34" charset="0"/>
                <a:cs typeface="Calibri" pitchFamily="34" charset="0"/>
              </a:rPr>
              <a:t>Last long-term reauthorization in FY 2005</a:t>
            </a:r>
          </a:p>
          <a:p>
            <a:pPr lvl="1" eaLnBrk="1" hangingPunct="1">
              <a:defRPr/>
            </a:pPr>
            <a:r>
              <a:rPr lang="en-US" dirty="0" smtClean="0">
                <a:latin typeface="Calibri" pitchFamily="34" charset="0"/>
                <a:cs typeface="Calibri" pitchFamily="34" charset="0"/>
              </a:rPr>
              <a:t>Seven short-term extensions, latest expires 9/30/13 </a:t>
            </a:r>
          </a:p>
          <a:p>
            <a:pPr lvl="2" eaLnBrk="1" hangingPunct="1">
              <a:defRPr/>
            </a:pPr>
            <a:r>
              <a:rPr lang="en-US" dirty="0" smtClean="0">
                <a:latin typeface="Calibri" pitchFamily="34" charset="0"/>
                <a:cs typeface="Calibri" pitchFamily="34" charset="0"/>
              </a:rPr>
              <a:t>Includes TANF (block grant, supplemental, contingency); healthy marriage promotion/responsible fatherhood; mandatory/matching CCDF)</a:t>
            </a:r>
          </a:p>
          <a:p>
            <a:pPr lvl="2" eaLnBrk="1" hangingPunct="1">
              <a:defRPr/>
            </a:pPr>
            <a:r>
              <a:rPr lang="en-US" dirty="0" smtClean="0">
                <a:latin typeface="Calibri" pitchFamily="34" charset="0"/>
                <a:cs typeface="Calibri" pitchFamily="34" charset="0"/>
              </a:rPr>
              <a:t>New programmatic  requirements</a:t>
            </a:r>
          </a:p>
          <a:p>
            <a:pPr lvl="2" eaLnBrk="1" hangingPunct="1">
              <a:defRPr/>
            </a:pPr>
            <a:r>
              <a:rPr lang="en-US" dirty="0" smtClean="0">
                <a:latin typeface="Calibri" pitchFamily="34" charset="0"/>
                <a:cs typeface="Calibri" pitchFamily="34" charset="0"/>
              </a:rPr>
              <a:t>Excluded funding for TANF supplement grants</a:t>
            </a:r>
          </a:p>
          <a:p>
            <a:pPr lvl="2" eaLnBrk="1" hangingPunct="1">
              <a:defRPr/>
            </a:pPr>
            <a:r>
              <a:rPr lang="en-US" dirty="0" smtClean="0">
                <a:latin typeface="Calibri" pitchFamily="34" charset="0"/>
                <a:cs typeface="Calibri" pitchFamily="34" charset="0"/>
              </a:rPr>
              <a:t>Reduced funding for TANF contingency fund</a:t>
            </a:r>
          </a:p>
          <a:p>
            <a:pPr lvl="1" eaLnBrk="1" hangingPunct="1">
              <a:defRPr/>
            </a:pPr>
            <a:r>
              <a:rPr lang="en-US" dirty="0" smtClean="0">
                <a:latin typeface="Calibri" pitchFamily="34" charset="0"/>
                <a:cs typeface="Calibri" pitchFamily="34" charset="0"/>
              </a:rPr>
              <a:t>TANF contingency fund authorized through 9/30/14</a:t>
            </a:r>
          </a:p>
          <a:p>
            <a:pPr marL="457200" lvl="1" indent="0" eaLnBrk="1" hangingPunct="1">
              <a:buNone/>
              <a:defRPr/>
            </a:pPr>
            <a:endParaRPr lang="en-US" sz="2800" dirty="0" smtClean="0">
              <a:latin typeface="Calibri" pitchFamily="34" charset="0"/>
              <a:cs typeface="Calibri" pitchFamily="34" charset="0"/>
            </a:endParaRP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744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Recent TANF reauthorization proposals</a:t>
            </a:r>
          </a:p>
        </p:txBody>
      </p:sp>
      <p:sp>
        <p:nvSpPr>
          <p:cNvPr id="7171" name="Rectangle 3"/>
          <p:cNvSpPr>
            <a:spLocks noGrp="1" noChangeArrowheads="1"/>
          </p:cNvSpPr>
          <p:nvPr>
            <p:ph type="body" idx="1"/>
          </p:nvPr>
        </p:nvSpPr>
        <p:spPr>
          <a:xfrm>
            <a:off x="838200" y="2362200"/>
            <a:ext cx="8140700" cy="3724275"/>
          </a:xfrm>
        </p:spPr>
        <p:txBody>
          <a:bodyPr/>
          <a:lstStyle/>
          <a:p>
            <a:pPr eaLnBrk="1" hangingPunct="1">
              <a:defRPr/>
            </a:pPr>
            <a:r>
              <a:rPr lang="en-US" dirty="0" smtClean="0">
                <a:latin typeface="Calibri" pitchFamily="34" charset="0"/>
                <a:cs typeface="Calibri" pitchFamily="34" charset="0"/>
              </a:rPr>
              <a:t>President’s FY 2014 budget </a:t>
            </a:r>
          </a:p>
          <a:p>
            <a:pPr lvl="1" eaLnBrk="1" hangingPunct="1">
              <a:defRPr/>
            </a:pPr>
            <a:r>
              <a:rPr lang="en-US" dirty="0" smtClean="0">
                <a:latin typeface="Calibri" pitchFamily="34" charset="0"/>
                <a:cs typeface="Calibri" pitchFamily="34" charset="0"/>
              </a:rPr>
              <a:t>Doesn’t include full proposal but specifies any reauthorization should use performance indicators</a:t>
            </a:r>
          </a:p>
          <a:p>
            <a:pPr lvl="1" eaLnBrk="1" hangingPunct="1">
              <a:defRPr/>
            </a:pPr>
            <a:r>
              <a:rPr lang="en-US" dirty="0" smtClean="0">
                <a:latin typeface="Calibri" pitchFamily="34" charset="0"/>
                <a:cs typeface="Calibri" pitchFamily="34" charset="0"/>
              </a:rPr>
              <a:t>Makes supplemental grants permanent part of TANF</a:t>
            </a:r>
          </a:p>
          <a:p>
            <a:pPr lvl="2" eaLnBrk="1" hangingPunct="1">
              <a:defRPr/>
            </a:pPr>
            <a:r>
              <a:rPr lang="en-US" dirty="0" smtClean="0">
                <a:latin typeface="Calibri" pitchFamily="34" charset="0"/>
                <a:cs typeface="Calibri" pitchFamily="34" charset="0"/>
              </a:rPr>
              <a:t>Offset by TANF contingency fund reductions</a:t>
            </a:r>
          </a:p>
          <a:p>
            <a:pPr eaLnBrk="1" hangingPunct="1">
              <a:defRPr/>
            </a:pPr>
            <a:r>
              <a:rPr lang="en-US" dirty="0" smtClean="0">
                <a:latin typeface="Calibri" pitchFamily="34" charset="0"/>
                <a:cs typeface="Calibri" pitchFamily="34" charset="0"/>
              </a:rPr>
              <a:t>House-passed legislation (H.R. 890) </a:t>
            </a:r>
          </a:p>
          <a:p>
            <a:pPr lvl="1" eaLnBrk="1" hangingPunct="1">
              <a:defRPr/>
            </a:pPr>
            <a:r>
              <a:rPr lang="en-US" dirty="0" smtClean="0">
                <a:latin typeface="Calibri" pitchFamily="34" charset="0"/>
                <a:cs typeface="Calibri" pitchFamily="34" charset="0"/>
              </a:rPr>
              <a:t>Short-term reauthorization through 12/31/13 </a:t>
            </a:r>
          </a:p>
          <a:p>
            <a:pPr lvl="1" eaLnBrk="1" hangingPunct="1">
              <a:defRPr/>
            </a:pPr>
            <a:r>
              <a:rPr lang="en-US" dirty="0">
                <a:latin typeface="Calibri" pitchFamily="34" charset="0"/>
                <a:cs typeface="Calibri" pitchFamily="34" charset="0"/>
              </a:rPr>
              <a:t>B</a:t>
            </a:r>
            <a:r>
              <a:rPr lang="en-US" dirty="0" smtClean="0">
                <a:latin typeface="Calibri" pitchFamily="34" charset="0"/>
                <a:cs typeface="Calibri" pitchFamily="34" charset="0"/>
              </a:rPr>
              <a:t>locks </a:t>
            </a:r>
            <a:r>
              <a:rPr lang="en-US" dirty="0">
                <a:latin typeface="Calibri" pitchFamily="34" charset="0"/>
                <a:cs typeface="Calibri" pitchFamily="34" charset="0"/>
              </a:rPr>
              <a:t>a</a:t>
            </a:r>
            <a:r>
              <a:rPr lang="en-US" dirty="0" smtClean="0">
                <a:latin typeface="Calibri" pitchFamily="34" charset="0"/>
                <a:cs typeface="Calibri" pitchFamily="34" charset="0"/>
              </a:rPr>
              <a:t>dministration from exercising waiver authority</a:t>
            </a:r>
            <a:endParaRPr lang="en-US" dirty="0">
              <a:latin typeface="Calibri" pitchFamily="34" charset="0"/>
              <a:cs typeface="Calibri" pitchFamily="34" charset="0"/>
            </a:endParaRPr>
          </a:p>
          <a:p>
            <a:pPr lvl="1" eaLnBrk="1" hangingPunct="1">
              <a:defRPr/>
            </a:pPr>
            <a:endParaRPr lang="en-US" sz="2800" dirty="0" smtClean="0">
              <a:latin typeface="Calibri" pitchFamily="34" charset="0"/>
              <a:cs typeface="Calibri" pitchFamily="34" charset="0"/>
            </a:endParaRP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253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Any more changes in the pipeline?</a:t>
            </a:r>
          </a:p>
        </p:txBody>
      </p:sp>
      <p:sp>
        <p:nvSpPr>
          <p:cNvPr id="7171" name="Rectangle 3"/>
          <p:cNvSpPr>
            <a:spLocks noGrp="1" noChangeArrowheads="1"/>
          </p:cNvSpPr>
          <p:nvPr>
            <p:ph type="body" idx="1"/>
          </p:nvPr>
        </p:nvSpPr>
        <p:spPr/>
        <p:txBody>
          <a:bodyPr/>
          <a:lstStyle/>
          <a:p>
            <a:pPr eaLnBrk="1" hangingPunct="1">
              <a:defRPr/>
            </a:pPr>
            <a:r>
              <a:rPr lang="en-US" dirty="0" smtClean="0">
                <a:latin typeface="Calibri" pitchFamily="34" charset="0"/>
                <a:cs typeface="Calibri" pitchFamily="34" charset="0"/>
              </a:rPr>
              <a:t>CMS release of final methodology for DSH reductions</a:t>
            </a:r>
          </a:p>
          <a:p>
            <a:pPr eaLnBrk="1" hangingPunct="1">
              <a:defRPr/>
            </a:pPr>
            <a:r>
              <a:rPr lang="en-US" dirty="0" smtClean="0">
                <a:latin typeface="Calibri" pitchFamily="34" charset="0"/>
                <a:cs typeface="Calibri" pitchFamily="34" charset="0"/>
              </a:rPr>
              <a:t>NIPA Benchmarking will affect FY 2015 FMAPs</a:t>
            </a:r>
          </a:p>
          <a:p>
            <a:pPr eaLnBrk="1" hangingPunct="1">
              <a:defRPr/>
            </a:pPr>
            <a:r>
              <a:rPr lang="en-US" dirty="0" smtClean="0">
                <a:latin typeface="Calibri" pitchFamily="34" charset="0"/>
                <a:cs typeface="Calibri" pitchFamily="34" charset="0"/>
              </a:rPr>
              <a:t>States required to report new data for LIHEAP performance measures in FY 2014</a:t>
            </a:r>
          </a:p>
          <a:p>
            <a:pPr lvl="1" eaLnBrk="1" hangingPunct="1">
              <a:defRPr/>
            </a:pPr>
            <a:r>
              <a:rPr lang="en-US" sz="2000" dirty="0" smtClean="0">
                <a:latin typeface="Calibri" pitchFamily="34" charset="0"/>
                <a:cs typeface="Calibri" pitchFamily="34" charset="0"/>
              </a:rPr>
              <a:t>Average reduction in energy burden for households receiving LIHEAP fuel assistance</a:t>
            </a:r>
          </a:p>
          <a:p>
            <a:pPr lvl="1" eaLnBrk="1" hangingPunct="1">
              <a:defRPr/>
            </a:pPr>
            <a:r>
              <a:rPr lang="en-US" sz="2000" dirty="0" smtClean="0">
                <a:latin typeface="Calibri" pitchFamily="34" charset="0"/>
                <a:cs typeface="Calibri" pitchFamily="34" charset="0"/>
              </a:rPr>
              <a:t>Percent of unduplicated households where LIHEAP prevented a potential home energy crises</a:t>
            </a:r>
          </a:p>
          <a:p>
            <a:pPr lvl="1" eaLnBrk="1" hangingPunct="1">
              <a:defRPr/>
            </a:pPr>
            <a:r>
              <a:rPr lang="en-US" sz="2000" dirty="0" smtClean="0">
                <a:latin typeface="Calibri" pitchFamily="34" charset="0"/>
                <a:cs typeface="Calibri" pitchFamily="34" charset="0"/>
              </a:rPr>
              <a:t>Percent of unduplicated households where LIHEAP benefits restored home energy</a:t>
            </a:r>
          </a:p>
          <a:p>
            <a:pPr marL="0" indent="0" eaLnBrk="1" hangingPunct="1">
              <a:buNone/>
              <a:defRPr/>
            </a:pPr>
            <a:endParaRPr lang="en-US" dirty="0">
              <a:latin typeface="Calibri" pitchFamily="34" charset="0"/>
              <a:cs typeface="Calibri" pitchFamily="34" charset="0"/>
            </a:endParaRPr>
          </a:p>
          <a:p>
            <a:pPr marL="457200" lvl="1" indent="0" eaLnBrk="1" hangingPunct="1">
              <a:buNone/>
              <a:defRPr/>
            </a:pPr>
            <a:endParaRPr lang="en-US" sz="2800" dirty="0" smtClean="0">
              <a:latin typeface="Calibri" pitchFamily="34" charset="0"/>
              <a:cs typeface="Calibri" pitchFamily="34" charset="0"/>
            </a:endParaRP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84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Any more changes in the pipeline?</a:t>
            </a:r>
          </a:p>
        </p:txBody>
      </p:sp>
      <p:sp>
        <p:nvSpPr>
          <p:cNvPr id="7171" name="Rectangle 3"/>
          <p:cNvSpPr>
            <a:spLocks noGrp="1" noChangeArrowheads="1"/>
          </p:cNvSpPr>
          <p:nvPr>
            <p:ph type="body" idx="1"/>
          </p:nvPr>
        </p:nvSpPr>
        <p:spPr/>
        <p:txBody>
          <a:bodyPr/>
          <a:lstStyle/>
          <a:p>
            <a:pPr eaLnBrk="1" hangingPunct="1">
              <a:defRPr/>
            </a:pPr>
            <a:r>
              <a:rPr lang="en-US" dirty="0" smtClean="0">
                <a:latin typeface="Calibri" pitchFamily="34" charset="0"/>
                <a:cs typeface="Calibri" pitchFamily="34" charset="0"/>
              </a:rPr>
              <a:t>CCDF proposed regulations makes significant policy changes; could result in large fiscal impact</a:t>
            </a:r>
          </a:p>
          <a:p>
            <a:pPr lvl="1" eaLnBrk="1" hangingPunct="1">
              <a:defRPr/>
            </a:pPr>
            <a:r>
              <a:rPr lang="en-US" dirty="0" smtClean="0">
                <a:latin typeface="Calibri" pitchFamily="34" charset="0"/>
                <a:cs typeface="Calibri" pitchFamily="34" charset="0"/>
              </a:rPr>
              <a:t>Specifies minimum state health and safety standards for child care providers</a:t>
            </a:r>
          </a:p>
          <a:p>
            <a:pPr lvl="1" eaLnBrk="1" hangingPunct="1">
              <a:defRPr/>
            </a:pPr>
            <a:r>
              <a:rPr lang="en-US" dirty="0" smtClean="0">
                <a:latin typeface="Calibri" pitchFamily="34" charset="0"/>
                <a:cs typeface="Calibri" pitchFamily="34" charset="0"/>
              </a:rPr>
              <a:t>Increases state monitoring of child care providers</a:t>
            </a:r>
          </a:p>
          <a:p>
            <a:pPr lvl="1" eaLnBrk="1" hangingPunct="1">
              <a:defRPr/>
            </a:pPr>
            <a:r>
              <a:rPr lang="en-US" dirty="0" smtClean="0">
                <a:latin typeface="Calibri" pitchFamily="34" charset="0"/>
                <a:cs typeface="Calibri" pitchFamily="34" charset="0"/>
              </a:rPr>
              <a:t>Requires states to establish provider-specific quality indicators</a:t>
            </a:r>
          </a:p>
          <a:p>
            <a:pPr lvl="1" eaLnBrk="1" hangingPunct="1">
              <a:defRPr/>
            </a:pPr>
            <a:r>
              <a:rPr lang="en-US" dirty="0" smtClean="0">
                <a:latin typeface="Calibri" pitchFamily="34" charset="0"/>
                <a:cs typeface="Calibri" pitchFamily="34" charset="0"/>
              </a:rPr>
              <a:t>Amends eligibility requirements</a:t>
            </a:r>
          </a:p>
          <a:p>
            <a:pPr lvl="1" eaLnBrk="1" hangingPunct="1">
              <a:defRPr/>
            </a:pPr>
            <a:r>
              <a:rPr lang="en-US" dirty="0" smtClean="0">
                <a:latin typeface="Calibri" pitchFamily="34" charset="0"/>
                <a:cs typeface="Calibri" pitchFamily="34" charset="0"/>
              </a:rPr>
              <a:t>Strengthens program integrity (error rates, internal controls)</a:t>
            </a:r>
            <a:endParaRPr lang="en-US" dirty="0">
              <a:latin typeface="Calibri" pitchFamily="34" charset="0"/>
              <a:cs typeface="Calibri" pitchFamily="34" charset="0"/>
            </a:endParaRPr>
          </a:p>
          <a:p>
            <a:pPr marL="457200" lvl="1" indent="0" eaLnBrk="1" hangingPunct="1">
              <a:buNone/>
              <a:defRPr/>
            </a:pPr>
            <a:endParaRPr lang="en-US" sz="2800" dirty="0" smtClean="0">
              <a:latin typeface="Calibri" pitchFamily="34" charset="0"/>
              <a:cs typeface="Calibri" pitchFamily="34" charset="0"/>
            </a:endParaRP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3687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Will Congress </a:t>
            </a:r>
            <a:r>
              <a:rPr lang="en-US" smtClean="0">
                <a:latin typeface="Calibri" pitchFamily="34" charset="0"/>
                <a:cs typeface="Calibri" pitchFamily="34" charset="0"/>
              </a:rPr>
              <a:t>do something?</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838200" y="2362200"/>
            <a:ext cx="8001000" cy="4114800"/>
          </a:xfrm>
        </p:spPr>
        <p:txBody>
          <a:bodyPr/>
          <a:lstStyle/>
          <a:p>
            <a:pPr marL="0" indent="-400050" eaLnBrk="1" hangingPunct="1">
              <a:defRPr/>
            </a:pPr>
            <a:r>
              <a:rPr lang="en-US" dirty="0" smtClean="0">
                <a:latin typeface="Calibri" pitchFamily="34" charset="0"/>
                <a:ea typeface="+mn-ea"/>
                <a:cs typeface="+mn-cs"/>
              </a:rPr>
              <a:t>How </a:t>
            </a:r>
            <a:r>
              <a:rPr lang="en-US" dirty="0">
                <a:latin typeface="Calibri" pitchFamily="34" charset="0"/>
                <a:ea typeface="+mn-ea"/>
                <a:cs typeface="+mn-cs"/>
              </a:rPr>
              <a:t>will the </a:t>
            </a:r>
            <a:r>
              <a:rPr lang="en-US" dirty="0" smtClean="0">
                <a:latin typeface="Calibri" pitchFamily="34" charset="0"/>
                <a:ea typeface="+mn-ea"/>
                <a:cs typeface="+mn-cs"/>
              </a:rPr>
              <a:t>$90 billion gap </a:t>
            </a:r>
            <a:r>
              <a:rPr lang="en-US" dirty="0">
                <a:latin typeface="Calibri" pitchFamily="34" charset="0"/>
                <a:ea typeface="+mn-ea"/>
                <a:cs typeface="+mn-cs"/>
              </a:rPr>
              <a:t>be bridged</a:t>
            </a:r>
            <a:r>
              <a:rPr lang="en-US" dirty="0" smtClean="0">
                <a:latin typeface="Calibri" pitchFamily="34" charset="0"/>
                <a:ea typeface="+mn-ea"/>
                <a:cs typeface="+mn-cs"/>
              </a:rPr>
              <a:t>?</a:t>
            </a:r>
          </a:p>
          <a:p>
            <a:pPr marL="0" indent="-400050" eaLnBrk="1" hangingPunct="1">
              <a:defRPr/>
            </a:pPr>
            <a:r>
              <a:rPr lang="en-US" dirty="0" smtClean="0">
                <a:latin typeface="Calibri" pitchFamily="34" charset="0"/>
              </a:rPr>
              <a:t>Will Congress pass a CR and for how long?</a:t>
            </a:r>
          </a:p>
          <a:p>
            <a:pPr marL="0" indent="-400050" eaLnBrk="1" hangingPunct="1">
              <a:defRPr/>
            </a:pPr>
            <a:r>
              <a:rPr lang="en-US" dirty="0" smtClean="0">
                <a:latin typeface="Calibri" pitchFamily="34" charset="0"/>
              </a:rPr>
              <a:t>Does the CR abide by the BCA?</a:t>
            </a:r>
          </a:p>
          <a:p>
            <a:pPr marL="0" indent="-400050" eaLnBrk="1" hangingPunct="1">
              <a:defRPr/>
            </a:pPr>
            <a:r>
              <a:rPr lang="en-US" dirty="0" smtClean="0">
                <a:latin typeface="Calibri" pitchFamily="34" charset="0"/>
              </a:rPr>
              <a:t>Will Congress continue to rely on program extensions? Will they be “clean”? Will they get caught up in the budget debate?</a:t>
            </a:r>
            <a:endParaRPr lang="en-US" dirty="0" smtClean="0">
              <a:latin typeface="Calibri" pitchFamily="34" charset="0"/>
              <a:ea typeface="+mn-ea"/>
              <a:cs typeface="+mn-cs"/>
            </a:endParaRPr>
          </a:p>
          <a:p>
            <a:pPr marL="0" indent="-400050" eaLnBrk="1" hangingPunct="1">
              <a:defRPr/>
            </a:pPr>
            <a:r>
              <a:rPr lang="en-US" dirty="0" smtClean="0">
                <a:latin typeface="Calibri" pitchFamily="34" charset="0"/>
              </a:rPr>
              <a:t>Will the debt ceiling be an “action forcing” event?</a:t>
            </a:r>
            <a:endParaRPr lang="en-US" dirty="0">
              <a:latin typeface="Calibri" pitchFamily="34" charset="0"/>
              <a:ea typeface="+mn-ea"/>
              <a:cs typeface="+mn-cs"/>
            </a:endParaRPr>
          </a:p>
        </p:txBody>
      </p:sp>
      <p:pic>
        <p:nvPicPr>
          <p:cNvPr id="4" name="Picture 5"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5509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eaLnBrk="1" hangingPunct="1"/>
            <a:r>
              <a:rPr lang="en-US" smtClean="0">
                <a:latin typeface="Calibri" pitchFamily="34" charset="0"/>
              </a:rPr>
              <a:t>Questions</a:t>
            </a:r>
            <a:r>
              <a:rPr lang="en-US" dirty="0" smtClean="0">
                <a:latin typeface="Calibri" pitchFamily="34" charset="0"/>
              </a:rPr>
              <a:t>?</a:t>
            </a:r>
          </a:p>
        </p:txBody>
      </p:sp>
      <p:sp>
        <p:nvSpPr>
          <p:cNvPr id="16387" name="Rectangle 3"/>
          <p:cNvSpPr>
            <a:spLocks noGrp="1" noChangeArrowheads="1"/>
          </p:cNvSpPr>
          <p:nvPr>
            <p:ph type="body" idx="1"/>
          </p:nvPr>
        </p:nvSpPr>
        <p:spPr/>
        <p:txBody>
          <a:bodyPr/>
          <a:lstStyle/>
          <a:p>
            <a:pPr marL="0" indent="0" eaLnBrk="1" hangingPunct="1">
              <a:buNone/>
            </a:pPr>
            <a:endParaRPr lang="en-US" dirty="0" smtClean="0">
              <a:latin typeface="Calibri" pitchFamily="34" charset="0"/>
            </a:endParaRPr>
          </a:p>
          <a:p>
            <a:pPr eaLnBrk="1" hangingPunct="1">
              <a:buFont typeface="Wingdings" pitchFamily="2" charset="2"/>
              <a:buNone/>
            </a:pPr>
            <a:endParaRPr lang="en-US" dirty="0" smtClean="0">
              <a:latin typeface="Calibri" pitchFamily="34" charset="0"/>
            </a:endParaRPr>
          </a:p>
        </p:txBody>
      </p:sp>
      <p:pic>
        <p:nvPicPr>
          <p:cNvPr id="16388"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t3.gstatic.com/images?q=tbn:ANd9GcTrU_sqiKZAQIMGQw6Y1px5jJHW4adpMQTBQnE2h609QVoIst6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286000"/>
            <a:ext cx="20574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3000" y="4508718"/>
            <a:ext cx="6629400" cy="1815882"/>
          </a:xfrm>
          <a:prstGeom prst="rect">
            <a:avLst/>
          </a:prstGeom>
          <a:noFill/>
        </p:spPr>
        <p:txBody>
          <a:bodyPr wrap="square" rtlCol="0">
            <a:spAutoFit/>
          </a:bodyPr>
          <a:lstStyle/>
          <a:p>
            <a:pPr fontAlgn="auto">
              <a:spcBef>
                <a:spcPts val="0"/>
              </a:spcBef>
              <a:spcAft>
                <a:spcPts val="0"/>
              </a:spcAft>
            </a:pPr>
            <a:r>
              <a:rPr lang="en-US" sz="2800" dirty="0" smtClean="0">
                <a:solidFill>
                  <a:srgbClr val="003366"/>
                </a:solidFill>
                <a:latin typeface="Calibri" pitchFamily="34" charset="0"/>
                <a:cs typeface="Calibri" pitchFamily="34" charset="0"/>
              </a:rPr>
              <a:t>For more information, visit </a:t>
            </a:r>
            <a:r>
              <a:rPr lang="en-US" sz="2800" dirty="0" smtClean="0">
                <a:solidFill>
                  <a:srgbClr val="003366"/>
                </a:solidFill>
                <a:latin typeface="Calibri" pitchFamily="34" charset="0"/>
                <a:cs typeface="Calibri" pitchFamily="34" charset="0"/>
                <a:hlinkClick r:id="rId5"/>
              </a:rPr>
              <a:t>www.ffis.org</a:t>
            </a:r>
            <a:r>
              <a:rPr lang="en-US" sz="2800" dirty="0" smtClean="0">
                <a:solidFill>
                  <a:srgbClr val="003366"/>
                </a:solidFill>
                <a:latin typeface="Calibri" pitchFamily="34" charset="0"/>
                <a:cs typeface="Calibri" pitchFamily="34" charset="0"/>
              </a:rPr>
              <a:t> </a:t>
            </a:r>
          </a:p>
          <a:p>
            <a:pPr fontAlgn="auto">
              <a:spcBef>
                <a:spcPts val="0"/>
              </a:spcBef>
              <a:spcAft>
                <a:spcPts val="0"/>
              </a:spcAft>
            </a:pPr>
            <a:r>
              <a:rPr lang="en-US" sz="2800" dirty="0" smtClean="0">
                <a:solidFill>
                  <a:srgbClr val="003366"/>
                </a:solidFill>
                <a:latin typeface="Calibri" pitchFamily="34" charset="0"/>
                <a:cs typeface="Calibri" pitchFamily="34" charset="0"/>
              </a:rPr>
              <a:t>or contact: </a:t>
            </a:r>
          </a:p>
          <a:p>
            <a:pPr marL="457200" indent="-457200" fontAlgn="auto">
              <a:spcBef>
                <a:spcPts val="0"/>
              </a:spcBef>
              <a:spcAft>
                <a:spcPts val="0"/>
              </a:spcAft>
              <a:buFont typeface="Arial" pitchFamily="34" charset="0"/>
              <a:buChar char="•"/>
            </a:pPr>
            <a:r>
              <a:rPr lang="en-US" sz="2800" dirty="0" smtClean="0">
                <a:solidFill>
                  <a:srgbClr val="003366"/>
                </a:solidFill>
                <a:latin typeface="Calibri" pitchFamily="34" charset="0"/>
                <a:cs typeface="Calibri" pitchFamily="34" charset="0"/>
              </a:rPr>
              <a:t>Trinity Tomsic (ttomsic@ffis.org) </a:t>
            </a:r>
          </a:p>
          <a:p>
            <a:pPr marL="457200" indent="-457200" fontAlgn="auto">
              <a:spcBef>
                <a:spcPts val="0"/>
              </a:spcBef>
              <a:spcAft>
                <a:spcPts val="0"/>
              </a:spcAft>
              <a:buFont typeface="Arial" pitchFamily="34" charset="0"/>
              <a:buChar char="•"/>
            </a:pPr>
            <a:r>
              <a:rPr lang="en-US" sz="2800" dirty="0" smtClean="0">
                <a:solidFill>
                  <a:srgbClr val="003366"/>
                </a:solidFill>
                <a:latin typeface="Calibri" pitchFamily="34" charset="0"/>
                <a:cs typeface="Calibri" pitchFamily="34" charset="0"/>
              </a:rPr>
              <a:t>Melissa Loeb (mloeb@ffis.org)</a:t>
            </a:r>
          </a:p>
        </p:txBody>
      </p:sp>
    </p:spTree>
    <p:extLst>
      <p:ext uri="{BB962C8B-B14F-4D97-AF65-F5344CB8AC3E}">
        <p14:creationId xmlns:p14="http://schemas.microsoft.com/office/powerpoint/2010/main" val="3480108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762000" y="762000"/>
            <a:ext cx="8216900" cy="1143000"/>
          </a:xfrm>
        </p:spPr>
        <p:txBody>
          <a:bodyPr/>
          <a:lstStyle/>
          <a:p>
            <a:pPr eaLnBrk="1" hangingPunct="1"/>
            <a:r>
              <a:rPr lang="en-US" dirty="0" smtClean="0">
                <a:latin typeface="Calibri" pitchFamily="34" charset="0"/>
              </a:rPr>
              <a:t>How have states fared in recent years?</a:t>
            </a:r>
          </a:p>
        </p:txBody>
      </p:sp>
      <p:pic>
        <p:nvPicPr>
          <p:cNvPr id="8196" name="Picture 5" descr="New FFI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352675"/>
            <a:ext cx="617537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119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762000" y="762000"/>
            <a:ext cx="8216900" cy="1143000"/>
          </a:xfrm>
        </p:spPr>
        <p:txBody>
          <a:bodyPr/>
          <a:lstStyle/>
          <a:p>
            <a:pPr eaLnBrk="1" hangingPunct="1"/>
            <a:r>
              <a:rPr lang="en-US" dirty="0" smtClean="0">
                <a:latin typeface="Calibri" pitchFamily="34" charset="0"/>
              </a:rPr>
              <a:t>House and Senate take </a:t>
            </a:r>
            <a:r>
              <a:rPr lang="en-US" dirty="0" smtClean="0">
                <a:latin typeface="Calibri" pitchFamily="34" charset="0"/>
                <a:cs typeface="Calibri" pitchFamily="34" charset="0"/>
              </a:rPr>
              <a:t>divergent </a:t>
            </a:r>
            <a:r>
              <a:rPr lang="en-US" dirty="0">
                <a:latin typeface="Calibri" pitchFamily="34" charset="0"/>
                <a:cs typeface="Calibri" pitchFamily="34" charset="0"/>
              </a:rPr>
              <a:t>paths </a:t>
            </a:r>
            <a:r>
              <a:rPr lang="en-US" dirty="0" smtClean="0">
                <a:latin typeface="Calibri" pitchFamily="34" charset="0"/>
                <a:cs typeface="Calibri" pitchFamily="34" charset="0"/>
              </a:rPr>
              <a:t>in FY </a:t>
            </a:r>
            <a:r>
              <a:rPr lang="en-US" dirty="0">
                <a:latin typeface="Calibri" pitchFamily="34" charset="0"/>
                <a:cs typeface="Calibri" pitchFamily="34" charset="0"/>
              </a:rPr>
              <a:t>2014, neither </a:t>
            </a:r>
            <a:r>
              <a:rPr lang="en-US" dirty="0" smtClean="0">
                <a:latin typeface="Calibri" pitchFamily="34" charset="0"/>
                <a:cs typeface="Calibri" pitchFamily="34" charset="0"/>
              </a:rPr>
              <a:t>conforms </a:t>
            </a:r>
            <a:r>
              <a:rPr lang="en-US" dirty="0">
                <a:latin typeface="Calibri" pitchFamily="34" charset="0"/>
                <a:cs typeface="Calibri" pitchFamily="34" charset="0"/>
              </a:rPr>
              <a:t>to BCA</a:t>
            </a:r>
            <a:endParaRPr lang="en-US" dirty="0" smtClean="0">
              <a:latin typeface="Calibri" pitchFamily="34" charset="0"/>
            </a:endParaRPr>
          </a:p>
        </p:txBody>
      </p:sp>
      <p:pic>
        <p:nvPicPr>
          <p:cNvPr id="8196" name="Picture 5" descr="New FFI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362200"/>
            <a:ext cx="6324600" cy="444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757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eaLnBrk="1" hangingPunct="1"/>
            <a:r>
              <a:rPr lang="en-US" dirty="0">
                <a:latin typeface="Calibri" pitchFamily="34" charset="0"/>
              </a:rPr>
              <a:t>Divergent paths lead to different outcomes for states</a:t>
            </a:r>
            <a:endParaRPr lang="en-US" dirty="0" smtClean="0">
              <a:latin typeface="Calibri" pitchFamily="34" charset="0"/>
            </a:endParaRPr>
          </a:p>
        </p:txBody>
      </p:sp>
      <p:pic>
        <p:nvPicPr>
          <p:cNvPr id="6147" name="Picture 5"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6"/>
          <p:cNvSpPr txBox="1">
            <a:spLocks noChangeArrowheads="1"/>
          </p:cNvSpPr>
          <p:nvPr/>
        </p:nvSpPr>
        <p:spPr bwMode="auto">
          <a:xfrm>
            <a:off x="762000" y="6550025"/>
            <a:ext cx="678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endParaRPr lang="en-US" sz="1400" i="1" dirty="0">
              <a:solidFill>
                <a:srgbClr val="003366"/>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402250"/>
            <a:ext cx="8064500" cy="436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001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latin typeface="Calibri" pitchFamily="34" charset="0"/>
              </a:rPr>
              <a:t>House and Senate proceeding despite $90 billion </a:t>
            </a:r>
            <a:r>
              <a:rPr lang="en-US" dirty="0" smtClean="0">
                <a:latin typeface="Calibri" pitchFamily="34" charset="0"/>
              </a:rPr>
              <a:t>difference</a:t>
            </a:r>
            <a:endParaRPr lang="en-US" dirty="0">
              <a:latin typeface="Calibri" pitchFamily="34" charset="0"/>
              <a:cs typeface="Calibri" pitchFamily="34" charset="0"/>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2362200"/>
            <a:ext cx="5744664"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09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How do major grant programs fare?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82974814"/>
              </p:ext>
            </p:extLst>
          </p:nvPr>
        </p:nvGraphicFramePr>
        <p:xfrm>
          <a:off x="838200" y="2286000"/>
          <a:ext cx="7620000" cy="4572000"/>
        </p:xfrm>
        <a:graphic>
          <a:graphicData uri="http://schemas.openxmlformats.org/drawingml/2006/table">
            <a:tbl>
              <a:tblPr firstRow="1" bandRow="1">
                <a:tableStyleId>{E8B1032C-EA38-4F05-BA0D-38AFFFC7BED3}</a:tableStyleId>
              </a:tblPr>
              <a:tblGrid>
                <a:gridCol w="2160000"/>
                <a:gridCol w="1040400"/>
                <a:gridCol w="1066800"/>
                <a:gridCol w="1168400"/>
                <a:gridCol w="1092200"/>
                <a:gridCol w="1092200"/>
              </a:tblGrid>
              <a:tr h="629518">
                <a:tc>
                  <a:txBody>
                    <a:bodyPr/>
                    <a:lstStyle/>
                    <a:p>
                      <a:endParaRPr lang="en-US" b="1" u="sng" dirty="0">
                        <a:latin typeface="Calibri" pitchFamily="34" charset="0"/>
                        <a:cs typeface="Calibri" pitchFamily="34" charset="0"/>
                      </a:endParaRPr>
                    </a:p>
                  </a:txBody>
                  <a:tcPr/>
                </a:tc>
                <a:tc gridSpan="2">
                  <a:txBody>
                    <a:bodyPr/>
                    <a:lstStyle/>
                    <a:p>
                      <a:pPr algn="ctr"/>
                      <a:r>
                        <a:rPr lang="en-US" b="1" u="none" dirty="0" smtClean="0">
                          <a:latin typeface="Calibri" pitchFamily="34" charset="0"/>
                          <a:cs typeface="Calibri" pitchFamily="34" charset="0"/>
                        </a:rPr>
                        <a:t>($ in millions)</a:t>
                      </a:r>
                      <a:endParaRPr lang="en-US" b="1" u="none" dirty="0">
                        <a:latin typeface="Calibri" pitchFamily="34" charset="0"/>
                        <a:cs typeface="Calibri" pitchFamily="34" charset="0"/>
                      </a:endParaRPr>
                    </a:p>
                  </a:txBody>
                  <a:tcPr/>
                </a:tc>
                <a:tc hMerge="1">
                  <a:txBody>
                    <a:bodyPr/>
                    <a:lstStyle/>
                    <a:p>
                      <a:pPr algn="r"/>
                      <a:endParaRPr lang="en-US" b="1" u="sng" dirty="0">
                        <a:latin typeface="Calibri" pitchFamily="34" charset="0"/>
                        <a:cs typeface="Calibri" pitchFamily="34" charset="0"/>
                      </a:endParaRPr>
                    </a:p>
                  </a:txBody>
                  <a:tcPr/>
                </a:tc>
                <a:tc gridSpan="3">
                  <a:txBody>
                    <a:bodyPr/>
                    <a:lstStyle/>
                    <a:p>
                      <a:pPr algn="ctr"/>
                      <a:r>
                        <a:rPr lang="en-US" b="1" u="none" dirty="0" smtClean="0">
                          <a:latin typeface="Calibri" pitchFamily="34" charset="0"/>
                          <a:cs typeface="Calibri" pitchFamily="34" charset="0"/>
                        </a:rPr>
                        <a:t>Proposed FY 2014 vs.</a:t>
                      </a:r>
                      <a:r>
                        <a:rPr lang="en-US" b="1" u="none" baseline="0" dirty="0" smtClean="0">
                          <a:latin typeface="Calibri" pitchFamily="34" charset="0"/>
                          <a:cs typeface="Calibri" pitchFamily="34" charset="0"/>
                        </a:rPr>
                        <a:t> </a:t>
                      </a:r>
                      <a:br>
                        <a:rPr lang="en-US" b="1" u="none" baseline="0" dirty="0" smtClean="0">
                          <a:latin typeface="Calibri" pitchFamily="34" charset="0"/>
                          <a:cs typeface="Calibri" pitchFamily="34" charset="0"/>
                        </a:rPr>
                      </a:br>
                      <a:r>
                        <a:rPr lang="en-US" b="1" u="none" baseline="0" dirty="0" smtClean="0">
                          <a:latin typeface="Calibri" pitchFamily="34" charset="0"/>
                          <a:cs typeface="Calibri" pitchFamily="34" charset="0"/>
                        </a:rPr>
                        <a:t>FY 2013</a:t>
                      </a:r>
                      <a:endParaRPr lang="en-US" b="1" u="none" dirty="0">
                        <a:latin typeface="Calibri" pitchFamily="34" charset="0"/>
                        <a:cs typeface="Calibri" pitchFamily="34" charset="0"/>
                      </a:endParaRPr>
                    </a:p>
                  </a:txBody>
                  <a:tcPr/>
                </a:tc>
                <a:tc hMerge="1">
                  <a:txBody>
                    <a:bodyPr/>
                    <a:lstStyle/>
                    <a:p>
                      <a:pPr algn="r"/>
                      <a:endParaRPr lang="en-US" b="1" u="none" dirty="0">
                        <a:latin typeface="Calibri" pitchFamily="34" charset="0"/>
                        <a:cs typeface="Calibri" pitchFamily="34" charset="0"/>
                      </a:endParaRPr>
                    </a:p>
                  </a:txBody>
                  <a:tcPr/>
                </a:tc>
                <a:tc hMerge="1">
                  <a:txBody>
                    <a:bodyPr/>
                    <a:lstStyle/>
                    <a:p>
                      <a:pPr algn="r"/>
                      <a:endParaRPr lang="en-US" b="1" u="none" dirty="0">
                        <a:latin typeface="Calibri" pitchFamily="34" charset="0"/>
                        <a:cs typeface="Calibri" pitchFamily="34" charset="0"/>
                      </a:endParaRPr>
                    </a:p>
                  </a:txBody>
                  <a:tcPr/>
                </a:tc>
              </a:tr>
              <a:tr h="364721">
                <a:tc>
                  <a:txBody>
                    <a:bodyPr/>
                    <a:lstStyle/>
                    <a:p>
                      <a:r>
                        <a:rPr lang="en-US" b="1" u="sng" dirty="0" smtClean="0">
                          <a:latin typeface="Calibri" pitchFamily="34" charset="0"/>
                          <a:cs typeface="Calibri" pitchFamily="34" charset="0"/>
                        </a:rPr>
                        <a:t>Federal Agency</a:t>
                      </a:r>
                      <a:endParaRPr lang="en-US" b="1" u="sng" dirty="0">
                        <a:latin typeface="Calibri" pitchFamily="34" charset="0"/>
                        <a:cs typeface="Calibri" pitchFamily="34" charset="0"/>
                      </a:endParaRPr>
                    </a:p>
                  </a:txBody>
                  <a:tcPr/>
                </a:tc>
                <a:tc>
                  <a:txBody>
                    <a:bodyPr/>
                    <a:lstStyle/>
                    <a:p>
                      <a:pPr algn="r"/>
                      <a:r>
                        <a:rPr lang="en-US" b="1" u="sng" dirty="0" smtClean="0">
                          <a:latin typeface="Calibri" pitchFamily="34" charset="0"/>
                          <a:cs typeface="Calibri" pitchFamily="34" charset="0"/>
                        </a:rPr>
                        <a:t>FY</a:t>
                      </a:r>
                      <a:r>
                        <a:rPr lang="en-US" b="1" u="sng" baseline="0" dirty="0" smtClean="0">
                          <a:latin typeface="Calibri" pitchFamily="34" charset="0"/>
                          <a:cs typeface="Calibri" pitchFamily="34" charset="0"/>
                        </a:rPr>
                        <a:t> 2012</a:t>
                      </a:r>
                      <a:endParaRPr lang="en-US" b="1" u="sng" dirty="0">
                        <a:latin typeface="Calibri" pitchFamily="34" charset="0"/>
                        <a:cs typeface="Calibri" pitchFamily="34" charset="0"/>
                      </a:endParaRPr>
                    </a:p>
                  </a:txBody>
                  <a:tcPr/>
                </a:tc>
                <a:tc>
                  <a:txBody>
                    <a:bodyPr/>
                    <a:lstStyle/>
                    <a:p>
                      <a:pPr algn="r"/>
                      <a:r>
                        <a:rPr lang="en-US" b="1" u="sng" dirty="0" smtClean="0">
                          <a:latin typeface="Calibri" pitchFamily="34" charset="0"/>
                          <a:cs typeface="Calibri" pitchFamily="34" charset="0"/>
                        </a:rPr>
                        <a:t>FY 2013</a:t>
                      </a:r>
                      <a:endParaRPr lang="en-US" b="1" u="sng" dirty="0">
                        <a:latin typeface="Calibri" pitchFamily="34" charset="0"/>
                        <a:cs typeface="Calibri" pitchFamily="34" charset="0"/>
                      </a:endParaRPr>
                    </a:p>
                  </a:txBody>
                  <a:tcPr/>
                </a:tc>
                <a:tc>
                  <a:txBody>
                    <a:bodyPr/>
                    <a:lstStyle/>
                    <a:p>
                      <a:pPr algn="r"/>
                      <a:r>
                        <a:rPr lang="en-US" b="1" u="sng" dirty="0" smtClean="0">
                          <a:latin typeface="Calibri" pitchFamily="34" charset="0"/>
                          <a:cs typeface="Calibri" pitchFamily="34" charset="0"/>
                        </a:rPr>
                        <a:t>President</a:t>
                      </a:r>
                      <a:endParaRPr lang="en-US" b="1" u="sng" dirty="0">
                        <a:latin typeface="Calibri" pitchFamily="34" charset="0"/>
                        <a:cs typeface="Calibri" pitchFamily="34" charset="0"/>
                      </a:endParaRPr>
                    </a:p>
                  </a:txBody>
                  <a:tcPr/>
                </a:tc>
                <a:tc>
                  <a:txBody>
                    <a:bodyPr/>
                    <a:lstStyle/>
                    <a:p>
                      <a:pPr algn="r"/>
                      <a:r>
                        <a:rPr lang="en-US" b="1" u="sng" dirty="0" smtClean="0">
                          <a:latin typeface="Calibri" pitchFamily="34" charset="0"/>
                          <a:cs typeface="Calibri" pitchFamily="34" charset="0"/>
                        </a:rPr>
                        <a:t>House</a:t>
                      </a:r>
                      <a:endParaRPr lang="en-US" b="1" u="sng" dirty="0">
                        <a:latin typeface="Calibri" pitchFamily="34" charset="0"/>
                        <a:cs typeface="Calibri" pitchFamily="34" charset="0"/>
                      </a:endParaRPr>
                    </a:p>
                  </a:txBody>
                  <a:tcPr/>
                </a:tc>
                <a:tc>
                  <a:txBody>
                    <a:bodyPr/>
                    <a:lstStyle/>
                    <a:p>
                      <a:pPr algn="r"/>
                      <a:r>
                        <a:rPr lang="en-US" b="1" u="sng" dirty="0" smtClean="0">
                          <a:latin typeface="Calibri" pitchFamily="34" charset="0"/>
                          <a:cs typeface="Calibri" pitchFamily="34" charset="0"/>
                        </a:rPr>
                        <a:t>Senate</a:t>
                      </a:r>
                      <a:endParaRPr lang="en-US" b="1" u="sng" dirty="0">
                        <a:latin typeface="Calibri" pitchFamily="34" charset="0"/>
                        <a:cs typeface="Calibri" pitchFamily="34" charset="0"/>
                      </a:endParaRPr>
                    </a:p>
                  </a:txBody>
                  <a:tcPr/>
                </a:tc>
              </a:tr>
              <a:tr h="364721">
                <a:tc>
                  <a:txBody>
                    <a:bodyPr/>
                    <a:lstStyle/>
                    <a:p>
                      <a:r>
                        <a:rPr lang="en-US" dirty="0" smtClean="0">
                          <a:latin typeface="Calibri" pitchFamily="34" charset="0"/>
                          <a:cs typeface="Calibri" pitchFamily="34" charset="0"/>
                        </a:rPr>
                        <a:t>Agriculture</a:t>
                      </a:r>
                      <a:endParaRPr lang="en-US" dirty="0">
                        <a:latin typeface="Calibri" pitchFamily="34" charset="0"/>
                        <a:cs typeface="Calibri" pitchFamily="34" charset="0"/>
                      </a:endParaRPr>
                    </a:p>
                  </a:txBody>
                  <a:tcPr/>
                </a:tc>
                <a:tc>
                  <a:txBody>
                    <a:bodyPr/>
                    <a:lstStyle/>
                    <a:p>
                      <a:pPr algn="r" fontAlgn="b"/>
                      <a:r>
                        <a:rPr lang="en-US" sz="1600" b="0" i="0" u="none" strike="noStrike">
                          <a:solidFill>
                            <a:schemeClr val="tx1"/>
                          </a:solidFill>
                          <a:effectLst/>
                          <a:latin typeface="Calibri"/>
                        </a:rPr>
                        <a:t>$6,861</a:t>
                      </a:r>
                    </a:p>
                  </a:txBody>
                  <a:tcPr marL="9525" marR="9525" marT="9525" marB="0" anchor="b"/>
                </a:tc>
                <a:tc>
                  <a:txBody>
                    <a:bodyPr/>
                    <a:lstStyle/>
                    <a:p>
                      <a:pPr algn="r" fontAlgn="b"/>
                      <a:r>
                        <a:rPr lang="en-US" sz="1600" b="0" i="0" u="none" strike="noStrike">
                          <a:solidFill>
                            <a:schemeClr val="tx1"/>
                          </a:solidFill>
                          <a:effectLst/>
                          <a:latin typeface="Calibri"/>
                        </a:rPr>
                        <a:t>$6,766</a:t>
                      </a:r>
                    </a:p>
                  </a:txBody>
                  <a:tcPr marL="9525" marR="9525" marT="9525" marB="0" anchor="b"/>
                </a:tc>
                <a:tc>
                  <a:txBody>
                    <a:bodyPr/>
                    <a:lstStyle/>
                    <a:p>
                      <a:pPr algn="r" fontAlgn="b"/>
                      <a:r>
                        <a:rPr lang="en-US" sz="1600" b="0" i="0" u="none" strike="noStrike">
                          <a:solidFill>
                            <a:schemeClr val="tx1"/>
                          </a:solidFill>
                          <a:effectLst/>
                          <a:latin typeface="Calibri"/>
                        </a:rPr>
                        <a:t>9.6%</a:t>
                      </a:r>
                    </a:p>
                  </a:txBody>
                  <a:tcPr marL="9525" marR="9525" marT="9525" marB="0" anchor="b"/>
                </a:tc>
                <a:tc>
                  <a:txBody>
                    <a:bodyPr/>
                    <a:lstStyle/>
                    <a:p>
                      <a:pPr algn="r" fontAlgn="b"/>
                      <a:r>
                        <a:rPr lang="en-US" sz="1600" b="0" i="0" u="none" strike="noStrike">
                          <a:solidFill>
                            <a:schemeClr val="tx1"/>
                          </a:solidFill>
                          <a:effectLst/>
                          <a:latin typeface="Calibri"/>
                        </a:rPr>
                        <a:t>2.3%</a:t>
                      </a:r>
                    </a:p>
                  </a:txBody>
                  <a:tcPr marL="9525" marR="9525" marT="9525" marB="0" anchor="b"/>
                </a:tc>
                <a:tc>
                  <a:txBody>
                    <a:bodyPr/>
                    <a:lstStyle/>
                    <a:p>
                      <a:pPr algn="r" fontAlgn="b"/>
                      <a:r>
                        <a:rPr lang="en-US" sz="1600" b="0" i="0" u="none" strike="noStrike">
                          <a:solidFill>
                            <a:schemeClr val="tx1"/>
                          </a:solidFill>
                          <a:effectLst/>
                          <a:latin typeface="Calibri"/>
                        </a:rPr>
                        <a:t>8.5%</a:t>
                      </a:r>
                    </a:p>
                  </a:txBody>
                  <a:tcPr marL="9525" marR="9525" marT="9525" marB="0" anchor="b"/>
                </a:tc>
              </a:tr>
              <a:tr h="364721">
                <a:tc>
                  <a:txBody>
                    <a:bodyPr/>
                    <a:lstStyle/>
                    <a:p>
                      <a:r>
                        <a:rPr lang="en-US" dirty="0" smtClean="0">
                          <a:latin typeface="Calibri" pitchFamily="34" charset="0"/>
                          <a:cs typeface="Calibri" pitchFamily="34" charset="0"/>
                        </a:rPr>
                        <a:t>Education</a:t>
                      </a:r>
                      <a:endParaRPr lang="en-US" dirty="0">
                        <a:latin typeface="Calibri" pitchFamily="34" charset="0"/>
                        <a:cs typeface="Calibri" pitchFamily="34" charset="0"/>
                      </a:endParaRPr>
                    </a:p>
                  </a:txBody>
                  <a:tcPr/>
                </a:tc>
                <a:tc>
                  <a:txBody>
                    <a:bodyPr/>
                    <a:lstStyle/>
                    <a:p>
                      <a:pPr algn="r" fontAlgn="b"/>
                      <a:r>
                        <a:rPr lang="en-US" sz="1600" b="0" i="0" u="none" strike="noStrike">
                          <a:solidFill>
                            <a:schemeClr val="tx1"/>
                          </a:solidFill>
                          <a:effectLst/>
                          <a:latin typeface="Calibri"/>
                        </a:rPr>
                        <a:t>37,273</a:t>
                      </a:r>
                    </a:p>
                  </a:txBody>
                  <a:tcPr marL="9525" marR="9525" marT="9525" marB="0" anchor="b"/>
                </a:tc>
                <a:tc>
                  <a:txBody>
                    <a:bodyPr/>
                    <a:lstStyle/>
                    <a:p>
                      <a:pPr algn="r" fontAlgn="b"/>
                      <a:r>
                        <a:rPr lang="en-US" sz="1600" b="0" i="0" u="none" strike="noStrike">
                          <a:solidFill>
                            <a:schemeClr val="tx1"/>
                          </a:solidFill>
                          <a:effectLst/>
                          <a:latin typeface="Calibri"/>
                        </a:rPr>
                        <a:t>35,341</a:t>
                      </a:r>
                    </a:p>
                  </a:txBody>
                  <a:tcPr marL="9525" marR="9525" marT="9525" marB="0" anchor="b"/>
                </a:tc>
                <a:tc>
                  <a:txBody>
                    <a:bodyPr/>
                    <a:lstStyle/>
                    <a:p>
                      <a:pPr algn="r" fontAlgn="b"/>
                      <a:r>
                        <a:rPr lang="en-US" sz="1600" b="0" i="0" u="none" strike="noStrike">
                          <a:solidFill>
                            <a:schemeClr val="tx1"/>
                          </a:solidFill>
                          <a:effectLst/>
                          <a:latin typeface="Calibri"/>
                        </a:rPr>
                        <a:t>8.7%</a:t>
                      </a:r>
                    </a:p>
                  </a:txBody>
                  <a:tcPr marL="9525" marR="9525" marT="9525" marB="0" anchor="b"/>
                </a:tc>
                <a:tc>
                  <a:txBody>
                    <a:bodyPr/>
                    <a:lstStyle/>
                    <a:p>
                      <a:pPr algn="r" fontAlgn="b"/>
                      <a:r>
                        <a:rPr lang="en-US" sz="1600" b="0" i="0" u="none" strike="noStrike">
                          <a:solidFill>
                            <a:schemeClr val="tx1"/>
                          </a:solidFill>
                          <a:effectLst/>
                          <a:latin typeface="Calibri"/>
                        </a:rPr>
                        <a:t>n/a</a:t>
                      </a:r>
                    </a:p>
                  </a:txBody>
                  <a:tcPr marL="9525" marR="9525" marT="9525" marB="0" anchor="b"/>
                </a:tc>
                <a:tc>
                  <a:txBody>
                    <a:bodyPr/>
                    <a:lstStyle/>
                    <a:p>
                      <a:pPr algn="r" fontAlgn="b"/>
                      <a:r>
                        <a:rPr lang="en-US" sz="1600" b="0" i="0" u="none" strike="noStrike">
                          <a:solidFill>
                            <a:schemeClr val="tx1"/>
                          </a:solidFill>
                          <a:effectLst/>
                          <a:latin typeface="Calibri"/>
                        </a:rPr>
                        <a:t>6.0%</a:t>
                      </a:r>
                    </a:p>
                  </a:txBody>
                  <a:tcPr marL="9525" marR="9525" marT="9525" marB="0" anchor="b"/>
                </a:tc>
              </a:tr>
              <a:tr h="629518">
                <a:tc>
                  <a:txBody>
                    <a:bodyPr/>
                    <a:lstStyle/>
                    <a:p>
                      <a:r>
                        <a:rPr lang="en-US" dirty="0" smtClean="0">
                          <a:latin typeface="Calibri" pitchFamily="34" charset="0"/>
                          <a:cs typeface="Calibri" pitchFamily="34" charset="0"/>
                        </a:rPr>
                        <a:t>Health and</a:t>
                      </a:r>
                      <a:r>
                        <a:rPr lang="en-US" baseline="0" dirty="0" smtClean="0">
                          <a:latin typeface="Calibri" pitchFamily="34" charset="0"/>
                          <a:cs typeface="Calibri" pitchFamily="34" charset="0"/>
                        </a:rPr>
                        <a:t> Human Services</a:t>
                      </a:r>
                      <a:endParaRPr lang="en-US" dirty="0">
                        <a:latin typeface="Calibri" pitchFamily="34" charset="0"/>
                        <a:cs typeface="Calibri" pitchFamily="34" charset="0"/>
                      </a:endParaRPr>
                    </a:p>
                  </a:txBody>
                  <a:tcPr/>
                </a:tc>
                <a:tc>
                  <a:txBody>
                    <a:bodyPr/>
                    <a:lstStyle/>
                    <a:p>
                      <a:pPr algn="r" fontAlgn="b"/>
                      <a:r>
                        <a:rPr lang="en-US" sz="1600" b="0" i="0" u="none" strike="noStrike">
                          <a:solidFill>
                            <a:schemeClr val="tx1"/>
                          </a:solidFill>
                          <a:effectLst/>
                          <a:latin typeface="Calibri"/>
                        </a:rPr>
                        <a:t>25,180</a:t>
                      </a:r>
                    </a:p>
                  </a:txBody>
                  <a:tcPr marL="9525" marR="9525" marT="9525" marB="0" anchor="b"/>
                </a:tc>
                <a:tc>
                  <a:txBody>
                    <a:bodyPr/>
                    <a:lstStyle/>
                    <a:p>
                      <a:pPr algn="r" fontAlgn="b"/>
                      <a:r>
                        <a:rPr lang="en-US" sz="1600" b="0" i="0" u="none" strike="noStrike">
                          <a:solidFill>
                            <a:schemeClr val="tx1"/>
                          </a:solidFill>
                          <a:effectLst/>
                          <a:latin typeface="Calibri"/>
                        </a:rPr>
                        <a:t>24,127</a:t>
                      </a:r>
                    </a:p>
                  </a:txBody>
                  <a:tcPr marL="9525" marR="9525" marT="9525" marB="0" anchor="b"/>
                </a:tc>
                <a:tc>
                  <a:txBody>
                    <a:bodyPr/>
                    <a:lstStyle/>
                    <a:p>
                      <a:pPr algn="r" fontAlgn="b"/>
                      <a:r>
                        <a:rPr lang="en-US" sz="1600" b="0" i="0" u="none" strike="noStrike">
                          <a:solidFill>
                            <a:schemeClr val="tx1"/>
                          </a:solidFill>
                          <a:effectLst/>
                          <a:latin typeface="Calibri"/>
                        </a:rPr>
                        <a:t>9.6%</a:t>
                      </a:r>
                    </a:p>
                  </a:txBody>
                  <a:tcPr marL="9525" marR="9525" marT="9525" marB="0" anchor="b"/>
                </a:tc>
                <a:tc>
                  <a:txBody>
                    <a:bodyPr/>
                    <a:lstStyle/>
                    <a:p>
                      <a:pPr algn="r" fontAlgn="b"/>
                      <a:r>
                        <a:rPr lang="en-US" sz="1600" b="0" i="0" u="none" strike="noStrike" dirty="0">
                          <a:solidFill>
                            <a:schemeClr val="tx1"/>
                          </a:solidFill>
                          <a:effectLst/>
                          <a:latin typeface="Calibri"/>
                        </a:rPr>
                        <a:t>n/a</a:t>
                      </a:r>
                    </a:p>
                  </a:txBody>
                  <a:tcPr marL="9525" marR="9525" marT="9525" marB="0" anchor="b"/>
                </a:tc>
                <a:tc>
                  <a:txBody>
                    <a:bodyPr/>
                    <a:lstStyle/>
                    <a:p>
                      <a:pPr algn="r" fontAlgn="b"/>
                      <a:r>
                        <a:rPr lang="en-US" sz="1600" b="0" i="0" u="none" strike="noStrike" dirty="0">
                          <a:solidFill>
                            <a:schemeClr val="tx1"/>
                          </a:solidFill>
                          <a:effectLst/>
                          <a:latin typeface="Calibri"/>
                        </a:rPr>
                        <a:t>13.5%</a:t>
                      </a:r>
                    </a:p>
                  </a:txBody>
                  <a:tcPr marL="9525" marR="9525" marT="9525" marB="0" anchor="b"/>
                </a:tc>
              </a:tr>
              <a:tr h="364721">
                <a:tc>
                  <a:txBody>
                    <a:bodyPr/>
                    <a:lstStyle/>
                    <a:p>
                      <a:r>
                        <a:rPr lang="en-US" dirty="0" smtClean="0">
                          <a:latin typeface="Calibri" pitchFamily="34" charset="0"/>
                          <a:cs typeface="Calibri" pitchFamily="34" charset="0"/>
                        </a:rPr>
                        <a:t>HUD</a:t>
                      </a:r>
                      <a:endParaRPr lang="en-US" dirty="0">
                        <a:latin typeface="Calibri" pitchFamily="34" charset="0"/>
                        <a:cs typeface="Calibri" pitchFamily="34" charset="0"/>
                      </a:endParaRPr>
                    </a:p>
                  </a:txBody>
                  <a:tcPr/>
                </a:tc>
                <a:tc>
                  <a:txBody>
                    <a:bodyPr/>
                    <a:lstStyle/>
                    <a:p>
                      <a:pPr algn="r" fontAlgn="b"/>
                      <a:r>
                        <a:rPr lang="en-US" sz="1600" b="0" i="0" u="none" strike="noStrike">
                          <a:solidFill>
                            <a:schemeClr val="tx1"/>
                          </a:solidFill>
                          <a:effectLst/>
                          <a:latin typeface="Calibri"/>
                        </a:rPr>
                        <a:t>40,812</a:t>
                      </a:r>
                    </a:p>
                  </a:txBody>
                  <a:tcPr marL="9525" marR="9525" marT="9525" marB="0" anchor="b"/>
                </a:tc>
                <a:tc>
                  <a:txBody>
                    <a:bodyPr/>
                    <a:lstStyle/>
                    <a:p>
                      <a:pPr algn="r" fontAlgn="b"/>
                      <a:r>
                        <a:rPr lang="en-US" sz="1600" b="0" i="0" u="none" strike="noStrike">
                          <a:solidFill>
                            <a:schemeClr val="tx1"/>
                          </a:solidFill>
                          <a:effectLst/>
                          <a:latin typeface="Calibri"/>
                        </a:rPr>
                        <a:t>39,421</a:t>
                      </a:r>
                    </a:p>
                  </a:txBody>
                  <a:tcPr marL="9525" marR="9525" marT="9525" marB="0" anchor="b"/>
                </a:tc>
                <a:tc>
                  <a:txBody>
                    <a:bodyPr/>
                    <a:lstStyle/>
                    <a:p>
                      <a:pPr algn="r" fontAlgn="b"/>
                      <a:r>
                        <a:rPr lang="en-US" sz="1600" b="0" i="0" u="none" strike="noStrike">
                          <a:solidFill>
                            <a:schemeClr val="tx1"/>
                          </a:solidFill>
                          <a:effectLst/>
                          <a:latin typeface="Calibri"/>
                        </a:rPr>
                        <a:t>11.5%</a:t>
                      </a:r>
                    </a:p>
                  </a:txBody>
                  <a:tcPr marL="9525" marR="9525" marT="9525" marB="0" anchor="b"/>
                </a:tc>
                <a:tc>
                  <a:txBody>
                    <a:bodyPr/>
                    <a:lstStyle/>
                    <a:p>
                      <a:pPr algn="r" fontAlgn="b"/>
                      <a:r>
                        <a:rPr lang="en-US" sz="1600" b="0" i="0" u="none" strike="noStrike">
                          <a:solidFill>
                            <a:schemeClr val="tx1"/>
                          </a:solidFill>
                          <a:effectLst/>
                          <a:latin typeface="Calibri"/>
                        </a:rPr>
                        <a:t>-0.9%</a:t>
                      </a:r>
                    </a:p>
                  </a:txBody>
                  <a:tcPr marL="9525" marR="9525" marT="9525" marB="0" anchor="b"/>
                </a:tc>
                <a:tc>
                  <a:txBody>
                    <a:bodyPr/>
                    <a:lstStyle/>
                    <a:p>
                      <a:pPr algn="r" fontAlgn="b"/>
                      <a:r>
                        <a:rPr lang="en-US" sz="1600" b="0" i="0" u="none" strike="noStrike">
                          <a:solidFill>
                            <a:schemeClr val="tx1"/>
                          </a:solidFill>
                          <a:effectLst/>
                          <a:latin typeface="Calibri"/>
                        </a:rPr>
                        <a:t>12.2%</a:t>
                      </a:r>
                    </a:p>
                  </a:txBody>
                  <a:tcPr marL="9525" marR="9525" marT="9525" marB="0" anchor="b"/>
                </a:tc>
              </a:tr>
              <a:tr h="364721">
                <a:tc>
                  <a:txBody>
                    <a:bodyPr/>
                    <a:lstStyle/>
                    <a:p>
                      <a:r>
                        <a:rPr lang="en-US" dirty="0" smtClean="0">
                          <a:latin typeface="Calibri" pitchFamily="34" charset="0"/>
                          <a:cs typeface="Calibri" pitchFamily="34" charset="0"/>
                        </a:rPr>
                        <a:t>Energy/EPA</a:t>
                      </a:r>
                      <a:endParaRPr lang="en-US" dirty="0">
                        <a:latin typeface="Calibri" pitchFamily="34" charset="0"/>
                        <a:cs typeface="Calibri" pitchFamily="34" charset="0"/>
                      </a:endParaRPr>
                    </a:p>
                  </a:txBody>
                  <a:tcPr/>
                </a:tc>
                <a:tc>
                  <a:txBody>
                    <a:bodyPr/>
                    <a:lstStyle/>
                    <a:p>
                      <a:pPr algn="r" fontAlgn="b"/>
                      <a:r>
                        <a:rPr lang="en-US" sz="1600" b="0" i="0" u="none" strike="noStrike">
                          <a:solidFill>
                            <a:schemeClr val="tx1"/>
                          </a:solidFill>
                          <a:effectLst/>
                          <a:latin typeface="Calibri"/>
                        </a:rPr>
                        <a:t>2,493</a:t>
                      </a:r>
                    </a:p>
                  </a:txBody>
                  <a:tcPr marL="9525" marR="9525" marT="9525" marB="0" anchor="b"/>
                </a:tc>
                <a:tc>
                  <a:txBody>
                    <a:bodyPr/>
                    <a:lstStyle/>
                    <a:p>
                      <a:pPr algn="r" fontAlgn="b"/>
                      <a:r>
                        <a:rPr lang="en-US" sz="1600" b="0" i="0" u="none" strike="noStrike">
                          <a:solidFill>
                            <a:schemeClr val="tx1"/>
                          </a:solidFill>
                          <a:effectLst/>
                          <a:latin typeface="Calibri"/>
                        </a:rPr>
                        <a:t>2,349</a:t>
                      </a:r>
                    </a:p>
                  </a:txBody>
                  <a:tcPr marL="9525" marR="9525" marT="9525" marB="0" anchor="b"/>
                </a:tc>
                <a:tc>
                  <a:txBody>
                    <a:bodyPr/>
                    <a:lstStyle/>
                    <a:p>
                      <a:pPr algn="r" fontAlgn="b"/>
                      <a:r>
                        <a:rPr lang="en-US" sz="1600" b="0" i="0" u="none" strike="noStrike">
                          <a:solidFill>
                            <a:schemeClr val="tx1"/>
                          </a:solidFill>
                          <a:effectLst/>
                          <a:latin typeface="Calibri"/>
                        </a:rPr>
                        <a:t>-8.4%</a:t>
                      </a:r>
                    </a:p>
                  </a:txBody>
                  <a:tcPr marL="9525" marR="9525" marT="9525" marB="0" anchor="b"/>
                </a:tc>
                <a:tc>
                  <a:txBody>
                    <a:bodyPr/>
                    <a:lstStyle/>
                    <a:p>
                      <a:pPr algn="r" fontAlgn="b"/>
                      <a:r>
                        <a:rPr lang="en-US" sz="1600" b="0" i="0" u="none" strike="noStrike">
                          <a:solidFill>
                            <a:schemeClr val="tx1"/>
                          </a:solidFill>
                          <a:effectLst/>
                          <a:latin typeface="Calibri"/>
                        </a:rPr>
                        <a:t>-70.7%</a:t>
                      </a:r>
                    </a:p>
                  </a:txBody>
                  <a:tcPr marL="9525" marR="9525" marT="9525" marB="0" anchor="b"/>
                </a:tc>
                <a:tc>
                  <a:txBody>
                    <a:bodyPr/>
                    <a:lstStyle/>
                    <a:p>
                      <a:pPr algn="r" fontAlgn="b"/>
                      <a:r>
                        <a:rPr lang="en-US" sz="1600" b="0" i="0" u="none" strike="noStrike" dirty="0" smtClean="0">
                          <a:solidFill>
                            <a:schemeClr val="tx1"/>
                          </a:solidFill>
                          <a:effectLst/>
                          <a:latin typeface="Calibri"/>
                        </a:rPr>
                        <a:t>n/a</a:t>
                      </a:r>
                      <a:endParaRPr lang="en-US" sz="1600" b="0" i="0" u="none" strike="noStrike" dirty="0">
                        <a:solidFill>
                          <a:schemeClr val="tx1"/>
                        </a:solidFill>
                        <a:effectLst/>
                        <a:latin typeface="Calibri"/>
                      </a:endParaRPr>
                    </a:p>
                  </a:txBody>
                  <a:tcPr marL="9525" marR="9525" marT="9525" marB="0" anchor="b"/>
                </a:tc>
              </a:tr>
              <a:tr h="364721">
                <a:tc>
                  <a:txBody>
                    <a:bodyPr/>
                    <a:lstStyle/>
                    <a:p>
                      <a:r>
                        <a:rPr lang="en-US" dirty="0" smtClean="0">
                          <a:latin typeface="Calibri" pitchFamily="34" charset="0"/>
                          <a:cs typeface="Calibri" pitchFamily="34" charset="0"/>
                        </a:rPr>
                        <a:t>Justice</a:t>
                      </a:r>
                      <a:endParaRPr lang="en-US" dirty="0">
                        <a:latin typeface="Calibri" pitchFamily="34" charset="0"/>
                        <a:cs typeface="Calibri" pitchFamily="34" charset="0"/>
                      </a:endParaRPr>
                    </a:p>
                  </a:txBody>
                  <a:tcPr/>
                </a:tc>
                <a:tc>
                  <a:txBody>
                    <a:bodyPr/>
                    <a:lstStyle/>
                    <a:p>
                      <a:pPr algn="r" fontAlgn="b"/>
                      <a:r>
                        <a:rPr lang="en-US" sz="1600" b="0" i="0" u="none" strike="noStrike">
                          <a:solidFill>
                            <a:schemeClr val="tx1"/>
                          </a:solidFill>
                          <a:effectLst/>
                          <a:latin typeface="Calibri"/>
                        </a:rPr>
                        <a:t>1,251</a:t>
                      </a:r>
                    </a:p>
                  </a:txBody>
                  <a:tcPr marL="9525" marR="9525" marT="9525" marB="0" anchor="b"/>
                </a:tc>
                <a:tc>
                  <a:txBody>
                    <a:bodyPr/>
                    <a:lstStyle/>
                    <a:p>
                      <a:pPr algn="r" fontAlgn="b"/>
                      <a:r>
                        <a:rPr lang="en-US" sz="1600" b="0" i="0" u="none" strike="noStrike">
                          <a:solidFill>
                            <a:schemeClr val="tx1"/>
                          </a:solidFill>
                          <a:effectLst/>
                          <a:latin typeface="Calibri"/>
                        </a:rPr>
                        <a:t>1,221</a:t>
                      </a:r>
                    </a:p>
                  </a:txBody>
                  <a:tcPr marL="9525" marR="9525" marT="9525" marB="0" anchor="b"/>
                </a:tc>
                <a:tc>
                  <a:txBody>
                    <a:bodyPr/>
                    <a:lstStyle/>
                    <a:p>
                      <a:pPr algn="r" fontAlgn="b"/>
                      <a:r>
                        <a:rPr lang="en-US" sz="1600" b="0" i="0" u="none" strike="noStrike">
                          <a:solidFill>
                            <a:schemeClr val="tx1"/>
                          </a:solidFill>
                          <a:effectLst/>
                          <a:latin typeface="Calibri"/>
                        </a:rPr>
                        <a:t>4.6%</a:t>
                      </a:r>
                    </a:p>
                  </a:txBody>
                  <a:tcPr marL="9525" marR="9525" marT="9525" marB="0" anchor="b"/>
                </a:tc>
                <a:tc>
                  <a:txBody>
                    <a:bodyPr/>
                    <a:lstStyle/>
                    <a:p>
                      <a:pPr algn="r" fontAlgn="b"/>
                      <a:r>
                        <a:rPr lang="en-US" sz="1600" b="0" i="0" u="none" strike="noStrike">
                          <a:solidFill>
                            <a:schemeClr val="tx1"/>
                          </a:solidFill>
                          <a:effectLst/>
                          <a:latin typeface="Calibri"/>
                        </a:rPr>
                        <a:t>-13.0%</a:t>
                      </a:r>
                    </a:p>
                  </a:txBody>
                  <a:tcPr marL="9525" marR="9525" marT="9525" marB="0" anchor="b"/>
                </a:tc>
                <a:tc>
                  <a:txBody>
                    <a:bodyPr/>
                    <a:lstStyle/>
                    <a:p>
                      <a:pPr algn="r" fontAlgn="b"/>
                      <a:r>
                        <a:rPr lang="en-US" sz="1600" b="0" i="0" u="none" strike="noStrike">
                          <a:solidFill>
                            <a:schemeClr val="tx1"/>
                          </a:solidFill>
                          <a:effectLst/>
                          <a:latin typeface="Calibri"/>
                        </a:rPr>
                        <a:t>15.9%</a:t>
                      </a:r>
                    </a:p>
                  </a:txBody>
                  <a:tcPr marL="9525" marR="9525" marT="9525" marB="0" anchor="b"/>
                </a:tc>
              </a:tr>
              <a:tr h="364721">
                <a:tc>
                  <a:txBody>
                    <a:bodyPr/>
                    <a:lstStyle/>
                    <a:p>
                      <a:r>
                        <a:rPr lang="en-US" dirty="0" smtClean="0">
                          <a:latin typeface="Calibri" pitchFamily="34" charset="0"/>
                          <a:cs typeface="Calibri" pitchFamily="34" charset="0"/>
                        </a:rPr>
                        <a:t>Homeland Security</a:t>
                      </a:r>
                      <a:endParaRPr lang="en-US" dirty="0">
                        <a:latin typeface="Calibri" pitchFamily="34" charset="0"/>
                        <a:cs typeface="Calibri" pitchFamily="34" charset="0"/>
                      </a:endParaRPr>
                    </a:p>
                  </a:txBody>
                  <a:tcPr/>
                </a:tc>
                <a:tc>
                  <a:txBody>
                    <a:bodyPr/>
                    <a:lstStyle/>
                    <a:p>
                      <a:pPr algn="r" fontAlgn="b"/>
                      <a:r>
                        <a:rPr lang="en-US" sz="1600" b="0" i="0" u="none" strike="noStrike">
                          <a:solidFill>
                            <a:schemeClr val="tx1"/>
                          </a:solidFill>
                          <a:effectLst/>
                          <a:latin typeface="Calibri"/>
                        </a:rPr>
                        <a:t>1,254</a:t>
                      </a:r>
                    </a:p>
                  </a:txBody>
                  <a:tcPr marL="9525" marR="9525" marT="9525" marB="0" anchor="b"/>
                </a:tc>
                <a:tc>
                  <a:txBody>
                    <a:bodyPr/>
                    <a:lstStyle/>
                    <a:p>
                      <a:pPr algn="r" fontAlgn="b"/>
                      <a:r>
                        <a:rPr lang="en-US" sz="1600" b="0" i="0" u="none" strike="noStrike">
                          <a:solidFill>
                            <a:schemeClr val="tx1"/>
                          </a:solidFill>
                          <a:effectLst/>
                          <a:latin typeface="Calibri"/>
                        </a:rPr>
                        <a:t>1,359</a:t>
                      </a:r>
                    </a:p>
                  </a:txBody>
                  <a:tcPr marL="9525" marR="9525" marT="9525" marB="0" anchor="b"/>
                </a:tc>
                <a:tc>
                  <a:txBody>
                    <a:bodyPr/>
                    <a:lstStyle/>
                    <a:p>
                      <a:pPr algn="r" fontAlgn="b"/>
                      <a:r>
                        <a:rPr lang="en-US" sz="1600" b="0" i="0" u="none" strike="noStrike">
                          <a:solidFill>
                            <a:schemeClr val="tx1"/>
                          </a:solidFill>
                          <a:effectLst/>
                          <a:latin typeface="Calibri"/>
                        </a:rPr>
                        <a:t>9.9%</a:t>
                      </a:r>
                    </a:p>
                  </a:txBody>
                  <a:tcPr marL="9525" marR="9525" marT="9525" marB="0" anchor="b"/>
                </a:tc>
                <a:tc>
                  <a:txBody>
                    <a:bodyPr/>
                    <a:lstStyle/>
                    <a:p>
                      <a:pPr algn="r" fontAlgn="b"/>
                      <a:r>
                        <a:rPr lang="en-US" sz="1600" b="0" i="0" u="none" strike="noStrike">
                          <a:solidFill>
                            <a:schemeClr val="tx1"/>
                          </a:solidFill>
                          <a:effectLst/>
                          <a:latin typeface="Calibri"/>
                        </a:rPr>
                        <a:t>28.4%</a:t>
                      </a:r>
                    </a:p>
                  </a:txBody>
                  <a:tcPr marL="9525" marR="9525" marT="9525" marB="0" anchor="b"/>
                </a:tc>
                <a:tc>
                  <a:txBody>
                    <a:bodyPr/>
                    <a:lstStyle/>
                    <a:p>
                      <a:pPr algn="r" fontAlgn="b"/>
                      <a:r>
                        <a:rPr lang="en-US" sz="1600" b="0" i="0" u="none" strike="noStrike">
                          <a:solidFill>
                            <a:schemeClr val="tx1"/>
                          </a:solidFill>
                          <a:effectLst/>
                          <a:latin typeface="Calibri"/>
                        </a:rPr>
                        <a:t>8.7%</a:t>
                      </a:r>
                    </a:p>
                  </a:txBody>
                  <a:tcPr marL="9525" marR="9525" marT="9525" marB="0" anchor="b"/>
                </a:tc>
              </a:tr>
              <a:tr h="364721">
                <a:tc>
                  <a:txBody>
                    <a:bodyPr/>
                    <a:lstStyle/>
                    <a:p>
                      <a:r>
                        <a:rPr lang="en-US" dirty="0" smtClean="0">
                          <a:latin typeface="Calibri" pitchFamily="34" charset="0"/>
                          <a:cs typeface="Calibri" pitchFamily="34" charset="0"/>
                        </a:rPr>
                        <a:t>Labor</a:t>
                      </a:r>
                      <a:endParaRPr lang="en-US" dirty="0">
                        <a:latin typeface="Calibri" pitchFamily="34" charset="0"/>
                        <a:cs typeface="Calibri" pitchFamily="34" charset="0"/>
                      </a:endParaRPr>
                    </a:p>
                  </a:txBody>
                  <a:tcPr/>
                </a:tc>
                <a:tc>
                  <a:txBody>
                    <a:bodyPr/>
                    <a:lstStyle/>
                    <a:p>
                      <a:pPr algn="r" fontAlgn="b"/>
                      <a:r>
                        <a:rPr lang="en-US" sz="1600" b="0" i="0" u="none" strike="noStrike">
                          <a:solidFill>
                            <a:schemeClr val="tx1"/>
                          </a:solidFill>
                          <a:effectLst/>
                          <a:latin typeface="Calibri"/>
                        </a:rPr>
                        <a:t>6,579</a:t>
                      </a:r>
                    </a:p>
                  </a:txBody>
                  <a:tcPr marL="9525" marR="9525" marT="9525" marB="0" anchor="b"/>
                </a:tc>
                <a:tc>
                  <a:txBody>
                    <a:bodyPr/>
                    <a:lstStyle/>
                    <a:p>
                      <a:pPr algn="r" fontAlgn="b"/>
                      <a:r>
                        <a:rPr lang="en-US" sz="1600" b="0" i="0" u="none" strike="noStrike">
                          <a:solidFill>
                            <a:schemeClr val="tx1"/>
                          </a:solidFill>
                          <a:effectLst/>
                          <a:latin typeface="Calibri"/>
                        </a:rPr>
                        <a:t>6,176</a:t>
                      </a:r>
                    </a:p>
                  </a:txBody>
                  <a:tcPr marL="9525" marR="9525" marT="9525" marB="0" anchor="b"/>
                </a:tc>
                <a:tc>
                  <a:txBody>
                    <a:bodyPr/>
                    <a:lstStyle/>
                    <a:p>
                      <a:pPr algn="r" fontAlgn="b"/>
                      <a:r>
                        <a:rPr lang="en-US" sz="1600" b="0" i="0" u="none" strike="noStrike">
                          <a:solidFill>
                            <a:schemeClr val="tx1"/>
                          </a:solidFill>
                          <a:effectLst/>
                          <a:latin typeface="Calibri"/>
                        </a:rPr>
                        <a:t>4.3%</a:t>
                      </a:r>
                    </a:p>
                  </a:txBody>
                  <a:tcPr marL="9525" marR="9525" marT="9525" marB="0" anchor="b"/>
                </a:tc>
                <a:tc>
                  <a:txBody>
                    <a:bodyPr/>
                    <a:lstStyle/>
                    <a:p>
                      <a:pPr algn="r" fontAlgn="b"/>
                      <a:r>
                        <a:rPr lang="en-US" sz="1600" b="0" i="0" u="none" strike="noStrike">
                          <a:solidFill>
                            <a:schemeClr val="tx1"/>
                          </a:solidFill>
                          <a:effectLst/>
                          <a:latin typeface="Calibri"/>
                        </a:rPr>
                        <a:t>n/a</a:t>
                      </a:r>
                    </a:p>
                  </a:txBody>
                  <a:tcPr marL="9525" marR="9525" marT="9525" marB="0" anchor="b"/>
                </a:tc>
                <a:tc>
                  <a:txBody>
                    <a:bodyPr/>
                    <a:lstStyle/>
                    <a:p>
                      <a:pPr algn="r" fontAlgn="b"/>
                      <a:r>
                        <a:rPr lang="en-US" sz="1600" b="0" i="0" u="none" strike="noStrike">
                          <a:solidFill>
                            <a:schemeClr val="tx1"/>
                          </a:solidFill>
                          <a:effectLst/>
                          <a:latin typeface="Calibri"/>
                        </a:rPr>
                        <a:t>3.5%</a:t>
                      </a:r>
                    </a:p>
                  </a:txBody>
                  <a:tcPr marL="9525" marR="9525" marT="9525" marB="0" anchor="b"/>
                </a:tc>
              </a:tr>
              <a:tr h="364721">
                <a:tc>
                  <a:txBody>
                    <a:bodyPr/>
                    <a:lstStyle/>
                    <a:p>
                      <a:r>
                        <a:rPr lang="en-US" dirty="0" smtClean="0">
                          <a:latin typeface="Calibri" pitchFamily="34" charset="0"/>
                          <a:cs typeface="Calibri" pitchFamily="34" charset="0"/>
                        </a:rPr>
                        <a:t>Transportation</a:t>
                      </a:r>
                      <a:endParaRPr lang="en-US" dirty="0">
                        <a:latin typeface="Calibri" pitchFamily="34" charset="0"/>
                        <a:cs typeface="Calibri" pitchFamily="34" charset="0"/>
                      </a:endParaRPr>
                    </a:p>
                  </a:txBody>
                  <a:tcPr/>
                </a:tc>
                <a:tc>
                  <a:txBody>
                    <a:bodyPr/>
                    <a:lstStyle/>
                    <a:p>
                      <a:pPr algn="r" fontAlgn="b"/>
                      <a:r>
                        <a:rPr lang="en-US" sz="1600" b="0" i="0" u="none" strike="noStrike">
                          <a:solidFill>
                            <a:schemeClr val="tx1"/>
                          </a:solidFill>
                          <a:effectLst/>
                          <a:latin typeface="Calibri"/>
                        </a:rPr>
                        <a:t>54,098</a:t>
                      </a:r>
                    </a:p>
                  </a:txBody>
                  <a:tcPr marL="9525" marR="9525" marT="9525" marB="0" anchor="b"/>
                </a:tc>
                <a:tc>
                  <a:txBody>
                    <a:bodyPr/>
                    <a:lstStyle/>
                    <a:p>
                      <a:pPr algn="r" fontAlgn="b"/>
                      <a:r>
                        <a:rPr lang="en-US" sz="1600" b="0" i="0" u="none" strike="noStrike">
                          <a:solidFill>
                            <a:schemeClr val="tx1"/>
                          </a:solidFill>
                          <a:effectLst/>
                          <a:latin typeface="Calibri"/>
                        </a:rPr>
                        <a:t>54,532</a:t>
                      </a:r>
                    </a:p>
                  </a:txBody>
                  <a:tcPr marL="9525" marR="9525" marT="9525" marB="0" anchor="b"/>
                </a:tc>
                <a:tc>
                  <a:txBody>
                    <a:bodyPr/>
                    <a:lstStyle/>
                    <a:p>
                      <a:pPr algn="r" fontAlgn="b"/>
                      <a:r>
                        <a:rPr lang="en-US" sz="1600" b="0" i="0" u="none" strike="noStrike">
                          <a:solidFill>
                            <a:schemeClr val="tx1"/>
                          </a:solidFill>
                          <a:effectLst/>
                          <a:latin typeface="Calibri"/>
                        </a:rPr>
                        <a:t>0.9%</a:t>
                      </a:r>
                    </a:p>
                  </a:txBody>
                  <a:tcPr marL="9525" marR="9525" marT="9525" marB="0" anchor="b"/>
                </a:tc>
                <a:tc>
                  <a:txBody>
                    <a:bodyPr/>
                    <a:lstStyle/>
                    <a:p>
                      <a:pPr algn="r" fontAlgn="b"/>
                      <a:r>
                        <a:rPr lang="en-US" sz="1600" b="0" i="0" u="none" strike="noStrike">
                          <a:solidFill>
                            <a:schemeClr val="tx1"/>
                          </a:solidFill>
                          <a:effectLst/>
                          <a:latin typeface="Calibri"/>
                        </a:rPr>
                        <a:t>1.4%</a:t>
                      </a:r>
                    </a:p>
                  </a:txBody>
                  <a:tcPr marL="9525" marR="9525" marT="9525" marB="0" anchor="b"/>
                </a:tc>
                <a:tc>
                  <a:txBody>
                    <a:bodyPr/>
                    <a:lstStyle/>
                    <a:p>
                      <a:pPr algn="r" fontAlgn="b"/>
                      <a:r>
                        <a:rPr lang="en-US" sz="1600" b="0" i="0" u="none" strike="noStrike" dirty="0">
                          <a:solidFill>
                            <a:schemeClr val="tx1"/>
                          </a:solidFill>
                          <a:effectLst/>
                          <a:latin typeface="Calibri"/>
                        </a:rPr>
                        <a:t>1.7%</a:t>
                      </a:r>
                    </a:p>
                  </a:txBody>
                  <a:tcPr marL="9525" marR="9525" marT="9525" marB="0" anchor="b"/>
                </a:tc>
              </a:tr>
            </a:tbl>
          </a:graphicData>
        </a:graphic>
      </p:graphicFrame>
    </p:spTree>
    <p:extLst>
      <p:ext uri="{BB962C8B-B14F-4D97-AF65-F5344CB8AC3E}">
        <p14:creationId xmlns:p14="http://schemas.microsoft.com/office/powerpoint/2010/main" val="2809208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rPr>
              <a:t>Funding </a:t>
            </a:r>
            <a:r>
              <a:rPr lang="en-US" dirty="0" smtClean="0">
                <a:latin typeface="Calibri" pitchFamily="34" charset="0"/>
              </a:rPr>
              <a:t>levels </a:t>
            </a:r>
            <a:r>
              <a:rPr lang="en-US" dirty="0">
                <a:latin typeface="Calibri" pitchFamily="34" charset="0"/>
              </a:rPr>
              <a:t>for </a:t>
            </a:r>
            <a:r>
              <a:rPr lang="en-US" dirty="0" smtClean="0">
                <a:latin typeface="Calibri" pitchFamily="34" charset="0"/>
              </a:rPr>
              <a:t>major </a:t>
            </a:r>
            <a:r>
              <a:rPr lang="en-US" dirty="0">
                <a:latin typeface="Calibri" pitchFamily="34" charset="0"/>
              </a:rPr>
              <a:t>h</a:t>
            </a:r>
            <a:r>
              <a:rPr lang="en-US" dirty="0" smtClean="0">
                <a:latin typeface="Calibri" pitchFamily="34" charset="0"/>
              </a:rPr>
              <a:t>ealth </a:t>
            </a:r>
            <a:r>
              <a:rPr lang="en-US" dirty="0">
                <a:latin typeface="Calibri" pitchFamily="34" charset="0"/>
              </a:rPr>
              <a:t>and </a:t>
            </a:r>
            <a:r>
              <a:rPr lang="en-US" dirty="0" smtClean="0">
                <a:latin typeface="Calibri" pitchFamily="34" charset="0"/>
              </a:rPr>
              <a:t>human </a:t>
            </a:r>
            <a:r>
              <a:rPr lang="en-US" dirty="0">
                <a:latin typeface="Calibri" pitchFamily="34" charset="0"/>
              </a:rPr>
              <a:t>s</a:t>
            </a:r>
            <a:r>
              <a:rPr lang="en-US" dirty="0" smtClean="0">
                <a:latin typeface="Calibri" pitchFamily="34" charset="0"/>
              </a:rPr>
              <a:t>ervices </a:t>
            </a:r>
            <a:r>
              <a:rPr lang="en-US" dirty="0">
                <a:latin typeface="Calibri" pitchFamily="34" charset="0"/>
              </a:rPr>
              <a:t>p</a:t>
            </a:r>
            <a:r>
              <a:rPr lang="en-US" dirty="0" smtClean="0">
                <a:latin typeface="Calibri" pitchFamily="34" charset="0"/>
              </a:rPr>
              <a:t>rograms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43125749"/>
              </p:ext>
            </p:extLst>
          </p:nvPr>
        </p:nvGraphicFramePr>
        <p:xfrm>
          <a:off x="838200" y="2362200"/>
          <a:ext cx="8000999" cy="3977640"/>
        </p:xfrm>
        <a:graphic>
          <a:graphicData uri="http://schemas.openxmlformats.org/drawingml/2006/table">
            <a:tbl>
              <a:tblPr firstRow="1" bandRow="1">
                <a:tableStyleId>{E8B1032C-EA38-4F05-BA0D-38AFFFC7BED3}</a:tableStyleId>
              </a:tblPr>
              <a:tblGrid>
                <a:gridCol w="3040380"/>
                <a:gridCol w="928620"/>
                <a:gridCol w="1060200"/>
                <a:gridCol w="1143000"/>
                <a:gridCol w="838200"/>
                <a:gridCol w="990599"/>
              </a:tblGrid>
              <a:tr h="370840">
                <a:tc>
                  <a:txBody>
                    <a:bodyPr/>
                    <a:lstStyle/>
                    <a:p>
                      <a:endParaRPr lang="en-US" b="1" u="sng" dirty="0">
                        <a:latin typeface="Calibri" pitchFamily="34" charset="0"/>
                        <a:cs typeface="Calibri" pitchFamily="34" charset="0"/>
                      </a:endParaRPr>
                    </a:p>
                  </a:txBody>
                  <a:tcPr/>
                </a:tc>
                <a:tc gridSpan="2">
                  <a:txBody>
                    <a:bodyPr/>
                    <a:lstStyle/>
                    <a:p>
                      <a:pPr algn="ctr"/>
                      <a:r>
                        <a:rPr lang="en-US" b="1" u="none" dirty="0" smtClean="0">
                          <a:latin typeface="Calibri" pitchFamily="34" charset="0"/>
                          <a:cs typeface="Calibri" pitchFamily="34" charset="0"/>
                        </a:rPr>
                        <a:t>(in millions)</a:t>
                      </a:r>
                      <a:endParaRPr lang="en-US" b="1" u="none" dirty="0">
                        <a:latin typeface="Calibri" pitchFamily="34" charset="0"/>
                        <a:cs typeface="Calibri" pitchFamily="34" charset="0"/>
                      </a:endParaRPr>
                    </a:p>
                  </a:txBody>
                  <a:tcPr/>
                </a:tc>
                <a:tc hMerge="1">
                  <a:txBody>
                    <a:bodyPr/>
                    <a:lstStyle/>
                    <a:p>
                      <a:pPr algn="r"/>
                      <a:endParaRPr lang="en-US" b="1" u="sng" dirty="0">
                        <a:latin typeface="Calibri" pitchFamily="34" charset="0"/>
                        <a:cs typeface="Calibri" pitchFamily="34" charset="0"/>
                      </a:endParaRPr>
                    </a:p>
                  </a:txBody>
                  <a:tcPr/>
                </a:tc>
                <a:tc gridSpan="3">
                  <a:txBody>
                    <a:bodyPr/>
                    <a:lstStyle/>
                    <a:p>
                      <a:pPr algn="ctr"/>
                      <a:r>
                        <a:rPr lang="en-US" b="1" u="none" dirty="0" smtClean="0">
                          <a:latin typeface="Calibri" pitchFamily="34" charset="0"/>
                          <a:cs typeface="Calibri" pitchFamily="34" charset="0"/>
                        </a:rPr>
                        <a:t>Proposed FY 2014 vs.</a:t>
                      </a:r>
                      <a:r>
                        <a:rPr lang="en-US" b="1" u="none" baseline="0" dirty="0" smtClean="0">
                          <a:latin typeface="Calibri" pitchFamily="34" charset="0"/>
                          <a:cs typeface="Calibri" pitchFamily="34" charset="0"/>
                        </a:rPr>
                        <a:t> </a:t>
                      </a:r>
                      <a:br>
                        <a:rPr lang="en-US" b="1" u="none" baseline="0" dirty="0" smtClean="0">
                          <a:latin typeface="Calibri" pitchFamily="34" charset="0"/>
                          <a:cs typeface="Calibri" pitchFamily="34" charset="0"/>
                        </a:rPr>
                      </a:br>
                      <a:r>
                        <a:rPr lang="en-US" b="1" u="none" baseline="0" dirty="0" smtClean="0">
                          <a:latin typeface="Calibri" pitchFamily="34" charset="0"/>
                          <a:cs typeface="Calibri" pitchFamily="34" charset="0"/>
                        </a:rPr>
                        <a:t>FY 2013</a:t>
                      </a:r>
                      <a:endParaRPr lang="en-US" b="1" u="none" dirty="0">
                        <a:latin typeface="Calibri" pitchFamily="34" charset="0"/>
                        <a:cs typeface="Calibri" pitchFamily="34" charset="0"/>
                      </a:endParaRPr>
                    </a:p>
                  </a:txBody>
                  <a:tcPr/>
                </a:tc>
                <a:tc hMerge="1">
                  <a:txBody>
                    <a:bodyPr/>
                    <a:lstStyle/>
                    <a:p>
                      <a:pPr algn="r"/>
                      <a:endParaRPr lang="en-US" b="1" u="none" dirty="0">
                        <a:latin typeface="Calibri" pitchFamily="34" charset="0"/>
                        <a:cs typeface="Calibri" pitchFamily="34" charset="0"/>
                      </a:endParaRPr>
                    </a:p>
                  </a:txBody>
                  <a:tcPr/>
                </a:tc>
                <a:tc hMerge="1">
                  <a:txBody>
                    <a:bodyPr/>
                    <a:lstStyle/>
                    <a:p>
                      <a:pPr algn="r"/>
                      <a:endParaRPr lang="en-US" b="1" u="none" dirty="0">
                        <a:latin typeface="Calibri" pitchFamily="34" charset="0"/>
                        <a:cs typeface="Calibri" pitchFamily="34" charset="0"/>
                      </a:endParaRPr>
                    </a:p>
                  </a:txBody>
                  <a:tcPr/>
                </a:tc>
              </a:tr>
              <a:tr h="370840">
                <a:tc>
                  <a:txBody>
                    <a:bodyPr/>
                    <a:lstStyle/>
                    <a:p>
                      <a:r>
                        <a:rPr lang="en-US" b="1" u="sng" dirty="0" smtClean="0">
                          <a:latin typeface="Calibri" pitchFamily="34" charset="0"/>
                          <a:cs typeface="Calibri" pitchFamily="34" charset="0"/>
                        </a:rPr>
                        <a:t>Program</a:t>
                      </a:r>
                      <a:endParaRPr lang="en-US" b="1" u="sng" dirty="0">
                        <a:latin typeface="Calibri" pitchFamily="34" charset="0"/>
                        <a:cs typeface="Calibri" pitchFamily="34" charset="0"/>
                      </a:endParaRPr>
                    </a:p>
                  </a:txBody>
                  <a:tcPr/>
                </a:tc>
                <a:tc>
                  <a:txBody>
                    <a:bodyPr/>
                    <a:lstStyle/>
                    <a:p>
                      <a:pPr algn="r"/>
                      <a:r>
                        <a:rPr lang="en-US" b="1" u="sng" dirty="0" smtClean="0">
                          <a:latin typeface="Calibri" pitchFamily="34" charset="0"/>
                          <a:cs typeface="Calibri" pitchFamily="34" charset="0"/>
                        </a:rPr>
                        <a:t>FY 2012</a:t>
                      </a:r>
                      <a:endParaRPr lang="en-US" b="1" u="sng" dirty="0">
                        <a:latin typeface="Calibri" pitchFamily="34" charset="0"/>
                        <a:cs typeface="Calibri" pitchFamily="34" charset="0"/>
                      </a:endParaRPr>
                    </a:p>
                  </a:txBody>
                  <a:tcPr/>
                </a:tc>
                <a:tc>
                  <a:txBody>
                    <a:bodyPr/>
                    <a:lstStyle/>
                    <a:p>
                      <a:pPr algn="r"/>
                      <a:r>
                        <a:rPr lang="en-US" b="1" u="sng" dirty="0" smtClean="0">
                          <a:latin typeface="Calibri" pitchFamily="34" charset="0"/>
                          <a:cs typeface="Calibri" pitchFamily="34" charset="0"/>
                        </a:rPr>
                        <a:t>FY 2013</a:t>
                      </a:r>
                      <a:endParaRPr lang="en-US" b="1" u="sng" dirty="0">
                        <a:latin typeface="Calibri" pitchFamily="34" charset="0"/>
                        <a:cs typeface="Calibri" pitchFamily="34" charset="0"/>
                      </a:endParaRPr>
                    </a:p>
                  </a:txBody>
                  <a:tcPr/>
                </a:tc>
                <a:tc>
                  <a:txBody>
                    <a:bodyPr/>
                    <a:lstStyle/>
                    <a:p>
                      <a:pPr algn="r"/>
                      <a:r>
                        <a:rPr lang="en-US" b="1" u="sng" dirty="0" smtClean="0">
                          <a:latin typeface="Calibri" pitchFamily="34" charset="0"/>
                          <a:cs typeface="Calibri" pitchFamily="34" charset="0"/>
                        </a:rPr>
                        <a:t>President</a:t>
                      </a:r>
                      <a:endParaRPr lang="en-US" b="1" u="sng" dirty="0">
                        <a:latin typeface="Calibri" pitchFamily="34" charset="0"/>
                        <a:cs typeface="Calibri" pitchFamily="34" charset="0"/>
                      </a:endParaRPr>
                    </a:p>
                  </a:txBody>
                  <a:tcPr/>
                </a:tc>
                <a:tc>
                  <a:txBody>
                    <a:bodyPr/>
                    <a:lstStyle/>
                    <a:p>
                      <a:pPr algn="r"/>
                      <a:r>
                        <a:rPr lang="en-US" b="1" u="sng" dirty="0" smtClean="0">
                          <a:latin typeface="Calibri" pitchFamily="34" charset="0"/>
                          <a:cs typeface="Calibri" pitchFamily="34" charset="0"/>
                        </a:rPr>
                        <a:t>House</a:t>
                      </a:r>
                      <a:endParaRPr lang="en-US" b="1" u="sng" dirty="0">
                        <a:latin typeface="Calibri" pitchFamily="34" charset="0"/>
                        <a:cs typeface="Calibri" pitchFamily="34" charset="0"/>
                      </a:endParaRPr>
                    </a:p>
                  </a:txBody>
                  <a:tcPr/>
                </a:tc>
                <a:tc>
                  <a:txBody>
                    <a:bodyPr/>
                    <a:lstStyle/>
                    <a:p>
                      <a:pPr algn="r"/>
                      <a:r>
                        <a:rPr lang="en-US" b="1" u="sng" dirty="0" smtClean="0">
                          <a:latin typeface="Calibri" pitchFamily="34" charset="0"/>
                          <a:cs typeface="Calibri" pitchFamily="34" charset="0"/>
                        </a:rPr>
                        <a:t>Senate</a:t>
                      </a:r>
                      <a:endParaRPr lang="en-US" b="1" u="sng" dirty="0">
                        <a:latin typeface="Calibri" pitchFamily="34" charset="0"/>
                        <a:cs typeface="Calibri" pitchFamily="34" charset="0"/>
                      </a:endParaRPr>
                    </a:p>
                  </a:txBody>
                  <a:tcPr/>
                </a:tc>
              </a:tr>
              <a:tr h="370840">
                <a:tc>
                  <a:txBody>
                    <a:bodyPr/>
                    <a:lstStyle/>
                    <a:p>
                      <a:pPr algn="l" fontAlgn="b"/>
                      <a:r>
                        <a:rPr lang="en-US" sz="1400" b="0" i="0" u="none" strike="noStrike" dirty="0">
                          <a:solidFill>
                            <a:schemeClr val="tx1"/>
                          </a:solidFill>
                          <a:effectLst/>
                          <a:latin typeface="Calibri"/>
                        </a:rPr>
                        <a:t>  Substance Abuse Block Grant </a:t>
                      </a:r>
                    </a:p>
                  </a:txBody>
                  <a:tcPr marL="9525" marR="9525" marT="9525" marB="0" anchor="b"/>
                </a:tc>
                <a:tc>
                  <a:txBody>
                    <a:bodyPr/>
                    <a:lstStyle/>
                    <a:p>
                      <a:pPr algn="r" fontAlgn="b"/>
                      <a:r>
                        <a:rPr lang="en-US" sz="1400" b="0" i="0" u="none" strike="noStrike" dirty="0">
                          <a:solidFill>
                            <a:schemeClr val="tx1"/>
                          </a:solidFill>
                          <a:effectLst/>
                          <a:latin typeface="Calibri"/>
                        </a:rPr>
                        <a:t>$1,800</a:t>
                      </a:r>
                    </a:p>
                  </a:txBody>
                  <a:tcPr marL="9525" marR="9525" marT="9525" marB="0" anchor="b"/>
                </a:tc>
                <a:tc>
                  <a:txBody>
                    <a:bodyPr/>
                    <a:lstStyle/>
                    <a:p>
                      <a:pPr algn="r" fontAlgn="b"/>
                      <a:r>
                        <a:rPr lang="en-US" sz="1400" b="0" i="0" u="none" strike="noStrike" dirty="0">
                          <a:solidFill>
                            <a:schemeClr val="tx1"/>
                          </a:solidFill>
                          <a:effectLst/>
                          <a:latin typeface="Calibri"/>
                        </a:rPr>
                        <a:t>$1,710</a:t>
                      </a:r>
                    </a:p>
                  </a:txBody>
                  <a:tcPr marL="9525" marR="9525" marT="9525" marB="0" anchor="b"/>
                </a:tc>
                <a:tc>
                  <a:txBody>
                    <a:bodyPr/>
                    <a:lstStyle/>
                    <a:p>
                      <a:pPr algn="r" fontAlgn="b"/>
                      <a:r>
                        <a:rPr lang="en-US" sz="1400" b="0" i="0" u="none" strike="noStrike" dirty="0">
                          <a:solidFill>
                            <a:schemeClr val="tx1"/>
                          </a:solidFill>
                          <a:effectLst/>
                          <a:latin typeface="Calibri"/>
                        </a:rPr>
                        <a:t>6.5%</a:t>
                      </a:r>
                    </a:p>
                  </a:txBody>
                  <a:tcPr marL="9525" marR="9525" marT="9525" marB="0" anchor="b"/>
                </a:tc>
                <a:tc>
                  <a:txBody>
                    <a:bodyPr/>
                    <a:lstStyle/>
                    <a:p>
                      <a:pPr algn="r" fontAlgn="b"/>
                      <a:r>
                        <a:rPr lang="en-US" sz="1400" b="0" i="0" u="none" strike="noStrike" dirty="0">
                          <a:solidFill>
                            <a:schemeClr val="tx1"/>
                          </a:solidFill>
                          <a:effectLst/>
                          <a:latin typeface="Calibri"/>
                        </a:rPr>
                        <a:t>n/a</a:t>
                      </a:r>
                    </a:p>
                  </a:txBody>
                  <a:tcPr marL="9525" marR="9525" marT="9525" marB="0" anchor="b"/>
                </a:tc>
                <a:tc>
                  <a:txBody>
                    <a:bodyPr/>
                    <a:lstStyle/>
                    <a:p>
                      <a:pPr algn="r" fontAlgn="b"/>
                      <a:r>
                        <a:rPr lang="en-US" sz="1400" b="0" i="0" u="none" strike="noStrike" dirty="0">
                          <a:solidFill>
                            <a:schemeClr val="tx1"/>
                          </a:solidFill>
                          <a:effectLst/>
                          <a:latin typeface="Calibri"/>
                        </a:rPr>
                        <a:t>6.5%</a:t>
                      </a:r>
                    </a:p>
                  </a:txBody>
                  <a:tcPr marL="9525" marR="9525" marT="9525" marB="0" anchor="b"/>
                </a:tc>
              </a:tr>
              <a:tr h="370840">
                <a:tc>
                  <a:txBody>
                    <a:bodyPr/>
                    <a:lstStyle/>
                    <a:p>
                      <a:pPr algn="l" fontAlgn="b"/>
                      <a:r>
                        <a:rPr lang="en-US" sz="1400" b="0" i="0" u="none" strike="noStrike" dirty="0">
                          <a:solidFill>
                            <a:schemeClr val="tx1"/>
                          </a:solidFill>
                          <a:effectLst/>
                          <a:latin typeface="Calibri"/>
                        </a:rPr>
                        <a:t>  Mental Health Block Grant </a:t>
                      </a:r>
                    </a:p>
                  </a:txBody>
                  <a:tcPr marL="9525" marR="9525" marT="9525" marB="0" anchor="b"/>
                </a:tc>
                <a:tc>
                  <a:txBody>
                    <a:bodyPr/>
                    <a:lstStyle/>
                    <a:p>
                      <a:pPr algn="r" fontAlgn="b"/>
                      <a:r>
                        <a:rPr lang="en-US" sz="1400" b="0" i="0" u="none" strike="noStrike" dirty="0">
                          <a:solidFill>
                            <a:schemeClr val="tx1"/>
                          </a:solidFill>
                          <a:effectLst/>
                          <a:latin typeface="Calibri"/>
                        </a:rPr>
                        <a:t>460</a:t>
                      </a:r>
                    </a:p>
                  </a:txBody>
                  <a:tcPr marL="9525" marR="9525" marT="9525" marB="0" anchor="b"/>
                </a:tc>
                <a:tc>
                  <a:txBody>
                    <a:bodyPr/>
                    <a:lstStyle/>
                    <a:p>
                      <a:pPr algn="r" fontAlgn="b"/>
                      <a:r>
                        <a:rPr lang="en-US" sz="1400" b="0" i="0" u="none" strike="noStrike" dirty="0">
                          <a:solidFill>
                            <a:schemeClr val="tx1"/>
                          </a:solidFill>
                          <a:effectLst/>
                          <a:latin typeface="Calibri"/>
                        </a:rPr>
                        <a:t>437</a:t>
                      </a:r>
                    </a:p>
                  </a:txBody>
                  <a:tcPr marL="9525" marR="9525" marT="9525" marB="0" anchor="b"/>
                </a:tc>
                <a:tc>
                  <a:txBody>
                    <a:bodyPr/>
                    <a:lstStyle/>
                    <a:p>
                      <a:pPr algn="r" fontAlgn="b"/>
                      <a:r>
                        <a:rPr lang="en-US" sz="1400" b="0" i="0" u="none" strike="noStrike" dirty="0">
                          <a:solidFill>
                            <a:schemeClr val="tx1"/>
                          </a:solidFill>
                          <a:effectLst/>
                          <a:latin typeface="Calibri"/>
                        </a:rPr>
                        <a:t>5.3%</a:t>
                      </a:r>
                    </a:p>
                  </a:txBody>
                  <a:tcPr marL="9525" marR="9525" marT="9525" marB="0" anchor="b"/>
                </a:tc>
                <a:tc>
                  <a:txBody>
                    <a:bodyPr/>
                    <a:lstStyle/>
                    <a:p>
                      <a:pPr algn="r" fontAlgn="b"/>
                      <a:r>
                        <a:rPr lang="en-US" sz="1400" b="0" i="0" u="none" strike="noStrike" dirty="0">
                          <a:solidFill>
                            <a:schemeClr val="tx1"/>
                          </a:solidFill>
                          <a:effectLst/>
                          <a:latin typeface="Calibri"/>
                        </a:rPr>
                        <a:t>n/a</a:t>
                      </a:r>
                    </a:p>
                  </a:txBody>
                  <a:tcPr marL="9525" marR="9525" marT="9525" marB="0" anchor="b"/>
                </a:tc>
                <a:tc>
                  <a:txBody>
                    <a:bodyPr/>
                    <a:lstStyle/>
                    <a:p>
                      <a:pPr algn="r" fontAlgn="b"/>
                      <a:r>
                        <a:rPr lang="en-US" sz="1400" b="0" i="0" u="none" strike="noStrike" dirty="0">
                          <a:solidFill>
                            <a:schemeClr val="tx1"/>
                          </a:solidFill>
                          <a:effectLst/>
                          <a:latin typeface="Calibri"/>
                        </a:rPr>
                        <a:t>10.8%</a:t>
                      </a:r>
                    </a:p>
                  </a:txBody>
                  <a:tcPr marL="9525" marR="9525" marT="9525" marB="0" anchor="b"/>
                </a:tc>
              </a:tr>
              <a:tr h="370840">
                <a:tc>
                  <a:txBody>
                    <a:bodyPr/>
                    <a:lstStyle/>
                    <a:p>
                      <a:pPr algn="l" fontAlgn="b"/>
                      <a:r>
                        <a:rPr lang="en-US" sz="1400" b="0" i="0" u="none" strike="noStrike" dirty="0">
                          <a:solidFill>
                            <a:schemeClr val="tx1"/>
                          </a:solidFill>
                          <a:effectLst/>
                          <a:latin typeface="Calibri"/>
                        </a:rPr>
                        <a:t>  Maternal &amp; Child Health Block </a:t>
                      </a:r>
                      <a:r>
                        <a:rPr lang="en-US" sz="1400" b="0" i="0" u="none" strike="noStrike" dirty="0" smtClean="0">
                          <a:solidFill>
                            <a:schemeClr val="tx1"/>
                          </a:solidFill>
                          <a:effectLst/>
                          <a:latin typeface="Calibri"/>
                        </a:rPr>
                        <a:t>Grant</a:t>
                      </a:r>
                      <a:endParaRPr lang="en-US" sz="1400" b="0" i="0" u="none" strike="noStrike" dirty="0">
                        <a:solidFill>
                          <a:schemeClr val="tx1"/>
                        </a:solidFill>
                        <a:effectLst/>
                        <a:latin typeface="Calibri"/>
                      </a:endParaRPr>
                    </a:p>
                  </a:txBody>
                  <a:tcPr marL="9525" marR="9525" marT="9525" marB="0" anchor="b"/>
                </a:tc>
                <a:tc>
                  <a:txBody>
                    <a:bodyPr/>
                    <a:lstStyle/>
                    <a:p>
                      <a:pPr algn="r" fontAlgn="b"/>
                      <a:r>
                        <a:rPr lang="en-US" sz="1400" b="0" i="0" u="none" strike="noStrike" dirty="0">
                          <a:solidFill>
                            <a:schemeClr val="tx1"/>
                          </a:solidFill>
                          <a:effectLst/>
                          <a:latin typeface="Calibri"/>
                        </a:rPr>
                        <a:t>639</a:t>
                      </a:r>
                    </a:p>
                  </a:txBody>
                  <a:tcPr marL="9525" marR="9525" marT="9525" marB="0" anchor="b"/>
                </a:tc>
                <a:tc>
                  <a:txBody>
                    <a:bodyPr/>
                    <a:lstStyle/>
                    <a:p>
                      <a:pPr algn="r" fontAlgn="b"/>
                      <a:r>
                        <a:rPr lang="en-US" sz="1400" b="0" i="0" u="none" strike="noStrike" dirty="0">
                          <a:solidFill>
                            <a:schemeClr val="tx1"/>
                          </a:solidFill>
                          <a:effectLst/>
                          <a:latin typeface="Calibri"/>
                        </a:rPr>
                        <a:t>607</a:t>
                      </a:r>
                    </a:p>
                  </a:txBody>
                  <a:tcPr marL="9525" marR="9525" marT="9525" marB="0" anchor="b"/>
                </a:tc>
                <a:tc>
                  <a:txBody>
                    <a:bodyPr/>
                    <a:lstStyle/>
                    <a:p>
                      <a:pPr algn="r" fontAlgn="b"/>
                      <a:r>
                        <a:rPr lang="en-US" sz="1400" b="0" i="0" u="none" strike="noStrike" dirty="0">
                          <a:solidFill>
                            <a:schemeClr val="tx1"/>
                          </a:solidFill>
                          <a:effectLst/>
                          <a:latin typeface="Calibri"/>
                        </a:rPr>
                        <a:t>5.3%</a:t>
                      </a:r>
                    </a:p>
                  </a:txBody>
                  <a:tcPr marL="9525" marR="9525" marT="9525" marB="0" anchor="b"/>
                </a:tc>
                <a:tc>
                  <a:txBody>
                    <a:bodyPr/>
                    <a:lstStyle/>
                    <a:p>
                      <a:pPr algn="r" fontAlgn="b"/>
                      <a:r>
                        <a:rPr lang="en-US" sz="1400" b="0" i="0" u="none" strike="noStrike" dirty="0">
                          <a:solidFill>
                            <a:schemeClr val="tx1"/>
                          </a:solidFill>
                          <a:effectLst/>
                          <a:latin typeface="Calibri"/>
                        </a:rPr>
                        <a:t>n/a</a:t>
                      </a:r>
                    </a:p>
                  </a:txBody>
                  <a:tcPr marL="9525" marR="9525" marT="9525" marB="0" anchor="b"/>
                </a:tc>
                <a:tc>
                  <a:txBody>
                    <a:bodyPr/>
                    <a:lstStyle/>
                    <a:p>
                      <a:pPr algn="r" fontAlgn="b"/>
                      <a:r>
                        <a:rPr lang="en-US" sz="1400" b="0" i="0" u="none" strike="noStrike" dirty="0">
                          <a:solidFill>
                            <a:schemeClr val="tx1"/>
                          </a:solidFill>
                          <a:effectLst/>
                          <a:latin typeface="Calibri"/>
                        </a:rPr>
                        <a:t>6.1%</a:t>
                      </a:r>
                    </a:p>
                  </a:txBody>
                  <a:tcPr marL="9525" marR="9525" marT="9525" marB="0" anchor="b"/>
                </a:tc>
              </a:tr>
              <a:tr h="370840">
                <a:tc>
                  <a:txBody>
                    <a:bodyPr/>
                    <a:lstStyle/>
                    <a:p>
                      <a:pPr algn="l" fontAlgn="b"/>
                      <a:r>
                        <a:rPr lang="en-US" sz="1400" b="0" i="0" u="none" strike="noStrike" dirty="0">
                          <a:solidFill>
                            <a:schemeClr val="tx1"/>
                          </a:solidFill>
                          <a:effectLst/>
                          <a:latin typeface="Calibri"/>
                        </a:rPr>
                        <a:t>  Community Health </a:t>
                      </a:r>
                      <a:r>
                        <a:rPr lang="en-US" sz="1400" b="0" i="0" u="none" strike="noStrike" dirty="0" smtClean="0">
                          <a:solidFill>
                            <a:schemeClr val="tx1"/>
                          </a:solidFill>
                          <a:effectLst/>
                          <a:latin typeface="Calibri"/>
                        </a:rPr>
                        <a:t>Centers</a:t>
                      </a:r>
                      <a:endParaRPr lang="en-US" sz="1400" b="0" i="0" u="none" strike="noStrike" dirty="0">
                        <a:solidFill>
                          <a:schemeClr val="tx1"/>
                        </a:solidFill>
                        <a:effectLst/>
                        <a:latin typeface="Calibri"/>
                      </a:endParaRPr>
                    </a:p>
                  </a:txBody>
                  <a:tcPr marL="9525" marR="9525" marT="9525" marB="0" anchor="b"/>
                </a:tc>
                <a:tc>
                  <a:txBody>
                    <a:bodyPr/>
                    <a:lstStyle/>
                    <a:p>
                      <a:pPr algn="r" fontAlgn="b"/>
                      <a:r>
                        <a:rPr lang="en-US" sz="1400" b="0" i="0" u="none" strike="noStrike" dirty="0">
                          <a:solidFill>
                            <a:schemeClr val="tx1"/>
                          </a:solidFill>
                          <a:effectLst/>
                          <a:latin typeface="Calibri"/>
                        </a:rPr>
                        <a:t>1,567</a:t>
                      </a:r>
                    </a:p>
                  </a:txBody>
                  <a:tcPr marL="9525" marR="9525" marT="9525" marB="0" anchor="b"/>
                </a:tc>
                <a:tc>
                  <a:txBody>
                    <a:bodyPr/>
                    <a:lstStyle/>
                    <a:p>
                      <a:pPr algn="r" fontAlgn="b"/>
                      <a:r>
                        <a:rPr lang="en-US" sz="1400" b="0" i="0" u="none" strike="noStrike" dirty="0">
                          <a:solidFill>
                            <a:schemeClr val="tx1"/>
                          </a:solidFill>
                          <a:effectLst/>
                          <a:latin typeface="Calibri"/>
                        </a:rPr>
                        <a:t>1,480</a:t>
                      </a:r>
                    </a:p>
                  </a:txBody>
                  <a:tcPr marL="9525" marR="9525" marT="9525" marB="0" anchor="b"/>
                </a:tc>
                <a:tc>
                  <a:txBody>
                    <a:bodyPr/>
                    <a:lstStyle/>
                    <a:p>
                      <a:pPr algn="r" fontAlgn="b"/>
                      <a:r>
                        <a:rPr lang="en-US" sz="1400" b="0" i="0" u="none" strike="noStrike" dirty="0">
                          <a:solidFill>
                            <a:schemeClr val="tx1"/>
                          </a:solidFill>
                          <a:effectLst/>
                          <a:latin typeface="Calibri"/>
                        </a:rPr>
                        <a:t>5.9%</a:t>
                      </a:r>
                    </a:p>
                  </a:txBody>
                  <a:tcPr marL="9525" marR="9525" marT="9525" marB="0" anchor="b"/>
                </a:tc>
                <a:tc>
                  <a:txBody>
                    <a:bodyPr/>
                    <a:lstStyle/>
                    <a:p>
                      <a:pPr algn="r" fontAlgn="b"/>
                      <a:r>
                        <a:rPr lang="en-US" sz="1400" b="0" i="0" u="none" strike="noStrike" dirty="0">
                          <a:solidFill>
                            <a:schemeClr val="tx1"/>
                          </a:solidFill>
                          <a:effectLst/>
                          <a:latin typeface="Calibri"/>
                        </a:rPr>
                        <a:t>n/a</a:t>
                      </a:r>
                    </a:p>
                  </a:txBody>
                  <a:tcPr marL="9525" marR="9525" marT="9525" marB="0" anchor="b"/>
                </a:tc>
                <a:tc>
                  <a:txBody>
                    <a:bodyPr/>
                    <a:lstStyle/>
                    <a:p>
                      <a:pPr algn="r" fontAlgn="b"/>
                      <a:r>
                        <a:rPr lang="en-US" sz="1400" b="0" i="0" u="none" strike="noStrike" dirty="0">
                          <a:solidFill>
                            <a:schemeClr val="tx1"/>
                          </a:solidFill>
                          <a:effectLst/>
                          <a:latin typeface="Calibri"/>
                        </a:rPr>
                        <a:t>6.4%</a:t>
                      </a:r>
                    </a:p>
                  </a:txBody>
                  <a:tcPr marL="9525" marR="9525" marT="9525" marB="0" anchor="b"/>
                </a:tc>
              </a:tr>
              <a:tr h="370840">
                <a:tc>
                  <a:txBody>
                    <a:bodyPr/>
                    <a:lstStyle/>
                    <a:p>
                      <a:pPr algn="l" fontAlgn="b"/>
                      <a:r>
                        <a:rPr lang="en-US" sz="1400" b="0" i="0" u="none" strike="noStrike" dirty="0">
                          <a:solidFill>
                            <a:schemeClr val="tx1"/>
                          </a:solidFill>
                          <a:effectLst/>
                          <a:latin typeface="Calibri"/>
                        </a:rPr>
                        <a:t>  Preventive Health Block Grant </a:t>
                      </a:r>
                    </a:p>
                  </a:txBody>
                  <a:tcPr marL="9525" marR="9525" marT="9525" marB="0" anchor="b"/>
                </a:tc>
                <a:tc>
                  <a:txBody>
                    <a:bodyPr/>
                    <a:lstStyle/>
                    <a:p>
                      <a:pPr algn="r" fontAlgn="b"/>
                      <a:r>
                        <a:rPr lang="en-US" sz="1400" b="0" i="0" u="none" strike="noStrike" dirty="0">
                          <a:solidFill>
                            <a:schemeClr val="tx1"/>
                          </a:solidFill>
                          <a:effectLst/>
                          <a:latin typeface="Calibri"/>
                        </a:rPr>
                        <a:t>80</a:t>
                      </a:r>
                    </a:p>
                  </a:txBody>
                  <a:tcPr marL="9525" marR="9525" marT="9525" marB="0" anchor="b"/>
                </a:tc>
                <a:tc>
                  <a:txBody>
                    <a:bodyPr/>
                    <a:lstStyle/>
                    <a:p>
                      <a:pPr algn="r" fontAlgn="b"/>
                      <a:r>
                        <a:rPr lang="en-US" sz="1400" b="0" i="0" u="none" strike="noStrike" dirty="0">
                          <a:solidFill>
                            <a:schemeClr val="tx1"/>
                          </a:solidFill>
                          <a:effectLst/>
                          <a:latin typeface="Calibri"/>
                        </a:rPr>
                        <a:t>75</a:t>
                      </a:r>
                    </a:p>
                  </a:txBody>
                  <a:tcPr marL="9525" marR="9525" marT="9525" marB="0" anchor="b"/>
                </a:tc>
                <a:tc>
                  <a:txBody>
                    <a:bodyPr/>
                    <a:lstStyle/>
                    <a:p>
                      <a:pPr algn="r" fontAlgn="b"/>
                      <a:r>
                        <a:rPr lang="en-US" sz="1400" b="0" i="0" u="none" strike="noStrike" dirty="0">
                          <a:solidFill>
                            <a:schemeClr val="tx1"/>
                          </a:solidFill>
                          <a:effectLst/>
                          <a:latin typeface="Calibri"/>
                        </a:rPr>
                        <a:t>-100.0%</a:t>
                      </a:r>
                    </a:p>
                  </a:txBody>
                  <a:tcPr marL="9525" marR="9525" marT="9525" marB="0" anchor="b"/>
                </a:tc>
                <a:tc>
                  <a:txBody>
                    <a:bodyPr/>
                    <a:lstStyle/>
                    <a:p>
                      <a:pPr algn="r" fontAlgn="b"/>
                      <a:r>
                        <a:rPr lang="en-US" sz="1400" b="0" i="0" u="none" strike="noStrike" dirty="0">
                          <a:solidFill>
                            <a:schemeClr val="tx1"/>
                          </a:solidFill>
                          <a:effectLst/>
                          <a:latin typeface="Calibri"/>
                        </a:rPr>
                        <a:t>n/a</a:t>
                      </a:r>
                    </a:p>
                  </a:txBody>
                  <a:tcPr marL="9525" marR="9525" marT="9525" marB="0" anchor="b"/>
                </a:tc>
                <a:tc>
                  <a:txBody>
                    <a:bodyPr/>
                    <a:lstStyle/>
                    <a:p>
                      <a:pPr algn="r" fontAlgn="b"/>
                      <a:r>
                        <a:rPr lang="en-US" sz="1400" b="0" i="0" u="none" strike="noStrike" dirty="0">
                          <a:solidFill>
                            <a:schemeClr val="tx1"/>
                          </a:solidFill>
                          <a:effectLst/>
                          <a:latin typeface="Calibri"/>
                        </a:rPr>
                        <a:t>5.3%</a:t>
                      </a:r>
                    </a:p>
                  </a:txBody>
                  <a:tcPr marL="9525" marR="9525" marT="9525" marB="0" anchor="b"/>
                </a:tc>
              </a:tr>
              <a:tr h="370840">
                <a:tc>
                  <a:txBody>
                    <a:bodyPr/>
                    <a:lstStyle/>
                    <a:p>
                      <a:pPr algn="l" fontAlgn="b"/>
                      <a:r>
                        <a:rPr lang="en-US" sz="1400" b="0" i="0" u="none" strike="noStrike" dirty="0">
                          <a:solidFill>
                            <a:schemeClr val="tx1"/>
                          </a:solidFill>
                          <a:effectLst/>
                          <a:latin typeface="Calibri"/>
                        </a:rPr>
                        <a:t>  Family </a:t>
                      </a:r>
                      <a:r>
                        <a:rPr lang="en-US" sz="1400" b="0" i="0" u="none" strike="noStrike" dirty="0" smtClean="0">
                          <a:solidFill>
                            <a:schemeClr val="tx1"/>
                          </a:solidFill>
                          <a:effectLst/>
                          <a:latin typeface="Calibri"/>
                        </a:rPr>
                        <a:t>Planning</a:t>
                      </a:r>
                      <a:endParaRPr lang="en-US" sz="1400" b="0" i="0" u="none" strike="noStrike" dirty="0">
                        <a:solidFill>
                          <a:schemeClr val="tx1"/>
                        </a:solidFill>
                        <a:effectLst/>
                        <a:latin typeface="Calibri"/>
                      </a:endParaRPr>
                    </a:p>
                  </a:txBody>
                  <a:tcPr marL="9525" marR="9525" marT="9525" marB="0" anchor="b"/>
                </a:tc>
                <a:tc>
                  <a:txBody>
                    <a:bodyPr/>
                    <a:lstStyle/>
                    <a:p>
                      <a:pPr algn="r" fontAlgn="b"/>
                      <a:r>
                        <a:rPr lang="en-US" sz="1400" b="0" i="0" u="none" strike="noStrike" dirty="0">
                          <a:solidFill>
                            <a:schemeClr val="tx1"/>
                          </a:solidFill>
                          <a:effectLst/>
                          <a:latin typeface="Calibri"/>
                        </a:rPr>
                        <a:t>294</a:t>
                      </a:r>
                    </a:p>
                  </a:txBody>
                  <a:tcPr marL="9525" marR="9525" marT="9525" marB="0" anchor="b"/>
                </a:tc>
                <a:tc>
                  <a:txBody>
                    <a:bodyPr/>
                    <a:lstStyle/>
                    <a:p>
                      <a:pPr algn="r" fontAlgn="b"/>
                      <a:r>
                        <a:rPr lang="en-US" sz="1400" b="0" i="0" u="none" strike="noStrike" dirty="0">
                          <a:solidFill>
                            <a:schemeClr val="tx1"/>
                          </a:solidFill>
                          <a:effectLst/>
                          <a:latin typeface="Calibri"/>
                        </a:rPr>
                        <a:t>279</a:t>
                      </a:r>
                    </a:p>
                  </a:txBody>
                  <a:tcPr marL="9525" marR="9525" marT="9525" marB="0" anchor="b"/>
                </a:tc>
                <a:tc>
                  <a:txBody>
                    <a:bodyPr/>
                    <a:lstStyle/>
                    <a:p>
                      <a:pPr algn="r" fontAlgn="b"/>
                      <a:r>
                        <a:rPr lang="en-US" sz="1400" b="0" i="0" u="none" strike="noStrike" dirty="0">
                          <a:solidFill>
                            <a:schemeClr val="tx1"/>
                          </a:solidFill>
                          <a:effectLst/>
                          <a:latin typeface="Calibri"/>
                        </a:rPr>
                        <a:t>17.1%</a:t>
                      </a:r>
                    </a:p>
                  </a:txBody>
                  <a:tcPr marL="9525" marR="9525" marT="9525" marB="0" anchor="b"/>
                </a:tc>
                <a:tc>
                  <a:txBody>
                    <a:bodyPr/>
                    <a:lstStyle/>
                    <a:p>
                      <a:pPr algn="r" fontAlgn="b"/>
                      <a:r>
                        <a:rPr lang="en-US" sz="1400" b="0" i="0" u="none" strike="noStrike" dirty="0">
                          <a:solidFill>
                            <a:schemeClr val="tx1"/>
                          </a:solidFill>
                          <a:effectLst/>
                          <a:latin typeface="Calibri"/>
                        </a:rPr>
                        <a:t>n/a</a:t>
                      </a:r>
                    </a:p>
                  </a:txBody>
                  <a:tcPr marL="9525" marR="9525" marT="9525" marB="0" anchor="b"/>
                </a:tc>
                <a:tc>
                  <a:txBody>
                    <a:bodyPr/>
                    <a:lstStyle/>
                    <a:p>
                      <a:pPr algn="r" fontAlgn="b"/>
                      <a:r>
                        <a:rPr lang="en-US" sz="1400" b="0" i="0" u="none" strike="noStrike" dirty="0">
                          <a:solidFill>
                            <a:schemeClr val="tx1"/>
                          </a:solidFill>
                          <a:effectLst/>
                          <a:latin typeface="Calibri"/>
                        </a:rPr>
                        <a:t>17.1%</a:t>
                      </a:r>
                    </a:p>
                  </a:txBody>
                  <a:tcPr marL="9525" marR="9525" marT="9525" marB="0" anchor="b"/>
                </a:tc>
              </a:tr>
              <a:tr h="370840">
                <a:tc>
                  <a:txBody>
                    <a:bodyPr/>
                    <a:lstStyle/>
                    <a:p>
                      <a:pPr algn="l" fontAlgn="b"/>
                      <a:r>
                        <a:rPr lang="en-US" sz="1400" b="0" i="0" u="none" strike="noStrike" dirty="0">
                          <a:solidFill>
                            <a:schemeClr val="tx1"/>
                          </a:solidFill>
                          <a:effectLst/>
                          <a:latin typeface="Calibri"/>
                        </a:rPr>
                        <a:t>  Ryan White AIDS </a:t>
                      </a:r>
                      <a:r>
                        <a:rPr lang="en-US" sz="1400" b="0" i="0" u="none" strike="noStrike" dirty="0" smtClean="0">
                          <a:solidFill>
                            <a:schemeClr val="tx1"/>
                          </a:solidFill>
                          <a:effectLst/>
                          <a:latin typeface="Calibri"/>
                        </a:rPr>
                        <a:t>Grants</a:t>
                      </a:r>
                      <a:endParaRPr lang="en-US" sz="1400" b="0" i="0" u="none" strike="noStrike" dirty="0">
                        <a:solidFill>
                          <a:schemeClr val="tx1"/>
                        </a:solidFill>
                        <a:effectLst/>
                        <a:latin typeface="Calibri"/>
                      </a:endParaRPr>
                    </a:p>
                  </a:txBody>
                  <a:tcPr marL="9525" marR="9525" marT="9525" marB="0" anchor="b"/>
                </a:tc>
                <a:tc>
                  <a:txBody>
                    <a:bodyPr/>
                    <a:lstStyle/>
                    <a:p>
                      <a:pPr algn="r" fontAlgn="b"/>
                      <a:r>
                        <a:rPr lang="en-US" sz="1400" b="0" i="0" u="none" strike="noStrike" dirty="0">
                          <a:solidFill>
                            <a:schemeClr val="tx1"/>
                          </a:solidFill>
                          <a:effectLst/>
                          <a:latin typeface="Calibri"/>
                        </a:rPr>
                        <a:t>2,392</a:t>
                      </a:r>
                    </a:p>
                  </a:txBody>
                  <a:tcPr marL="9525" marR="9525" marT="9525" marB="0" anchor="b"/>
                </a:tc>
                <a:tc>
                  <a:txBody>
                    <a:bodyPr/>
                    <a:lstStyle/>
                    <a:p>
                      <a:pPr algn="r" fontAlgn="b"/>
                      <a:r>
                        <a:rPr lang="en-US" sz="1400" b="0" i="0" u="none" strike="noStrike" dirty="0">
                          <a:solidFill>
                            <a:schemeClr val="tx1"/>
                          </a:solidFill>
                          <a:effectLst/>
                          <a:latin typeface="Calibri"/>
                        </a:rPr>
                        <a:t>2,226</a:t>
                      </a:r>
                    </a:p>
                  </a:txBody>
                  <a:tcPr marL="9525" marR="9525" marT="9525" marB="0" anchor="b"/>
                </a:tc>
                <a:tc>
                  <a:txBody>
                    <a:bodyPr/>
                    <a:lstStyle/>
                    <a:p>
                      <a:pPr algn="r" fontAlgn="b"/>
                      <a:r>
                        <a:rPr lang="en-US" sz="1400" b="0" i="0" u="none" strike="noStrike" dirty="0">
                          <a:solidFill>
                            <a:schemeClr val="tx1"/>
                          </a:solidFill>
                          <a:effectLst/>
                          <a:latin typeface="Calibri"/>
                        </a:rPr>
                        <a:t>8.4%</a:t>
                      </a:r>
                    </a:p>
                  </a:txBody>
                  <a:tcPr marL="9525" marR="9525" marT="9525" marB="0" anchor="b"/>
                </a:tc>
                <a:tc>
                  <a:txBody>
                    <a:bodyPr/>
                    <a:lstStyle/>
                    <a:p>
                      <a:pPr algn="r" fontAlgn="b"/>
                      <a:r>
                        <a:rPr lang="en-US" sz="1400" b="0" i="0" u="none" strike="noStrike" dirty="0">
                          <a:solidFill>
                            <a:schemeClr val="tx1"/>
                          </a:solidFill>
                          <a:effectLst/>
                          <a:latin typeface="Calibri"/>
                        </a:rPr>
                        <a:t>n/a</a:t>
                      </a:r>
                    </a:p>
                  </a:txBody>
                  <a:tcPr marL="9525" marR="9525" marT="9525" marB="0" anchor="b"/>
                </a:tc>
                <a:tc>
                  <a:txBody>
                    <a:bodyPr/>
                    <a:lstStyle/>
                    <a:p>
                      <a:pPr algn="r" fontAlgn="b"/>
                      <a:r>
                        <a:rPr lang="en-US" sz="1400" b="0" i="0" u="none" strike="noStrike" dirty="0">
                          <a:solidFill>
                            <a:schemeClr val="tx1"/>
                          </a:solidFill>
                          <a:effectLst/>
                          <a:latin typeface="Calibri"/>
                        </a:rPr>
                        <a:t>7.5%</a:t>
                      </a:r>
                    </a:p>
                  </a:txBody>
                  <a:tcPr marL="9525" marR="9525" marT="9525" marB="0" anchor="b"/>
                </a:tc>
              </a:tr>
              <a:tr h="370840">
                <a:tc>
                  <a:txBody>
                    <a:bodyPr/>
                    <a:lstStyle/>
                    <a:p>
                      <a:pPr algn="l" fontAlgn="b"/>
                      <a:r>
                        <a:rPr lang="en-US" sz="1400" b="0" i="0" u="none" strike="noStrike" dirty="0">
                          <a:solidFill>
                            <a:schemeClr val="tx1"/>
                          </a:solidFill>
                          <a:effectLst/>
                          <a:latin typeface="Calibri"/>
                        </a:rPr>
                        <a:t>  Hospital Preparedness </a:t>
                      </a:r>
                    </a:p>
                  </a:txBody>
                  <a:tcPr marL="9525" marR="9525" marT="9525" marB="0" anchor="b"/>
                </a:tc>
                <a:tc>
                  <a:txBody>
                    <a:bodyPr/>
                    <a:lstStyle/>
                    <a:p>
                      <a:pPr algn="r" fontAlgn="b"/>
                      <a:r>
                        <a:rPr lang="en-US" sz="1400" b="0" i="0" u="none" strike="noStrike" dirty="0">
                          <a:solidFill>
                            <a:schemeClr val="tx1"/>
                          </a:solidFill>
                          <a:effectLst/>
                          <a:latin typeface="Calibri"/>
                        </a:rPr>
                        <a:t>375</a:t>
                      </a:r>
                    </a:p>
                  </a:txBody>
                  <a:tcPr marL="9525" marR="9525" marT="9525" marB="0" anchor="b"/>
                </a:tc>
                <a:tc>
                  <a:txBody>
                    <a:bodyPr/>
                    <a:lstStyle/>
                    <a:p>
                      <a:pPr algn="r" fontAlgn="b"/>
                      <a:r>
                        <a:rPr lang="en-US" sz="1400" b="0" i="0" u="none" strike="noStrike" dirty="0">
                          <a:solidFill>
                            <a:schemeClr val="tx1"/>
                          </a:solidFill>
                          <a:effectLst/>
                          <a:latin typeface="Calibri"/>
                        </a:rPr>
                        <a:t>358</a:t>
                      </a:r>
                    </a:p>
                  </a:txBody>
                  <a:tcPr marL="9525" marR="9525" marT="9525" marB="0" anchor="b"/>
                </a:tc>
                <a:tc>
                  <a:txBody>
                    <a:bodyPr/>
                    <a:lstStyle/>
                    <a:p>
                      <a:pPr algn="r" fontAlgn="b"/>
                      <a:r>
                        <a:rPr lang="en-US" sz="1400" b="0" i="0" u="none" strike="noStrike" dirty="0">
                          <a:solidFill>
                            <a:schemeClr val="tx1"/>
                          </a:solidFill>
                          <a:effectLst/>
                          <a:latin typeface="Calibri"/>
                        </a:rPr>
                        <a:t>-28.8%</a:t>
                      </a:r>
                    </a:p>
                  </a:txBody>
                  <a:tcPr marL="9525" marR="9525" marT="9525" marB="0" anchor="b"/>
                </a:tc>
                <a:tc>
                  <a:txBody>
                    <a:bodyPr/>
                    <a:lstStyle/>
                    <a:p>
                      <a:pPr algn="r" fontAlgn="b"/>
                      <a:r>
                        <a:rPr lang="en-US" sz="1400" b="0" i="0" u="none" strike="noStrike" dirty="0">
                          <a:solidFill>
                            <a:schemeClr val="tx1"/>
                          </a:solidFill>
                          <a:effectLst/>
                          <a:latin typeface="Calibri"/>
                        </a:rPr>
                        <a:t>n/a</a:t>
                      </a:r>
                    </a:p>
                  </a:txBody>
                  <a:tcPr marL="9525" marR="9525" marT="9525" marB="0" anchor="b"/>
                </a:tc>
                <a:tc>
                  <a:txBody>
                    <a:bodyPr/>
                    <a:lstStyle/>
                    <a:p>
                      <a:pPr algn="r" fontAlgn="b"/>
                      <a:r>
                        <a:rPr lang="en-US" sz="1400" b="0" i="0" u="none" strike="noStrike" dirty="0">
                          <a:solidFill>
                            <a:schemeClr val="tx1"/>
                          </a:solidFill>
                          <a:effectLst/>
                          <a:latin typeface="Calibri"/>
                        </a:rPr>
                        <a:t>-28.8%</a:t>
                      </a:r>
                    </a:p>
                  </a:txBody>
                  <a:tcPr marL="9525" marR="9525" marT="9525" marB="0" anchor="b"/>
                </a:tc>
              </a:tr>
            </a:tbl>
          </a:graphicData>
        </a:graphic>
      </p:graphicFrame>
    </p:spTree>
    <p:extLst>
      <p:ext uri="{BB962C8B-B14F-4D97-AF65-F5344CB8AC3E}">
        <p14:creationId xmlns:p14="http://schemas.microsoft.com/office/powerpoint/2010/main" val="1388287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rPr>
              <a:t>Funding </a:t>
            </a:r>
            <a:r>
              <a:rPr lang="en-US" dirty="0" smtClean="0">
                <a:latin typeface="Calibri" pitchFamily="34" charset="0"/>
              </a:rPr>
              <a:t>levels </a:t>
            </a:r>
            <a:r>
              <a:rPr lang="en-US" dirty="0">
                <a:latin typeface="Calibri" pitchFamily="34" charset="0"/>
              </a:rPr>
              <a:t>for </a:t>
            </a:r>
            <a:r>
              <a:rPr lang="en-US" dirty="0" smtClean="0">
                <a:latin typeface="Calibri" pitchFamily="34" charset="0"/>
              </a:rPr>
              <a:t>major </a:t>
            </a:r>
            <a:r>
              <a:rPr lang="en-US" dirty="0">
                <a:latin typeface="Calibri" pitchFamily="34" charset="0"/>
              </a:rPr>
              <a:t>h</a:t>
            </a:r>
            <a:r>
              <a:rPr lang="en-US" dirty="0" smtClean="0">
                <a:latin typeface="Calibri" pitchFamily="34" charset="0"/>
              </a:rPr>
              <a:t>ealth </a:t>
            </a:r>
            <a:r>
              <a:rPr lang="en-US" dirty="0">
                <a:latin typeface="Calibri" pitchFamily="34" charset="0"/>
              </a:rPr>
              <a:t>and </a:t>
            </a:r>
            <a:r>
              <a:rPr lang="en-US" dirty="0" smtClean="0">
                <a:latin typeface="Calibri" pitchFamily="34" charset="0"/>
              </a:rPr>
              <a:t>human </a:t>
            </a:r>
            <a:r>
              <a:rPr lang="en-US" dirty="0">
                <a:latin typeface="Calibri" pitchFamily="34" charset="0"/>
              </a:rPr>
              <a:t>s</a:t>
            </a:r>
            <a:r>
              <a:rPr lang="en-US" dirty="0" smtClean="0">
                <a:latin typeface="Calibri" pitchFamily="34" charset="0"/>
              </a:rPr>
              <a:t>ervices </a:t>
            </a:r>
            <a:r>
              <a:rPr lang="en-US" dirty="0">
                <a:latin typeface="Calibri" pitchFamily="34" charset="0"/>
              </a:rPr>
              <a:t>p</a:t>
            </a:r>
            <a:r>
              <a:rPr lang="en-US" dirty="0" smtClean="0">
                <a:latin typeface="Calibri" pitchFamily="34" charset="0"/>
              </a:rPr>
              <a:t>rograms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31298863"/>
              </p:ext>
            </p:extLst>
          </p:nvPr>
        </p:nvGraphicFramePr>
        <p:xfrm>
          <a:off x="838200" y="2362200"/>
          <a:ext cx="8000999" cy="4043045"/>
        </p:xfrm>
        <a:graphic>
          <a:graphicData uri="http://schemas.openxmlformats.org/drawingml/2006/table">
            <a:tbl>
              <a:tblPr firstRow="1" bandRow="1">
                <a:tableStyleId>{E8B1032C-EA38-4F05-BA0D-38AFFFC7BED3}</a:tableStyleId>
              </a:tblPr>
              <a:tblGrid>
                <a:gridCol w="3040380"/>
                <a:gridCol w="928620"/>
                <a:gridCol w="1060200"/>
                <a:gridCol w="1143000"/>
                <a:gridCol w="838200"/>
                <a:gridCol w="990599"/>
              </a:tblGrid>
              <a:tr h="370840">
                <a:tc>
                  <a:txBody>
                    <a:bodyPr/>
                    <a:lstStyle/>
                    <a:p>
                      <a:endParaRPr lang="en-US" b="1" u="sng" dirty="0">
                        <a:latin typeface="Calibri" pitchFamily="34" charset="0"/>
                        <a:cs typeface="Calibri" pitchFamily="34" charset="0"/>
                      </a:endParaRPr>
                    </a:p>
                  </a:txBody>
                  <a:tcPr/>
                </a:tc>
                <a:tc gridSpan="2">
                  <a:txBody>
                    <a:bodyPr/>
                    <a:lstStyle/>
                    <a:p>
                      <a:pPr algn="ctr"/>
                      <a:r>
                        <a:rPr lang="en-US" b="1" u="none" dirty="0" smtClean="0">
                          <a:latin typeface="Calibri" pitchFamily="34" charset="0"/>
                          <a:cs typeface="Calibri" pitchFamily="34" charset="0"/>
                        </a:rPr>
                        <a:t>(in millions)</a:t>
                      </a:r>
                      <a:endParaRPr lang="en-US" b="1" u="none" dirty="0">
                        <a:latin typeface="Calibri" pitchFamily="34" charset="0"/>
                        <a:cs typeface="Calibri" pitchFamily="34" charset="0"/>
                      </a:endParaRPr>
                    </a:p>
                  </a:txBody>
                  <a:tcPr/>
                </a:tc>
                <a:tc hMerge="1">
                  <a:txBody>
                    <a:bodyPr/>
                    <a:lstStyle/>
                    <a:p>
                      <a:pPr algn="r"/>
                      <a:endParaRPr lang="en-US" b="1" u="sng" dirty="0">
                        <a:latin typeface="Calibri" pitchFamily="34" charset="0"/>
                        <a:cs typeface="Calibri" pitchFamily="34" charset="0"/>
                      </a:endParaRPr>
                    </a:p>
                  </a:txBody>
                  <a:tcPr/>
                </a:tc>
                <a:tc gridSpan="3">
                  <a:txBody>
                    <a:bodyPr/>
                    <a:lstStyle/>
                    <a:p>
                      <a:pPr algn="ctr"/>
                      <a:r>
                        <a:rPr lang="en-US" b="1" u="none" dirty="0" smtClean="0">
                          <a:latin typeface="Calibri" pitchFamily="34" charset="0"/>
                          <a:cs typeface="Calibri" pitchFamily="34" charset="0"/>
                        </a:rPr>
                        <a:t>Proposed FY 2014 vs.</a:t>
                      </a:r>
                      <a:r>
                        <a:rPr lang="en-US" b="1" u="none" baseline="0" dirty="0" smtClean="0">
                          <a:latin typeface="Calibri" pitchFamily="34" charset="0"/>
                          <a:cs typeface="Calibri" pitchFamily="34" charset="0"/>
                        </a:rPr>
                        <a:t> </a:t>
                      </a:r>
                      <a:br>
                        <a:rPr lang="en-US" b="1" u="none" baseline="0" dirty="0" smtClean="0">
                          <a:latin typeface="Calibri" pitchFamily="34" charset="0"/>
                          <a:cs typeface="Calibri" pitchFamily="34" charset="0"/>
                        </a:rPr>
                      </a:br>
                      <a:r>
                        <a:rPr lang="en-US" b="1" u="none" baseline="0" dirty="0" smtClean="0">
                          <a:latin typeface="Calibri" pitchFamily="34" charset="0"/>
                          <a:cs typeface="Calibri" pitchFamily="34" charset="0"/>
                        </a:rPr>
                        <a:t>FY 2013</a:t>
                      </a:r>
                      <a:endParaRPr lang="en-US" b="1" u="none" dirty="0">
                        <a:latin typeface="Calibri" pitchFamily="34" charset="0"/>
                        <a:cs typeface="Calibri" pitchFamily="34" charset="0"/>
                      </a:endParaRPr>
                    </a:p>
                  </a:txBody>
                  <a:tcPr/>
                </a:tc>
                <a:tc hMerge="1">
                  <a:txBody>
                    <a:bodyPr/>
                    <a:lstStyle/>
                    <a:p>
                      <a:pPr algn="r"/>
                      <a:endParaRPr lang="en-US" b="1" u="none" dirty="0">
                        <a:latin typeface="Calibri" pitchFamily="34" charset="0"/>
                        <a:cs typeface="Calibri" pitchFamily="34" charset="0"/>
                      </a:endParaRPr>
                    </a:p>
                  </a:txBody>
                  <a:tcPr/>
                </a:tc>
                <a:tc hMerge="1">
                  <a:txBody>
                    <a:bodyPr/>
                    <a:lstStyle/>
                    <a:p>
                      <a:pPr algn="r"/>
                      <a:endParaRPr lang="en-US" b="1" u="none" dirty="0">
                        <a:latin typeface="Calibri" pitchFamily="34" charset="0"/>
                        <a:cs typeface="Calibri" pitchFamily="34" charset="0"/>
                      </a:endParaRPr>
                    </a:p>
                  </a:txBody>
                  <a:tcPr/>
                </a:tc>
              </a:tr>
              <a:tr h="370840">
                <a:tc>
                  <a:txBody>
                    <a:bodyPr/>
                    <a:lstStyle/>
                    <a:p>
                      <a:r>
                        <a:rPr lang="en-US" b="1" u="sng" dirty="0" smtClean="0">
                          <a:latin typeface="Calibri" pitchFamily="34" charset="0"/>
                          <a:cs typeface="Calibri" pitchFamily="34" charset="0"/>
                        </a:rPr>
                        <a:t>Program</a:t>
                      </a:r>
                      <a:endParaRPr lang="en-US" b="1" u="sng" dirty="0">
                        <a:latin typeface="Calibri" pitchFamily="34" charset="0"/>
                        <a:cs typeface="Calibri" pitchFamily="34" charset="0"/>
                      </a:endParaRPr>
                    </a:p>
                  </a:txBody>
                  <a:tcPr/>
                </a:tc>
                <a:tc>
                  <a:txBody>
                    <a:bodyPr/>
                    <a:lstStyle/>
                    <a:p>
                      <a:pPr algn="r"/>
                      <a:r>
                        <a:rPr lang="en-US" b="1" u="sng" dirty="0" smtClean="0">
                          <a:latin typeface="Calibri" pitchFamily="34" charset="0"/>
                          <a:cs typeface="Calibri" pitchFamily="34" charset="0"/>
                        </a:rPr>
                        <a:t>FY 2012</a:t>
                      </a:r>
                      <a:endParaRPr lang="en-US" b="1" u="sng" dirty="0">
                        <a:latin typeface="Calibri" pitchFamily="34" charset="0"/>
                        <a:cs typeface="Calibri" pitchFamily="34" charset="0"/>
                      </a:endParaRPr>
                    </a:p>
                  </a:txBody>
                  <a:tcPr/>
                </a:tc>
                <a:tc>
                  <a:txBody>
                    <a:bodyPr/>
                    <a:lstStyle/>
                    <a:p>
                      <a:pPr algn="r"/>
                      <a:r>
                        <a:rPr lang="en-US" b="1" u="sng" dirty="0" smtClean="0">
                          <a:latin typeface="Calibri" pitchFamily="34" charset="0"/>
                          <a:cs typeface="Calibri" pitchFamily="34" charset="0"/>
                        </a:rPr>
                        <a:t>FY 2013</a:t>
                      </a:r>
                      <a:endParaRPr lang="en-US" b="1" u="sng" dirty="0">
                        <a:latin typeface="Calibri" pitchFamily="34" charset="0"/>
                        <a:cs typeface="Calibri" pitchFamily="34" charset="0"/>
                      </a:endParaRPr>
                    </a:p>
                  </a:txBody>
                  <a:tcPr/>
                </a:tc>
                <a:tc>
                  <a:txBody>
                    <a:bodyPr/>
                    <a:lstStyle/>
                    <a:p>
                      <a:pPr algn="r"/>
                      <a:r>
                        <a:rPr lang="en-US" b="1" u="sng" dirty="0" smtClean="0">
                          <a:latin typeface="Calibri" pitchFamily="34" charset="0"/>
                          <a:cs typeface="Calibri" pitchFamily="34" charset="0"/>
                        </a:rPr>
                        <a:t>President</a:t>
                      </a:r>
                      <a:endParaRPr lang="en-US" b="1" u="sng" dirty="0">
                        <a:latin typeface="Calibri" pitchFamily="34" charset="0"/>
                        <a:cs typeface="Calibri" pitchFamily="34" charset="0"/>
                      </a:endParaRPr>
                    </a:p>
                  </a:txBody>
                  <a:tcPr/>
                </a:tc>
                <a:tc>
                  <a:txBody>
                    <a:bodyPr/>
                    <a:lstStyle/>
                    <a:p>
                      <a:pPr algn="r"/>
                      <a:r>
                        <a:rPr lang="en-US" b="1" u="sng" dirty="0" smtClean="0">
                          <a:latin typeface="Calibri" pitchFamily="34" charset="0"/>
                          <a:cs typeface="Calibri" pitchFamily="34" charset="0"/>
                        </a:rPr>
                        <a:t>House</a:t>
                      </a:r>
                      <a:endParaRPr lang="en-US" b="1" u="sng" dirty="0">
                        <a:latin typeface="Calibri" pitchFamily="34" charset="0"/>
                        <a:cs typeface="Calibri" pitchFamily="34" charset="0"/>
                      </a:endParaRPr>
                    </a:p>
                  </a:txBody>
                  <a:tcPr/>
                </a:tc>
                <a:tc>
                  <a:txBody>
                    <a:bodyPr/>
                    <a:lstStyle/>
                    <a:p>
                      <a:pPr algn="r"/>
                      <a:r>
                        <a:rPr lang="en-US" b="1" u="sng" dirty="0" smtClean="0">
                          <a:latin typeface="Calibri" pitchFamily="34" charset="0"/>
                          <a:cs typeface="Calibri" pitchFamily="34" charset="0"/>
                        </a:rPr>
                        <a:t>Senate</a:t>
                      </a:r>
                      <a:endParaRPr lang="en-US" b="1" u="sng" dirty="0">
                        <a:latin typeface="Calibri" pitchFamily="34" charset="0"/>
                        <a:cs typeface="Calibri" pitchFamily="34" charset="0"/>
                      </a:endParaRPr>
                    </a:p>
                  </a:txBody>
                  <a:tcPr/>
                </a:tc>
              </a:tr>
              <a:tr h="370840">
                <a:tc>
                  <a:txBody>
                    <a:bodyPr/>
                    <a:lstStyle/>
                    <a:p>
                      <a:pPr algn="l" fontAlgn="b"/>
                      <a:r>
                        <a:rPr lang="en-US" sz="1400" b="0" i="0" u="none" strike="noStrike" dirty="0">
                          <a:solidFill>
                            <a:schemeClr val="tx1"/>
                          </a:solidFill>
                          <a:effectLst/>
                          <a:latin typeface="Calibri"/>
                        </a:rPr>
                        <a:t> </a:t>
                      </a:r>
                      <a:r>
                        <a:rPr lang="en-US" sz="1400" b="0" i="0" u="none" strike="noStrike" dirty="0" smtClean="0">
                          <a:solidFill>
                            <a:schemeClr val="tx1"/>
                          </a:solidFill>
                          <a:effectLst/>
                          <a:latin typeface="Calibri"/>
                        </a:rPr>
                        <a:t>CDC-State </a:t>
                      </a:r>
                      <a:r>
                        <a:rPr lang="en-US" sz="1400" b="0" i="0" u="none" strike="noStrike" dirty="0">
                          <a:solidFill>
                            <a:schemeClr val="tx1"/>
                          </a:solidFill>
                          <a:effectLst/>
                          <a:latin typeface="Calibri"/>
                        </a:rPr>
                        <a:t>&amp; Local Capacity (Bioterrorism) </a:t>
                      </a:r>
                    </a:p>
                  </a:txBody>
                  <a:tcPr marL="9525" marR="9525" marT="9525" marB="0" anchor="b"/>
                </a:tc>
                <a:tc>
                  <a:txBody>
                    <a:bodyPr/>
                    <a:lstStyle/>
                    <a:p>
                      <a:pPr algn="r" fontAlgn="b"/>
                      <a:r>
                        <a:rPr lang="en-US" sz="1400" b="0" i="0" u="none" strike="noStrike" dirty="0">
                          <a:solidFill>
                            <a:schemeClr val="tx1"/>
                          </a:solidFill>
                          <a:effectLst/>
                          <a:latin typeface="Calibri"/>
                        </a:rPr>
                        <a:t>$657</a:t>
                      </a:r>
                    </a:p>
                  </a:txBody>
                  <a:tcPr marL="9525" marR="9525" marT="9525" marB="0" anchor="b"/>
                </a:tc>
                <a:tc>
                  <a:txBody>
                    <a:bodyPr/>
                    <a:lstStyle/>
                    <a:p>
                      <a:pPr algn="r" fontAlgn="b"/>
                      <a:r>
                        <a:rPr lang="en-US" sz="1400" b="0" i="0" u="none" strike="noStrike" dirty="0">
                          <a:solidFill>
                            <a:schemeClr val="tx1"/>
                          </a:solidFill>
                          <a:effectLst/>
                          <a:latin typeface="Calibri"/>
                        </a:rPr>
                        <a:t>$623</a:t>
                      </a:r>
                    </a:p>
                  </a:txBody>
                  <a:tcPr marL="9525" marR="9525" marT="9525" marB="0" anchor="b"/>
                </a:tc>
                <a:tc>
                  <a:txBody>
                    <a:bodyPr/>
                    <a:lstStyle/>
                    <a:p>
                      <a:pPr algn="r" fontAlgn="b"/>
                      <a:r>
                        <a:rPr lang="en-US" sz="1400" b="0" i="0" u="none" strike="noStrike" dirty="0">
                          <a:solidFill>
                            <a:schemeClr val="tx1"/>
                          </a:solidFill>
                          <a:effectLst/>
                          <a:latin typeface="Calibri"/>
                        </a:rPr>
                        <a:t>4.2%</a:t>
                      </a:r>
                    </a:p>
                  </a:txBody>
                  <a:tcPr marL="9525" marR="9525" marT="9525" marB="0" anchor="b"/>
                </a:tc>
                <a:tc>
                  <a:txBody>
                    <a:bodyPr/>
                    <a:lstStyle/>
                    <a:p>
                      <a:pPr algn="r" fontAlgn="b"/>
                      <a:r>
                        <a:rPr lang="en-US" sz="1400" b="0" i="0" u="none" strike="noStrike" dirty="0">
                          <a:solidFill>
                            <a:schemeClr val="tx1"/>
                          </a:solidFill>
                          <a:effectLst/>
                          <a:latin typeface="Calibri"/>
                        </a:rPr>
                        <a:t>n/a</a:t>
                      </a:r>
                    </a:p>
                  </a:txBody>
                  <a:tcPr marL="9525" marR="9525" marT="9525" marB="0" anchor="b"/>
                </a:tc>
                <a:tc>
                  <a:txBody>
                    <a:bodyPr/>
                    <a:lstStyle/>
                    <a:p>
                      <a:pPr algn="r" fontAlgn="b"/>
                      <a:r>
                        <a:rPr lang="en-US" sz="1400" b="0" i="0" u="none" strike="noStrike" dirty="0">
                          <a:solidFill>
                            <a:schemeClr val="tx1"/>
                          </a:solidFill>
                          <a:effectLst/>
                          <a:latin typeface="Calibri"/>
                        </a:rPr>
                        <a:t>5.9%</a:t>
                      </a:r>
                    </a:p>
                  </a:txBody>
                  <a:tcPr marL="9525" marR="9525" marT="9525" marB="0" anchor="b"/>
                </a:tc>
              </a:tr>
              <a:tr h="370840">
                <a:tc>
                  <a:txBody>
                    <a:bodyPr/>
                    <a:lstStyle/>
                    <a:p>
                      <a:pPr algn="l" fontAlgn="b"/>
                      <a:r>
                        <a:rPr lang="en-US" sz="1400" b="0" i="0" u="none" strike="noStrike" dirty="0">
                          <a:solidFill>
                            <a:schemeClr val="tx1"/>
                          </a:solidFill>
                          <a:effectLst/>
                          <a:latin typeface="Calibri"/>
                        </a:rPr>
                        <a:t>  Head Start </a:t>
                      </a:r>
                    </a:p>
                  </a:txBody>
                  <a:tcPr marL="9525" marR="9525" marT="9525" marB="0" anchor="b"/>
                </a:tc>
                <a:tc>
                  <a:txBody>
                    <a:bodyPr/>
                    <a:lstStyle/>
                    <a:p>
                      <a:pPr algn="r" fontAlgn="b"/>
                      <a:r>
                        <a:rPr lang="en-US" sz="1400" b="0" i="0" u="none" strike="noStrike" dirty="0">
                          <a:solidFill>
                            <a:schemeClr val="tx1"/>
                          </a:solidFill>
                          <a:effectLst/>
                          <a:latin typeface="Calibri"/>
                        </a:rPr>
                        <a:t>7,969</a:t>
                      </a:r>
                    </a:p>
                  </a:txBody>
                  <a:tcPr marL="9525" marR="9525" marT="9525" marB="0" anchor="b"/>
                </a:tc>
                <a:tc>
                  <a:txBody>
                    <a:bodyPr/>
                    <a:lstStyle/>
                    <a:p>
                      <a:pPr algn="r" fontAlgn="b"/>
                      <a:r>
                        <a:rPr lang="en-US" sz="1400" b="0" i="0" u="none" strike="noStrike" dirty="0">
                          <a:solidFill>
                            <a:schemeClr val="tx1"/>
                          </a:solidFill>
                          <a:effectLst/>
                          <a:latin typeface="Calibri"/>
                        </a:rPr>
                        <a:t>7,573</a:t>
                      </a:r>
                    </a:p>
                  </a:txBody>
                  <a:tcPr marL="9525" marR="9525" marT="9525" marB="0" anchor="b"/>
                </a:tc>
                <a:tc>
                  <a:txBody>
                    <a:bodyPr/>
                    <a:lstStyle/>
                    <a:p>
                      <a:pPr algn="r" fontAlgn="b"/>
                      <a:r>
                        <a:rPr lang="en-US" sz="1400" b="0" i="0" u="none" strike="noStrike" dirty="0">
                          <a:solidFill>
                            <a:schemeClr val="tx1"/>
                          </a:solidFill>
                          <a:effectLst/>
                          <a:latin typeface="Calibri"/>
                        </a:rPr>
                        <a:t>27.0%</a:t>
                      </a:r>
                    </a:p>
                  </a:txBody>
                  <a:tcPr marL="9525" marR="9525" marT="9525" marB="0" anchor="b"/>
                </a:tc>
                <a:tc>
                  <a:txBody>
                    <a:bodyPr/>
                    <a:lstStyle/>
                    <a:p>
                      <a:pPr algn="r" fontAlgn="b"/>
                      <a:r>
                        <a:rPr lang="en-US" sz="1400" b="0" i="0" u="none" strike="noStrike" dirty="0">
                          <a:solidFill>
                            <a:schemeClr val="tx1"/>
                          </a:solidFill>
                          <a:effectLst/>
                          <a:latin typeface="Calibri"/>
                        </a:rPr>
                        <a:t>n/a</a:t>
                      </a:r>
                    </a:p>
                  </a:txBody>
                  <a:tcPr marL="9525" marR="9525" marT="9525" marB="0" anchor="b"/>
                </a:tc>
                <a:tc>
                  <a:txBody>
                    <a:bodyPr/>
                    <a:lstStyle/>
                    <a:p>
                      <a:pPr algn="r" fontAlgn="b"/>
                      <a:r>
                        <a:rPr lang="en-US" sz="1400" b="0" i="0" u="none" strike="noStrike" dirty="0">
                          <a:solidFill>
                            <a:schemeClr val="tx1"/>
                          </a:solidFill>
                          <a:effectLst/>
                          <a:latin typeface="Calibri"/>
                        </a:rPr>
                        <a:t>27.0%</a:t>
                      </a:r>
                    </a:p>
                  </a:txBody>
                  <a:tcPr marL="9525" marR="9525" marT="9525" marB="0" anchor="b"/>
                </a:tc>
              </a:tr>
              <a:tr h="370840">
                <a:tc>
                  <a:txBody>
                    <a:bodyPr/>
                    <a:lstStyle/>
                    <a:p>
                      <a:pPr algn="l" fontAlgn="b"/>
                      <a:r>
                        <a:rPr lang="en-US" sz="1400" b="0" i="0" u="none" strike="noStrike" dirty="0">
                          <a:solidFill>
                            <a:schemeClr val="tx1"/>
                          </a:solidFill>
                          <a:effectLst/>
                          <a:latin typeface="Calibri"/>
                        </a:rPr>
                        <a:t>  Child Welfare Services  </a:t>
                      </a:r>
                    </a:p>
                  </a:txBody>
                  <a:tcPr marL="9525" marR="9525" marT="9525" marB="0" anchor="b"/>
                </a:tc>
                <a:tc>
                  <a:txBody>
                    <a:bodyPr/>
                    <a:lstStyle/>
                    <a:p>
                      <a:pPr algn="r" fontAlgn="b"/>
                      <a:r>
                        <a:rPr lang="en-US" sz="1400" b="0" i="0" u="none" strike="noStrike" dirty="0">
                          <a:solidFill>
                            <a:schemeClr val="tx1"/>
                          </a:solidFill>
                          <a:effectLst/>
                          <a:latin typeface="Calibri"/>
                        </a:rPr>
                        <a:t>281</a:t>
                      </a:r>
                    </a:p>
                  </a:txBody>
                  <a:tcPr marL="9525" marR="9525" marT="9525" marB="0" anchor="b"/>
                </a:tc>
                <a:tc>
                  <a:txBody>
                    <a:bodyPr/>
                    <a:lstStyle/>
                    <a:p>
                      <a:pPr algn="r" fontAlgn="b"/>
                      <a:r>
                        <a:rPr lang="en-US" sz="1400" b="0" i="0" u="none" strike="noStrike" dirty="0">
                          <a:solidFill>
                            <a:schemeClr val="tx1"/>
                          </a:solidFill>
                          <a:effectLst/>
                          <a:latin typeface="Calibri"/>
                        </a:rPr>
                        <a:t>263</a:t>
                      </a:r>
                    </a:p>
                  </a:txBody>
                  <a:tcPr marL="9525" marR="9525" marT="9525" marB="0" anchor="b"/>
                </a:tc>
                <a:tc>
                  <a:txBody>
                    <a:bodyPr/>
                    <a:lstStyle/>
                    <a:p>
                      <a:pPr algn="r" fontAlgn="b"/>
                      <a:r>
                        <a:rPr lang="en-US" sz="1400" b="0" i="0" u="none" strike="noStrike" dirty="0">
                          <a:solidFill>
                            <a:schemeClr val="tx1"/>
                          </a:solidFill>
                          <a:effectLst/>
                          <a:latin typeface="Calibri"/>
                        </a:rPr>
                        <a:t>6.8%</a:t>
                      </a:r>
                    </a:p>
                  </a:txBody>
                  <a:tcPr marL="9525" marR="9525" marT="9525" marB="0" anchor="b"/>
                </a:tc>
                <a:tc>
                  <a:txBody>
                    <a:bodyPr/>
                    <a:lstStyle/>
                    <a:p>
                      <a:pPr algn="r" fontAlgn="b"/>
                      <a:r>
                        <a:rPr lang="en-US" sz="1400" b="0" i="0" u="none" strike="noStrike" dirty="0">
                          <a:solidFill>
                            <a:schemeClr val="tx1"/>
                          </a:solidFill>
                          <a:effectLst/>
                          <a:latin typeface="Calibri"/>
                        </a:rPr>
                        <a:t>n/a</a:t>
                      </a:r>
                    </a:p>
                  </a:txBody>
                  <a:tcPr marL="9525" marR="9525" marT="9525" marB="0" anchor="b"/>
                </a:tc>
                <a:tc>
                  <a:txBody>
                    <a:bodyPr/>
                    <a:lstStyle/>
                    <a:p>
                      <a:pPr algn="r" fontAlgn="b"/>
                      <a:r>
                        <a:rPr lang="en-US" sz="1400" b="0" i="0" u="none" strike="noStrike" dirty="0">
                          <a:solidFill>
                            <a:schemeClr val="tx1"/>
                          </a:solidFill>
                          <a:effectLst/>
                          <a:latin typeface="Calibri"/>
                        </a:rPr>
                        <a:t>6.5%</a:t>
                      </a:r>
                    </a:p>
                  </a:txBody>
                  <a:tcPr marL="9525" marR="9525" marT="9525" marB="0" anchor="b"/>
                </a:tc>
              </a:tr>
              <a:tr h="370840">
                <a:tc>
                  <a:txBody>
                    <a:bodyPr/>
                    <a:lstStyle/>
                    <a:p>
                      <a:pPr algn="l" fontAlgn="b"/>
                      <a:r>
                        <a:rPr lang="en-US" sz="1400" b="0" i="0" u="none" strike="noStrike" dirty="0">
                          <a:solidFill>
                            <a:schemeClr val="tx1"/>
                          </a:solidFill>
                          <a:effectLst/>
                          <a:latin typeface="Calibri"/>
                        </a:rPr>
                        <a:t>  Community Services Block Grant</a:t>
                      </a:r>
                    </a:p>
                  </a:txBody>
                  <a:tcPr marL="9525" marR="9525" marT="9525" marB="0" anchor="b"/>
                </a:tc>
                <a:tc>
                  <a:txBody>
                    <a:bodyPr/>
                    <a:lstStyle/>
                    <a:p>
                      <a:pPr algn="r" fontAlgn="b"/>
                      <a:r>
                        <a:rPr lang="en-US" sz="1400" b="0" i="0" u="none" strike="noStrike" dirty="0">
                          <a:solidFill>
                            <a:schemeClr val="tx1"/>
                          </a:solidFill>
                          <a:effectLst/>
                          <a:latin typeface="Calibri"/>
                        </a:rPr>
                        <a:t>677</a:t>
                      </a:r>
                    </a:p>
                  </a:txBody>
                  <a:tcPr marL="9525" marR="9525" marT="9525" marB="0" anchor="b"/>
                </a:tc>
                <a:tc>
                  <a:txBody>
                    <a:bodyPr/>
                    <a:lstStyle/>
                    <a:p>
                      <a:pPr algn="r" fontAlgn="b"/>
                      <a:r>
                        <a:rPr lang="en-US" sz="1400" b="0" i="0" u="none" strike="noStrike" dirty="0">
                          <a:solidFill>
                            <a:schemeClr val="tx1"/>
                          </a:solidFill>
                          <a:effectLst/>
                          <a:latin typeface="Calibri"/>
                        </a:rPr>
                        <a:t>635</a:t>
                      </a:r>
                    </a:p>
                  </a:txBody>
                  <a:tcPr marL="9525" marR="9525" marT="9525" marB="0" anchor="b"/>
                </a:tc>
                <a:tc>
                  <a:txBody>
                    <a:bodyPr/>
                    <a:lstStyle/>
                    <a:p>
                      <a:pPr algn="r" fontAlgn="b"/>
                      <a:r>
                        <a:rPr lang="en-US" sz="1400" b="0" i="0" u="none" strike="noStrike" dirty="0">
                          <a:solidFill>
                            <a:schemeClr val="tx1"/>
                          </a:solidFill>
                          <a:effectLst/>
                          <a:latin typeface="Calibri"/>
                        </a:rPr>
                        <a:t>-44.9%</a:t>
                      </a:r>
                    </a:p>
                  </a:txBody>
                  <a:tcPr marL="9525" marR="9525" marT="9525" marB="0" anchor="b"/>
                </a:tc>
                <a:tc>
                  <a:txBody>
                    <a:bodyPr/>
                    <a:lstStyle/>
                    <a:p>
                      <a:pPr algn="r" fontAlgn="b"/>
                      <a:r>
                        <a:rPr lang="en-US" sz="1400" b="0" i="0" u="none" strike="noStrike" dirty="0">
                          <a:solidFill>
                            <a:schemeClr val="tx1"/>
                          </a:solidFill>
                          <a:effectLst/>
                          <a:latin typeface="Calibri"/>
                        </a:rPr>
                        <a:t>n/a</a:t>
                      </a:r>
                    </a:p>
                  </a:txBody>
                  <a:tcPr marL="9525" marR="9525" marT="9525" marB="0" anchor="b"/>
                </a:tc>
                <a:tc>
                  <a:txBody>
                    <a:bodyPr/>
                    <a:lstStyle/>
                    <a:p>
                      <a:pPr algn="r" fontAlgn="b"/>
                      <a:r>
                        <a:rPr lang="en-US" sz="1400" b="0" i="0" u="none" strike="noStrike" dirty="0">
                          <a:solidFill>
                            <a:schemeClr val="tx1"/>
                          </a:solidFill>
                          <a:effectLst/>
                          <a:latin typeface="Calibri"/>
                        </a:rPr>
                        <a:t>6.5%</a:t>
                      </a:r>
                    </a:p>
                  </a:txBody>
                  <a:tcPr marL="9525" marR="9525" marT="9525" marB="0" anchor="b"/>
                </a:tc>
              </a:tr>
              <a:tr h="370840">
                <a:tc>
                  <a:txBody>
                    <a:bodyPr/>
                    <a:lstStyle/>
                    <a:p>
                      <a:pPr algn="l" fontAlgn="b"/>
                      <a:r>
                        <a:rPr lang="en-US" sz="1400" b="0" i="0" u="none" strike="noStrike" dirty="0">
                          <a:solidFill>
                            <a:schemeClr val="tx1"/>
                          </a:solidFill>
                          <a:effectLst/>
                          <a:latin typeface="Calibri"/>
                        </a:rPr>
                        <a:t>  Child Care &amp; Development Block Grant</a:t>
                      </a:r>
                    </a:p>
                  </a:txBody>
                  <a:tcPr marL="9525" marR="9525" marT="9525" marB="0" anchor="b"/>
                </a:tc>
                <a:tc>
                  <a:txBody>
                    <a:bodyPr/>
                    <a:lstStyle/>
                    <a:p>
                      <a:pPr algn="r" fontAlgn="b"/>
                      <a:r>
                        <a:rPr lang="en-US" sz="1400" b="0" i="0" u="none" strike="noStrike" dirty="0">
                          <a:solidFill>
                            <a:schemeClr val="tx1"/>
                          </a:solidFill>
                          <a:effectLst/>
                          <a:latin typeface="Calibri"/>
                        </a:rPr>
                        <a:t>2,278</a:t>
                      </a:r>
                    </a:p>
                  </a:txBody>
                  <a:tcPr marL="9525" marR="9525" marT="9525" marB="0" anchor="b"/>
                </a:tc>
                <a:tc>
                  <a:txBody>
                    <a:bodyPr/>
                    <a:lstStyle/>
                    <a:p>
                      <a:pPr algn="r" fontAlgn="b"/>
                      <a:r>
                        <a:rPr lang="en-US" sz="1400" b="0" i="0" u="none" strike="noStrike" dirty="0">
                          <a:solidFill>
                            <a:schemeClr val="tx1"/>
                          </a:solidFill>
                          <a:effectLst/>
                          <a:latin typeface="Calibri"/>
                        </a:rPr>
                        <a:t>2,206</a:t>
                      </a:r>
                    </a:p>
                  </a:txBody>
                  <a:tcPr marL="9525" marR="9525" marT="9525" marB="0" anchor="b"/>
                </a:tc>
                <a:tc>
                  <a:txBody>
                    <a:bodyPr/>
                    <a:lstStyle/>
                    <a:p>
                      <a:pPr algn="r" fontAlgn="b"/>
                      <a:r>
                        <a:rPr lang="en-US" sz="1400" b="0" i="0" u="none" strike="noStrike" dirty="0">
                          <a:solidFill>
                            <a:schemeClr val="tx1"/>
                          </a:solidFill>
                          <a:effectLst/>
                          <a:latin typeface="Calibri"/>
                        </a:rPr>
                        <a:t>12.3%</a:t>
                      </a:r>
                    </a:p>
                  </a:txBody>
                  <a:tcPr marL="9525" marR="9525" marT="9525" marB="0" anchor="b"/>
                </a:tc>
                <a:tc>
                  <a:txBody>
                    <a:bodyPr/>
                    <a:lstStyle/>
                    <a:p>
                      <a:pPr algn="r" fontAlgn="b"/>
                      <a:r>
                        <a:rPr lang="en-US" sz="1400" b="0" i="0" u="none" strike="noStrike" dirty="0">
                          <a:solidFill>
                            <a:schemeClr val="tx1"/>
                          </a:solidFill>
                          <a:effectLst/>
                          <a:latin typeface="Calibri"/>
                        </a:rPr>
                        <a:t>n/a</a:t>
                      </a:r>
                    </a:p>
                  </a:txBody>
                  <a:tcPr marL="9525" marR="9525" marT="9525" marB="0" anchor="b"/>
                </a:tc>
                <a:tc>
                  <a:txBody>
                    <a:bodyPr/>
                    <a:lstStyle/>
                    <a:p>
                      <a:pPr algn="r" fontAlgn="b"/>
                      <a:r>
                        <a:rPr lang="en-US" sz="1400" b="0" i="0" u="none" strike="noStrike" dirty="0">
                          <a:solidFill>
                            <a:schemeClr val="tx1"/>
                          </a:solidFill>
                          <a:effectLst/>
                          <a:latin typeface="Calibri"/>
                        </a:rPr>
                        <a:t>13.3%</a:t>
                      </a:r>
                    </a:p>
                  </a:txBody>
                  <a:tcPr marL="9525" marR="9525" marT="9525" marB="0" anchor="b"/>
                </a:tc>
              </a:tr>
              <a:tr h="370840">
                <a:tc>
                  <a:txBody>
                    <a:bodyPr/>
                    <a:lstStyle/>
                    <a:p>
                      <a:pPr algn="l" fontAlgn="b"/>
                      <a:r>
                        <a:rPr lang="en-US" sz="1400" b="0" i="0" u="none" strike="noStrike" dirty="0">
                          <a:solidFill>
                            <a:schemeClr val="tx1"/>
                          </a:solidFill>
                          <a:effectLst/>
                          <a:latin typeface="Calibri"/>
                        </a:rPr>
                        <a:t>  Low-Income Home Energy </a:t>
                      </a:r>
                      <a:r>
                        <a:rPr lang="en-US" sz="1400" b="0" i="0" u="none" strike="noStrike" dirty="0" smtClean="0">
                          <a:solidFill>
                            <a:schemeClr val="tx1"/>
                          </a:solidFill>
                          <a:effectLst/>
                          <a:latin typeface="Calibri"/>
                        </a:rPr>
                        <a:t>Assistance  </a:t>
                      </a:r>
                      <a:endParaRPr lang="en-US" sz="1400" b="0" i="0" u="none" strike="noStrike" dirty="0">
                        <a:solidFill>
                          <a:schemeClr val="tx1"/>
                        </a:solidFill>
                        <a:effectLst/>
                        <a:latin typeface="Calibri"/>
                      </a:endParaRPr>
                    </a:p>
                  </a:txBody>
                  <a:tcPr marL="9525" marR="9525" marT="9525" marB="0" anchor="b"/>
                </a:tc>
                <a:tc>
                  <a:txBody>
                    <a:bodyPr/>
                    <a:lstStyle/>
                    <a:p>
                      <a:pPr algn="r" fontAlgn="b"/>
                      <a:r>
                        <a:rPr lang="en-US" sz="1400" b="0" i="0" u="none" strike="noStrike" dirty="0">
                          <a:solidFill>
                            <a:schemeClr val="tx1"/>
                          </a:solidFill>
                          <a:effectLst/>
                          <a:latin typeface="Calibri"/>
                        </a:rPr>
                        <a:t>3,472</a:t>
                      </a:r>
                    </a:p>
                  </a:txBody>
                  <a:tcPr marL="9525" marR="9525" marT="9525" marB="0" anchor="b"/>
                </a:tc>
                <a:tc>
                  <a:txBody>
                    <a:bodyPr/>
                    <a:lstStyle/>
                    <a:p>
                      <a:pPr algn="r" fontAlgn="b"/>
                      <a:r>
                        <a:rPr lang="en-US" sz="1400" b="0" i="0" u="none" strike="noStrike" dirty="0">
                          <a:solidFill>
                            <a:schemeClr val="tx1"/>
                          </a:solidFill>
                          <a:effectLst/>
                          <a:latin typeface="Calibri"/>
                        </a:rPr>
                        <a:t>3,261</a:t>
                      </a:r>
                    </a:p>
                  </a:txBody>
                  <a:tcPr marL="9525" marR="9525" marT="9525" marB="0" anchor="b"/>
                </a:tc>
                <a:tc>
                  <a:txBody>
                    <a:bodyPr/>
                    <a:lstStyle/>
                    <a:p>
                      <a:pPr algn="r" fontAlgn="b"/>
                      <a:r>
                        <a:rPr lang="en-US" sz="1400" b="0" i="0" u="none" strike="noStrike" dirty="0">
                          <a:solidFill>
                            <a:schemeClr val="tx1"/>
                          </a:solidFill>
                          <a:effectLst/>
                          <a:latin typeface="Calibri"/>
                        </a:rPr>
                        <a:t>-8.9%</a:t>
                      </a:r>
                    </a:p>
                  </a:txBody>
                  <a:tcPr marL="9525" marR="9525" marT="9525" marB="0" anchor="b"/>
                </a:tc>
                <a:tc>
                  <a:txBody>
                    <a:bodyPr/>
                    <a:lstStyle/>
                    <a:p>
                      <a:pPr algn="r" fontAlgn="b"/>
                      <a:r>
                        <a:rPr lang="en-US" sz="1400" b="0" i="0" u="none" strike="noStrike" dirty="0">
                          <a:solidFill>
                            <a:schemeClr val="tx1"/>
                          </a:solidFill>
                          <a:effectLst/>
                          <a:latin typeface="Calibri"/>
                        </a:rPr>
                        <a:t>n/a</a:t>
                      </a:r>
                    </a:p>
                  </a:txBody>
                  <a:tcPr marL="9525" marR="9525" marT="9525" marB="0" anchor="b"/>
                </a:tc>
                <a:tc>
                  <a:txBody>
                    <a:bodyPr/>
                    <a:lstStyle/>
                    <a:p>
                      <a:pPr algn="r" fontAlgn="b"/>
                      <a:r>
                        <a:rPr lang="en-US" sz="1400" b="0" i="0" u="none" strike="noStrike" dirty="0">
                          <a:solidFill>
                            <a:schemeClr val="tx1"/>
                          </a:solidFill>
                          <a:effectLst/>
                          <a:latin typeface="Calibri"/>
                        </a:rPr>
                        <a:t>6.3%</a:t>
                      </a:r>
                    </a:p>
                  </a:txBody>
                  <a:tcPr marL="9525" marR="9525" marT="9525" marB="0" anchor="b"/>
                </a:tc>
              </a:tr>
              <a:tr h="370840">
                <a:tc>
                  <a:txBody>
                    <a:bodyPr/>
                    <a:lstStyle/>
                    <a:p>
                      <a:pPr algn="l" fontAlgn="b"/>
                      <a:r>
                        <a:rPr lang="en-US" sz="1400" b="0" i="0" u="none" strike="noStrike" dirty="0">
                          <a:solidFill>
                            <a:schemeClr val="tx1"/>
                          </a:solidFill>
                          <a:effectLst/>
                          <a:latin typeface="Calibri"/>
                        </a:rPr>
                        <a:t>  Refugee Assistance </a:t>
                      </a:r>
                    </a:p>
                  </a:txBody>
                  <a:tcPr marL="9525" marR="9525" marT="9525" marB="0" anchor="b"/>
                </a:tc>
                <a:tc>
                  <a:txBody>
                    <a:bodyPr/>
                    <a:lstStyle/>
                    <a:p>
                      <a:pPr algn="r" fontAlgn="b"/>
                      <a:r>
                        <a:rPr lang="en-US" sz="1400" b="0" i="0" u="none" strike="noStrike" dirty="0">
                          <a:solidFill>
                            <a:schemeClr val="tx1"/>
                          </a:solidFill>
                          <a:effectLst/>
                          <a:latin typeface="Calibri"/>
                        </a:rPr>
                        <a:t>768</a:t>
                      </a:r>
                    </a:p>
                  </a:txBody>
                  <a:tcPr marL="9525" marR="9525" marT="9525" marB="0" anchor="b"/>
                </a:tc>
                <a:tc>
                  <a:txBody>
                    <a:bodyPr/>
                    <a:lstStyle/>
                    <a:p>
                      <a:pPr algn="r" fontAlgn="b"/>
                      <a:r>
                        <a:rPr lang="en-US" sz="1400" b="0" i="0" u="none" strike="noStrike" dirty="0">
                          <a:solidFill>
                            <a:schemeClr val="tx1"/>
                          </a:solidFill>
                          <a:effectLst/>
                          <a:latin typeface="Calibri"/>
                        </a:rPr>
                        <a:t>999</a:t>
                      </a:r>
                    </a:p>
                  </a:txBody>
                  <a:tcPr marL="9525" marR="9525" marT="9525" marB="0" anchor="b"/>
                </a:tc>
                <a:tc>
                  <a:txBody>
                    <a:bodyPr/>
                    <a:lstStyle/>
                    <a:p>
                      <a:pPr algn="r" fontAlgn="b"/>
                      <a:r>
                        <a:rPr lang="en-US" sz="1400" b="0" i="0" u="none" strike="noStrike" dirty="0">
                          <a:solidFill>
                            <a:schemeClr val="tx1"/>
                          </a:solidFill>
                          <a:effectLst/>
                          <a:latin typeface="Calibri"/>
                        </a:rPr>
                        <a:t>12.4%</a:t>
                      </a:r>
                    </a:p>
                  </a:txBody>
                  <a:tcPr marL="9525" marR="9525" marT="9525" marB="0" anchor="b"/>
                </a:tc>
                <a:tc>
                  <a:txBody>
                    <a:bodyPr/>
                    <a:lstStyle/>
                    <a:p>
                      <a:pPr algn="r" fontAlgn="b"/>
                      <a:r>
                        <a:rPr lang="en-US" sz="1400" b="0" i="0" u="none" strike="noStrike" dirty="0">
                          <a:solidFill>
                            <a:schemeClr val="tx1"/>
                          </a:solidFill>
                          <a:effectLst/>
                          <a:latin typeface="Calibri"/>
                        </a:rPr>
                        <a:t>n/a</a:t>
                      </a:r>
                    </a:p>
                  </a:txBody>
                  <a:tcPr marL="9525" marR="9525" marT="9525" marB="0" anchor="b"/>
                </a:tc>
                <a:tc>
                  <a:txBody>
                    <a:bodyPr/>
                    <a:lstStyle/>
                    <a:p>
                      <a:pPr algn="r" fontAlgn="b"/>
                      <a:r>
                        <a:rPr lang="en-US" sz="1400" b="0" i="0" u="none" strike="noStrike" dirty="0">
                          <a:solidFill>
                            <a:schemeClr val="tx1"/>
                          </a:solidFill>
                          <a:effectLst/>
                          <a:latin typeface="Calibri"/>
                        </a:rPr>
                        <a:t>12.2%</a:t>
                      </a:r>
                    </a:p>
                  </a:txBody>
                  <a:tcPr marL="9525" marR="9525" marT="9525" marB="0" anchor="b"/>
                </a:tc>
              </a:tr>
              <a:tr h="370840">
                <a:tc>
                  <a:txBody>
                    <a:bodyPr/>
                    <a:lstStyle/>
                    <a:p>
                      <a:pPr algn="l" fontAlgn="b"/>
                      <a:r>
                        <a:rPr lang="en-US" sz="1400" b="0" i="0" u="none" strike="noStrike" dirty="0">
                          <a:solidFill>
                            <a:schemeClr val="tx1"/>
                          </a:solidFill>
                          <a:effectLst/>
                          <a:latin typeface="Calibri"/>
                        </a:rPr>
                        <a:t>  Administration On Aging </a:t>
                      </a:r>
                    </a:p>
                  </a:txBody>
                  <a:tcPr marL="9525" marR="9525" marT="9525" marB="0" anchor="b"/>
                </a:tc>
                <a:tc>
                  <a:txBody>
                    <a:bodyPr/>
                    <a:lstStyle/>
                    <a:p>
                      <a:pPr algn="r" fontAlgn="b"/>
                      <a:r>
                        <a:rPr lang="en-US" sz="1400" b="0" i="0" u="none" strike="noStrike" dirty="0">
                          <a:solidFill>
                            <a:schemeClr val="tx1"/>
                          </a:solidFill>
                          <a:effectLst/>
                          <a:latin typeface="Calibri"/>
                        </a:rPr>
                        <a:t>1,471</a:t>
                      </a:r>
                    </a:p>
                  </a:txBody>
                  <a:tcPr marL="9525" marR="9525" marT="9525" marB="0" anchor="b"/>
                </a:tc>
                <a:tc>
                  <a:txBody>
                    <a:bodyPr/>
                    <a:lstStyle/>
                    <a:p>
                      <a:pPr algn="r" fontAlgn="b"/>
                      <a:r>
                        <a:rPr lang="en-US" sz="1400" b="0" i="0" u="none" strike="noStrike" dirty="0">
                          <a:solidFill>
                            <a:schemeClr val="tx1"/>
                          </a:solidFill>
                          <a:effectLst/>
                          <a:latin typeface="Calibri"/>
                        </a:rPr>
                        <a:t>1,395</a:t>
                      </a:r>
                    </a:p>
                  </a:txBody>
                  <a:tcPr marL="9525" marR="9525" marT="9525" marB="0" anchor="b"/>
                </a:tc>
                <a:tc>
                  <a:txBody>
                    <a:bodyPr/>
                    <a:lstStyle/>
                    <a:p>
                      <a:pPr algn="r" fontAlgn="b"/>
                      <a:r>
                        <a:rPr lang="en-US" sz="1400" b="0" i="0" u="none" strike="noStrike" dirty="0">
                          <a:solidFill>
                            <a:schemeClr val="tx1"/>
                          </a:solidFill>
                          <a:effectLst/>
                          <a:latin typeface="Calibri"/>
                        </a:rPr>
                        <a:t>6.5%</a:t>
                      </a:r>
                    </a:p>
                  </a:txBody>
                  <a:tcPr marL="9525" marR="9525" marT="9525" marB="0" anchor="b"/>
                </a:tc>
                <a:tc>
                  <a:txBody>
                    <a:bodyPr/>
                    <a:lstStyle/>
                    <a:p>
                      <a:pPr algn="r" fontAlgn="b"/>
                      <a:r>
                        <a:rPr lang="en-US" sz="1400" b="0" i="0" u="none" strike="noStrike" dirty="0">
                          <a:solidFill>
                            <a:schemeClr val="tx1"/>
                          </a:solidFill>
                          <a:effectLst/>
                          <a:latin typeface="Calibri"/>
                        </a:rPr>
                        <a:t>n/a</a:t>
                      </a:r>
                    </a:p>
                  </a:txBody>
                  <a:tcPr marL="9525" marR="9525" marT="9525" marB="0" anchor="b"/>
                </a:tc>
                <a:tc>
                  <a:txBody>
                    <a:bodyPr/>
                    <a:lstStyle/>
                    <a:p>
                      <a:pPr algn="r" fontAlgn="b"/>
                      <a:r>
                        <a:rPr lang="en-US" sz="1400" b="0" i="0" u="none" strike="noStrike" dirty="0">
                          <a:solidFill>
                            <a:schemeClr val="tx1"/>
                          </a:solidFill>
                          <a:effectLst/>
                          <a:latin typeface="Calibri"/>
                        </a:rPr>
                        <a:t>6.5%</a:t>
                      </a:r>
                    </a:p>
                  </a:txBody>
                  <a:tcPr marL="9525" marR="9525" marT="9525" marB="0" anchor="b"/>
                </a:tc>
              </a:tr>
            </a:tbl>
          </a:graphicData>
        </a:graphic>
      </p:graphicFrame>
    </p:spTree>
    <p:extLst>
      <p:ext uri="{BB962C8B-B14F-4D97-AF65-F5344CB8AC3E}">
        <p14:creationId xmlns:p14="http://schemas.microsoft.com/office/powerpoint/2010/main" val="2193420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psules">
  <a:themeElements>
    <a:clrScheme name="Capsules 10">
      <a:dk1>
        <a:srgbClr val="003366"/>
      </a:dk1>
      <a:lt1>
        <a:srgbClr val="FFFFFF"/>
      </a:lt1>
      <a:dk2>
        <a:srgbClr val="4B974B"/>
      </a:dk2>
      <a:lt2>
        <a:srgbClr val="666699"/>
      </a:lt2>
      <a:accent1>
        <a:srgbClr val="33CCCC"/>
      </a:accent1>
      <a:accent2>
        <a:srgbClr val="003366"/>
      </a:accent2>
      <a:accent3>
        <a:srgbClr val="FFFFFF"/>
      </a:accent3>
      <a:accent4>
        <a:srgbClr val="002A56"/>
      </a:accent4>
      <a:accent5>
        <a:srgbClr val="ADE2E2"/>
      </a:accent5>
      <a:accent6>
        <a:srgbClr val="002D5C"/>
      </a:accent6>
      <a:hlink>
        <a:srgbClr val="4B974B"/>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4B974B"/>
        </a:accent2>
        <a:accent3>
          <a:srgbClr val="FFFFFF"/>
        </a:accent3>
        <a:accent4>
          <a:srgbClr val="002A56"/>
        </a:accent4>
        <a:accent5>
          <a:srgbClr val="ADE2E2"/>
        </a:accent5>
        <a:accent6>
          <a:srgbClr val="438843"/>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4B974B"/>
        </a:dk2>
        <a:lt2>
          <a:srgbClr val="666699"/>
        </a:lt2>
        <a:accent1>
          <a:srgbClr val="33CCCC"/>
        </a:accent1>
        <a:accent2>
          <a:srgbClr val="003366"/>
        </a:accent2>
        <a:accent3>
          <a:srgbClr val="FFFFFF"/>
        </a:accent3>
        <a:accent4>
          <a:srgbClr val="002A56"/>
        </a:accent4>
        <a:accent5>
          <a:srgbClr val="ADE2E2"/>
        </a:accent5>
        <a:accent6>
          <a:srgbClr val="002D5C"/>
        </a:accent6>
        <a:hlink>
          <a:srgbClr val="4B974B"/>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2661</TotalTime>
  <Words>2041</Words>
  <Application>Microsoft Office PowerPoint</Application>
  <PresentationFormat>On-screen Show (4:3)</PresentationFormat>
  <Paragraphs>460</Paragraphs>
  <Slides>26</Slides>
  <Notes>23</Notes>
  <HiddenSlides>0</HiddenSlides>
  <MMClips>1</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Capsules</vt:lpstr>
      <vt:lpstr>Fasten Your Seatbelts,  We’re in for a Bumpy Ride</vt:lpstr>
      <vt:lpstr>A word from our sponsor…</vt:lpstr>
      <vt:lpstr>How have states fared in recent years?</vt:lpstr>
      <vt:lpstr>House and Senate take divergent paths in FY 2014, neither conforms to BCA</vt:lpstr>
      <vt:lpstr>Divergent paths lead to different outcomes for states</vt:lpstr>
      <vt:lpstr>     House and Senate proceeding despite $90 billion difference</vt:lpstr>
      <vt:lpstr>How do major grant programs fare?</vt:lpstr>
      <vt:lpstr>Funding levels for major health and human services programs </vt:lpstr>
      <vt:lpstr>Funding levels for major health and human services programs </vt:lpstr>
      <vt:lpstr>Budget proposals to watch</vt:lpstr>
      <vt:lpstr>Budget proposals to watch</vt:lpstr>
      <vt:lpstr>Will ANY new programs be funded in  FY 2014?</vt:lpstr>
      <vt:lpstr>Upcoming congressional deadlines</vt:lpstr>
      <vt:lpstr>Upcoming reauthorization bills:  Farm Bill</vt:lpstr>
      <vt:lpstr>States affected by “heat and eat” proposal</vt:lpstr>
      <vt:lpstr>Other nutrition proposals</vt:lpstr>
      <vt:lpstr>Where does the nutrition title stand?</vt:lpstr>
      <vt:lpstr>Upcoming reauthorization bills: WIA</vt:lpstr>
      <vt:lpstr>Proposed consolidations in H.R. 803</vt:lpstr>
      <vt:lpstr>Proposed consolidations in H.R. 803</vt:lpstr>
      <vt:lpstr>TANF reauthorization long overdue</vt:lpstr>
      <vt:lpstr>Recent TANF reauthorization proposals</vt:lpstr>
      <vt:lpstr>Any more changes in the pipeline?</vt:lpstr>
      <vt:lpstr>Any more changes in the pipeline?</vt:lpstr>
      <vt:lpstr>Will Congress do something?</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Budget Update:  FY 2013 Budget and the BCA</dc:title>
  <dc:creator>Steven Pennington</dc:creator>
  <cp:lastModifiedBy>FFIS</cp:lastModifiedBy>
  <cp:revision>142</cp:revision>
  <cp:lastPrinted>2013-07-26T19:14:16Z</cp:lastPrinted>
  <dcterms:created xsi:type="dcterms:W3CDTF">2012-08-07T20:28:44Z</dcterms:created>
  <dcterms:modified xsi:type="dcterms:W3CDTF">2013-07-26T19:14:17Z</dcterms:modified>
</cp:coreProperties>
</file>