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1" r:id="rId5"/>
    <p:sldId id="262" r:id="rId6"/>
    <p:sldId id="263" r:id="rId7"/>
    <p:sldId id="266" r:id="rId8"/>
    <p:sldId id="267" r:id="rId9"/>
    <p:sldId id="273" r:id="rId10"/>
    <p:sldId id="274" r:id="rId11"/>
    <p:sldId id="279" r:id="rId12"/>
    <p:sldId id="280" r:id="rId13"/>
    <p:sldId id="28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F3FE-957B-467B-9ECC-36517BC6E065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4CF1-E38B-492A-B302-B2AC8A8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E4CF1-E38B-492A-B302-B2AC8A82C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6096000"/>
            <a:ext cx="2405743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634" y="6096000"/>
            <a:ext cx="4547795" cy="6856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Federal Funds Information for States</a:t>
            </a:r>
            <a:br>
              <a:rPr lang="en-US" dirty="0" smtClean="0"/>
            </a:br>
            <a:r>
              <a:rPr lang="en-US" dirty="0" smtClean="0"/>
              <a:t>www.ffis.org/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477000"/>
            <a:ext cx="3657600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or 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6096000"/>
            <a:ext cx="2405743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634" y="6096000"/>
            <a:ext cx="4547795" cy="6856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Federal Funds Information for States</a:t>
            </a:r>
            <a:br>
              <a:rPr lang="en-US" dirty="0" smtClean="0"/>
            </a:br>
            <a:r>
              <a:rPr lang="en-US" dirty="0" smtClean="0"/>
              <a:t>www.ffis.org/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477000"/>
            <a:ext cx="3657600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or 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priorities.org/smart/" TargetMode="External"/><Relationship Id="rId3" Type="http://schemas.openxmlformats.org/officeDocument/2006/relationships/hyperlink" Target="http://www.ffis.org/node/3720" TargetMode="External"/><Relationship Id="rId7" Type="http://schemas.openxmlformats.org/officeDocument/2006/relationships/hyperlink" Target="https://www.usaspending.gov/Pages/Default.aspx" TargetMode="External"/><Relationship Id="rId2" Type="http://schemas.openxmlformats.org/officeDocument/2006/relationships/hyperlink" Target="http://www.ffis.org/databas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fis.org/node/3430" TargetMode="External"/><Relationship Id="rId5" Type="http://schemas.openxmlformats.org/officeDocument/2006/relationships/hyperlink" Target="http://www.ffis.org/node/3734" TargetMode="External"/><Relationship Id="rId4" Type="http://schemas.openxmlformats.org/officeDocument/2006/relationships/hyperlink" Target="http://www.ffis.org/node/3400" TargetMode="External"/><Relationship Id="rId9" Type="http://schemas.openxmlformats.org/officeDocument/2006/relationships/hyperlink" Target="http://www.pewtrusts.org/en/research-and-analysis/issue-briefs/2014/12/federal-spending-in-the-stat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6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B974B"/>
                </a:solidFill>
                <a:latin typeface="Calibri" pitchFamily="34" charset="0"/>
              </a:rPr>
              <a:t>Illinois and Federal Grants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010400" y="6135350"/>
            <a:ext cx="1652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May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0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20 largest mandatory grants going to Illinois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72946"/>
              </p:ext>
            </p:extLst>
          </p:nvPr>
        </p:nvGraphicFramePr>
        <p:xfrm>
          <a:off x="533400" y="1828800"/>
          <a:ext cx="7391400" cy="4483735"/>
        </p:xfrm>
        <a:graphic>
          <a:graphicData uri="http://schemas.openxmlformats.org/drawingml/2006/table">
            <a:tbl>
              <a:tblPr firstRow="1" bandRow="1"/>
              <a:tblGrid>
                <a:gridCol w="762000"/>
                <a:gridCol w="685800"/>
                <a:gridCol w="2895600"/>
                <a:gridCol w="1066800"/>
                <a:gridCol w="749300"/>
                <a:gridCol w="12319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CFDA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Program 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FY 2015    ($ in 000s)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% of Total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Cumulative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93.778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Medicaid - Vendor Payments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$10,445,557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Supplemental Nutrition Assistance Program (SNAP) Benefits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3,246,704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93.558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Temporary Assistance For Needy Families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585,057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93.778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Medicaid - Administration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559,860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 - School Lunch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436,607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Children's Health Insurance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312,423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93.658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Foster Care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Vaccines for Children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SNAP State Administration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Supp. Enforcement Administration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132,694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5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20 largest mandatory grants going to </a:t>
            </a:r>
            <a:r>
              <a:rPr lang="en-US" dirty="0" smtClean="0">
                <a:solidFill>
                  <a:srgbClr val="FFFFFF"/>
                </a:solidFill>
              </a:rPr>
              <a:t>Illinois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76596"/>
              </p:ext>
            </p:extLst>
          </p:nvPr>
        </p:nvGraphicFramePr>
        <p:xfrm>
          <a:off x="533400" y="1752600"/>
          <a:ext cx="7391400" cy="4614545"/>
        </p:xfrm>
        <a:graphic>
          <a:graphicData uri="http://schemas.openxmlformats.org/drawingml/2006/table">
            <a:tbl>
              <a:tblPr firstRow="1" bandRow="1"/>
              <a:tblGrid>
                <a:gridCol w="762000"/>
                <a:gridCol w="838200"/>
                <a:gridCol w="2667000"/>
                <a:gridCol w="1143000"/>
                <a:gridCol w="749300"/>
                <a:gridCol w="12319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CFDA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Program 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FY 2015    ($ in 000s)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% of Total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Cumulative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 - Adult &amp; Child Care Food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$130,488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Care Entitle. Mandatory &amp; Matching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 - School Breakfast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125,413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OSERS - Rehab. Services - Basic State Grant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93.659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Adoption Assistance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Services Block Grant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 - Commodities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OVC - Crime Victims Fund - Assistance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Abandoned Mine Reclamation Fund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16.576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OVC - Crime Victims Fund - Compensation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grant resources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FFIS Publications</a:t>
            </a:r>
          </a:p>
          <a:p>
            <a:pPr lvl="1">
              <a:defRPr/>
            </a:pPr>
            <a:r>
              <a:rPr lang="en-US" sz="2000" dirty="0">
                <a:latin typeface="Calibri" pitchFamily="34" charset="0"/>
              </a:rPr>
              <a:t>FFIS Grants Database: </a:t>
            </a:r>
            <a:r>
              <a:rPr lang="en-US" sz="2000" dirty="0">
                <a:latin typeface="Calibri" pitchFamily="34" charset="0"/>
                <a:hlinkClick r:id="rId2"/>
              </a:rPr>
              <a:t>http://www.ffis.org/database</a:t>
            </a:r>
            <a:r>
              <a:rPr lang="en-US" sz="2000" dirty="0">
                <a:latin typeface="Calibri" pitchFamily="34" charset="0"/>
              </a:rPr>
              <a:t>  </a:t>
            </a:r>
          </a:p>
          <a:p>
            <a:pPr lvl="1">
              <a:defRPr/>
            </a:pPr>
            <a:r>
              <a:rPr lang="en-US" sz="2000" dirty="0">
                <a:latin typeface="Calibri" pitchFamily="34" charset="0"/>
              </a:rPr>
              <a:t>FFIS Federal Grant Inventory: </a:t>
            </a:r>
            <a:r>
              <a:rPr lang="en-US" sz="2000" dirty="0">
                <a:latin typeface="Calibri" pitchFamily="34" charset="0"/>
                <a:hlinkClick r:id="rId3"/>
              </a:rPr>
              <a:t>http://www.ffis.org/node/3720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lvl="1">
              <a:defRPr/>
            </a:pPr>
            <a:r>
              <a:rPr lang="en-US" sz="2100" dirty="0"/>
              <a:t>FY 2013 Per Capita Federal Spending on Major Grant Programs: </a:t>
            </a:r>
            <a:r>
              <a:rPr lang="en-US" sz="2100" dirty="0">
                <a:hlinkClick r:id="rId4"/>
              </a:rPr>
              <a:t>http://</a:t>
            </a:r>
            <a:r>
              <a:rPr lang="en-US" sz="2100" dirty="0" smtClean="0">
                <a:hlinkClick r:id="rId4"/>
              </a:rPr>
              <a:t>www.ffis.org/node/3400</a:t>
            </a:r>
            <a:endParaRPr lang="en-US" sz="2100" dirty="0" smtClean="0"/>
          </a:p>
          <a:p>
            <a:pPr lvl="1">
              <a:defRPr/>
            </a:pPr>
            <a:r>
              <a:rPr lang="en-US" sz="2000" dirty="0" smtClean="0">
                <a:latin typeface="Calibri" pitchFamily="34" charset="0"/>
              </a:rPr>
              <a:t>Upcoming Program and Budget </a:t>
            </a:r>
            <a:r>
              <a:rPr lang="en-US" sz="2000" dirty="0">
                <a:latin typeface="Calibri" pitchFamily="34" charset="0"/>
              </a:rPr>
              <a:t>Deadlines: </a:t>
            </a:r>
            <a:r>
              <a:rPr lang="en-US" sz="2000" dirty="0">
                <a:latin typeface="Calibri" pitchFamily="34" charset="0"/>
                <a:hlinkClick r:id="rId5"/>
              </a:rPr>
              <a:t>http://</a:t>
            </a:r>
            <a:r>
              <a:rPr lang="en-US" sz="2000" dirty="0" smtClean="0">
                <a:latin typeface="Calibri" pitchFamily="34" charset="0"/>
                <a:hlinkClick r:id="rId5"/>
              </a:rPr>
              <a:t>www.ffis.org/node/3734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lvl="1">
              <a:defRPr/>
            </a:pPr>
            <a:r>
              <a:rPr lang="en-US" sz="2000" dirty="0" smtClean="0">
                <a:latin typeface="Calibri" pitchFamily="34" charset="0"/>
              </a:rPr>
              <a:t>Establishing </a:t>
            </a:r>
            <a:r>
              <a:rPr lang="en-US" sz="2000" dirty="0">
                <a:latin typeface="Calibri" pitchFamily="34" charset="0"/>
              </a:rPr>
              <a:t>a Grants Office: </a:t>
            </a:r>
            <a:r>
              <a:rPr lang="en-US" sz="2000" dirty="0">
                <a:latin typeface="Calibri" pitchFamily="34" charset="0"/>
                <a:hlinkClick r:id="rId6"/>
              </a:rPr>
              <a:t>http://www.ffis.org/node/3430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marL="457200" lvl="1" indent="0">
              <a:buNone/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Federal Spending Data by State</a:t>
            </a:r>
          </a:p>
          <a:p>
            <a:pPr lvl="1">
              <a:defRPr/>
            </a:pPr>
            <a:r>
              <a:rPr lang="en-US" sz="2000" dirty="0" smtClean="0">
                <a:latin typeface="Calibri" pitchFamily="34" charset="0"/>
              </a:rPr>
              <a:t>USAspending.gov: </a:t>
            </a:r>
            <a:r>
              <a:rPr lang="en-US" sz="2000" dirty="0" smtClean="0">
                <a:latin typeface="Calibri" pitchFamily="34" charset="0"/>
                <a:hlinkClick r:id="rId7"/>
              </a:rPr>
              <a:t>https</a:t>
            </a:r>
            <a:r>
              <a:rPr lang="en-US" sz="2000" dirty="0">
                <a:latin typeface="Calibri" pitchFamily="34" charset="0"/>
                <a:hlinkClick r:id="rId7"/>
              </a:rPr>
              <a:t>://</a:t>
            </a:r>
            <a:r>
              <a:rPr lang="en-US" sz="2000" dirty="0" smtClean="0">
                <a:latin typeface="Calibri" pitchFamily="34" charset="0"/>
                <a:hlinkClick r:id="rId7"/>
              </a:rPr>
              <a:t>www.usaspending.gov/Pages/Default.aspx</a:t>
            </a:r>
            <a:r>
              <a:rPr lang="en-US" sz="2000" dirty="0" smtClean="0">
                <a:latin typeface="Calibri" pitchFamily="34" charset="0"/>
              </a:rPr>
              <a:t>  </a:t>
            </a:r>
          </a:p>
          <a:p>
            <a:pPr lvl="1">
              <a:defRPr/>
            </a:pPr>
            <a:r>
              <a:rPr lang="en-US" sz="2000" dirty="0" smtClean="0">
                <a:latin typeface="Calibri" pitchFamily="34" charset="0"/>
              </a:rPr>
              <a:t>State Smart-Federal Funds in 50 States: </a:t>
            </a:r>
            <a:r>
              <a:rPr lang="en-US" sz="2000" dirty="0" smtClean="0">
                <a:latin typeface="Calibri" pitchFamily="34" charset="0"/>
                <a:hlinkClick r:id="rId8"/>
              </a:rPr>
              <a:t>https</a:t>
            </a:r>
            <a:r>
              <a:rPr lang="en-US" sz="2000" dirty="0">
                <a:latin typeface="Calibri" pitchFamily="34" charset="0"/>
                <a:hlinkClick r:id="rId8"/>
              </a:rPr>
              <a:t>://www.nationalpriorities.org/smart</a:t>
            </a:r>
            <a:r>
              <a:rPr lang="en-US" sz="2000" dirty="0" smtClean="0">
                <a:latin typeface="Calibri" pitchFamily="34" charset="0"/>
                <a:hlinkClick r:id="rId8"/>
              </a:rPr>
              <a:t>/</a:t>
            </a:r>
            <a:endParaRPr lang="en-US" sz="2000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n-US" sz="2000" dirty="0" smtClean="0">
                <a:latin typeface="Calibri" pitchFamily="34" charset="0"/>
              </a:rPr>
              <a:t>Pew’s Federal Spending in </a:t>
            </a:r>
            <a:r>
              <a:rPr lang="en-US" sz="2000" dirty="0">
                <a:latin typeface="Calibri" pitchFamily="34" charset="0"/>
              </a:rPr>
              <a:t>the States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  <a:hlinkClick r:id="rId9"/>
              </a:rPr>
              <a:t>http</a:t>
            </a:r>
            <a:r>
              <a:rPr lang="en-US" sz="2000" dirty="0">
                <a:latin typeface="Calibri" pitchFamily="34" charset="0"/>
                <a:hlinkClick r:id="rId9"/>
              </a:rPr>
              <a:t>://</a:t>
            </a:r>
            <a:r>
              <a:rPr lang="en-US" sz="2000" dirty="0" smtClean="0">
                <a:latin typeface="Calibri" pitchFamily="34" charset="0"/>
                <a:hlinkClick r:id="rId9"/>
              </a:rPr>
              <a:t>www.pewtrusts.org/en/research-and-analysis/issue-briefs/2014/12/federal-spending-in-the-states</a:t>
            </a:r>
            <a:r>
              <a:rPr lang="en-US" sz="2000" dirty="0" smtClean="0">
                <a:latin typeface="Calibri" pitchFamily="34" charset="0"/>
              </a:rPr>
              <a:t>  </a:t>
            </a:r>
          </a:p>
          <a:p>
            <a:pPr marL="0" indent="0"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003366"/>
              </a:buClr>
              <a:defRPr/>
            </a:pPr>
            <a:r>
              <a:rPr lang="en-US" sz="2400" dirty="0" smtClean="0">
                <a:latin typeface="Calibri" pitchFamily="34" charset="0"/>
              </a:rPr>
              <a:t>Catalog </a:t>
            </a:r>
            <a:r>
              <a:rPr lang="en-US" sz="2400" dirty="0">
                <a:latin typeface="Calibri" pitchFamily="34" charset="0"/>
              </a:rPr>
              <a:t>of Federal Domestic Assistance (CFDA.gov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>
              <a:buClr>
                <a:srgbClr val="003366"/>
              </a:buClr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003366"/>
              </a:buClr>
              <a:defRPr/>
            </a:pPr>
            <a:r>
              <a:rPr lang="en-US" sz="2400" dirty="0" smtClean="0">
                <a:latin typeface="Calibri" pitchFamily="34" charset="0"/>
              </a:rPr>
              <a:t>Funding </a:t>
            </a:r>
            <a:r>
              <a:rPr lang="en-US" sz="2400" dirty="0">
                <a:latin typeface="Calibri" pitchFamily="34" charset="0"/>
              </a:rPr>
              <a:t>announcements (grants.gov)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Where the money goes: </a:t>
            </a:r>
            <a:b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pieces of the federal budget pie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6002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Composition of Federal Outlays in FY 2014</a:t>
            </a:r>
            <a:b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($ in Billions, % of Total)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31949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Recent trends in grant funding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0" y="1624013"/>
            <a:ext cx="762366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Federal grants going to Illinois: </a:t>
            </a:r>
            <a:b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per capita, 2014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09599"/>
              </p:ext>
            </p:extLst>
          </p:nvPr>
        </p:nvGraphicFramePr>
        <p:xfrm>
          <a:off x="228600" y="1600200"/>
          <a:ext cx="7543799" cy="4447275"/>
        </p:xfrm>
        <a:graphic>
          <a:graphicData uri="http://schemas.openxmlformats.org/drawingml/2006/table">
            <a:tbl>
              <a:tblPr firstRow="1" bandRow="1"/>
              <a:tblGrid>
                <a:gridCol w="2514600"/>
                <a:gridCol w="1676400"/>
                <a:gridCol w="1844040"/>
                <a:gridCol w="1508759"/>
              </a:tblGrid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Major Category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254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U.S. Average</a:t>
                      </a:r>
                      <a:b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Per Capita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254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Illinois       Per Capita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254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Illinois  Rank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254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Medicaid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254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$958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254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$695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254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254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</a:tr>
              <a:tr h="65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Other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State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601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567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Local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91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113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</a:tr>
              <a:tr h="65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Individual/Other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319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356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$1,969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$1,731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A56"/>
                      </a:solidFill>
                    </a:lnL>
                    <a:lnR w="12700" cmpd="sng">
                      <a:solidFill>
                        <a:srgbClr val="002A56"/>
                      </a:solidFill>
                    </a:lnR>
                    <a:lnT w="12700" cmpd="sng">
                      <a:solidFill>
                        <a:srgbClr val="002A56"/>
                      </a:solidFill>
                    </a:lnT>
                    <a:lnB w="12700" cmpd="sng">
                      <a:solidFill>
                        <a:srgbClr val="002A5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56">
                        <a:lumMod val="50000"/>
                        <a:lumOff val="50000"/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Federal grants going to Illinois: </a:t>
            </a:r>
            <a:b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share of funding by function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84" y="1524000"/>
            <a:ext cx="6260216" cy="500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8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Mandatory vs. discretionary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funding to states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0" y="1955800"/>
            <a:ext cx="6987729" cy="43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Mandatory vs. discretionary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grants to states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1955800"/>
            <a:ext cx="7072842" cy="44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20 largest discretionary grants going to Illinois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96294"/>
              </p:ext>
            </p:extLst>
          </p:nvPr>
        </p:nvGraphicFramePr>
        <p:xfrm>
          <a:off x="533400" y="1676400"/>
          <a:ext cx="7391400" cy="4445000"/>
        </p:xfrm>
        <a:graphic>
          <a:graphicData uri="http://schemas.openxmlformats.org/drawingml/2006/table">
            <a:tbl>
              <a:tblPr firstRow="1" bandRow="1"/>
              <a:tblGrid>
                <a:gridCol w="754224"/>
                <a:gridCol w="693576"/>
                <a:gridCol w="2775857"/>
                <a:gridCol w="1131337"/>
                <a:gridCol w="741654"/>
                <a:gridCol w="1294752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CFDA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Program 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FY 2015    ($ in 000s)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% of Total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Cumulative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Highway Performance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$791,860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84.010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 Ed (Title I) - Local Education Agencies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664,790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84.027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Education Basic State Grant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Surface Transportation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93.600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Start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321,286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FTA - Urbanized Area Formula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14.850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Housing Operating Fund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97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FTA - State of Good Repair Grants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 - Supplemental Feeding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209,453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Health Centers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20 largest discretionary grants going to Illinois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04041"/>
              </p:ext>
            </p:extLst>
          </p:nvPr>
        </p:nvGraphicFramePr>
        <p:xfrm>
          <a:off x="533400" y="1676400"/>
          <a:ext cx="7391400" cy="4614545"/>
        </p:xfrm>
        <a:graphic>
          <a:graphicData uri="http://schemas.openxmlformats.org/drawingml/2006/table">
            <a:tbl>
              <a:tblPr firstRow="1" bandRow="1"/>
              <a:tblGrid>
                <a:gridCol w="754224"/>
                <a:gridCol w="693576"/>
                <a:gridCol w="2775857"/>
                <a:gridCol w="1131337"/>
                <a:gridCol w="741654"/>
                <a:gridCol w="1294752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Rank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CFDA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Program 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FY 2015    ($ in 000s)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% of Total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Cumulative</a:t>
                      </a:r>
                      <a:endParaRPr lang="en-US" sz="16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254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Income Home Energy Assistance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$165,495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254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Airport Improvement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UI State Administration Base Allocation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 Devel. Block Grant - Entitlement (Locals)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14.872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Housing Capital Fund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115,854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Congestion Mitigation &amp; Air Quality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Grants for Improving Teacher Quality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Care &amp; Devel. Block Grant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Highway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Improvement Program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D5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93.959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Substance Abuse Prevent. &amp; Treatment Block Grant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D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002D5C"/>
                      </a:solidFill>
                    </a:lnL>
                    <a:lnR w="12700" cmpd="sng">
                      <a:solidFill>
                        <a:srgbClr val="002D5C"/>
                      </a:solidFill>
                    </a:lnR>
                    <a:lnT w="12700" cmpd="sng">
                      <a:solidFill>
                        <a:srgbClr val="002D5C"/>
                      </a:solidFill>
                    </a:lnT>
                    <a:lnB w="12700" cmpd="sng">
                      <a:solidFill>
                        <a:srgbClr val="002D5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2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ISMasterNew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FISThemeLite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FFISThemeLite</Template>
  <TotalTime>988</TotalTime>
  <Words>747</Words>
  <Application>Microsoft Office PowerPoint</Application>
  <PresentationFormat>On-screen Show (4:3)</PresentationFormat>
  <Paragraphs>320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FFISMasterNew</vt:lpstr>
      <vt:lpstr>FFISThemeLite</vt:lpstr>
      <vt:lpstr>PowerPoint Presentation</vt:lpstr>
      <vt:lpstr>Where the money goes:  pieces of the federal budget pie</vt:lpstr>
      <vt:lpstr>Recent trends in grant funding</vt:lpstr>
      <vt:lpstr>Federal grants going to Illinois:  per capita, 2014</vt:lpstr>
      <vt:lpstr>Federal grants going to Illinois:  share of funding by function</vt:lpstr>
      <vt:lpstr>Mandatory vs. discretionary  funding to states</vt:lpstr>
      <vt:lpstr>Mandatory vs. discretionary  grants to states</vt:lpstr>
      <vt:lpstr>20 largest discretionary grants going to Illinois</vt:lpstr>
      <vt:lpstr>20 largest discretionary grants going to Illinois</vt:lpstr>
      <vt:lpstr>20 largest mandatory grants going to Illinois</vt:lpstr>
      <vt:lpstr>20 largest mandatory grants going to Illinois</vt:lpstr>
      <vt:lpstr>grant 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Nick Jacobs</cp:lastModifiedBy>
  <cp:revision>43</cp:revision>
  <cp:lastPrinted>2014-08-12T17:41:28Z</cp:lastPrinted>
  <dcterms:created xsi:type="dcterms:W3CDTF">2014-08-08T15:01:00Z</dcterms:created>
  <dcterms:modified xsi:type="dcterms:W3CDTF">2015-05-06T13:52:27Z</dcterms:modified>
</cp:coreProperties>
</file>