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2"/>
  </p:notesMasterIdLst>
  <p:handoutMasterIdLst>
    <p:handoutMasterId r:id="rId43"/>
  </p:handoutMasterIdLst>
  <p:sldIdLst>
    <p:sldId id="296" r:id="rId2"/>
    <p:sldId id="344" r:id="rId3"/>
    <p:sldId id="339" r:id="rId4"/>
    <p:sldId id="321" r:id="rId5"/>
    <p:sldId id="322" r:id="rId6"/>
    <p:sldId id="323" r:id="rId7"/>
    <p:sldId id="327" r:id="rId8"/>
    <p:sldId id="328" r:id="rId9"/>
    <p:sldId id="329" r:id="rId10"/>
    <p:sldId id="343" r:id="rId11"/>
    <p:sldId id="297" r:id="rId12"/>
    <p:sldId id="306" r:id="rId13"/>
    <p:sldId id="309" r:id="rId14"/>
    <p:sldId id="337" r:id="rId15"/>
    <p:sldId id="312" r:id="rId16"/>
    <p:sldId id="311" r:id="rId17"/>
    <p:sldId id="336" r:id="rId18"/>
    <p:sldId id="316" r:id="rId19"/>
    <p:sldId id="313" r:id="rId20"/>
    <p:sldId id="335" r:id="rId21"/>
    <p:sldId id="314" r:id="rId22"/>
    <p:sldId id="315" r:id="rId23"/>
    <p:sldId id="317" r:id="rId24"/>
    <p:sldId id="307" r:id="rId25"/>
    <p:sldId id="308" r:id="rId26"/>
    <p:sldId id="310" r:id="rId27"/>
    <p:sldId id="300" r:id="rId28"/>
    <p:sldId id="330" r:id="rId29"/>
    <p:sldId id="319" r:id="rId30"/>
    <p:sldId id="320" r:id="rId31"/>
    <p:sldId id="326" r:id="rId32"/>
    <p:sldId id="324" r:id="rId33"/>
    <p:sldId id="332" r:id="rId34"/>
    <p:sldId id="325" r:id="rId35"/>
    <p:sldId id="303" r:id="rId36"/>
    <p:sldId id="333" r:id="rId37"/>
    <p:sldId id="334" r:id="rId38"/>
    <p:sldId id="340" r:id="rId39"/>
    <p:sldId id="341" r:id="rId40"/>
    <p:sldId id="34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7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2" autoAdjust="0"/>
  </p:normalViewPr>
  <p:slideViewPr>
    <p:cSldViewPr>
      <p:cViewPr>
        <p:scale>
          <a:sx n="66" d="100"/>
          <a:sy n="66" d="100"/>
        </p:scale>
        <p:origin x="-127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10AD8-C6D0-4D95-869A-126F44ACF46F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30F2C5D-39AA-4A59-B710-BED65C2EAEC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1"/>
              </a:solidFill>
            </a:rPr>
            <a:t>October 1, 2015</a:t>
          </a:r>
          <a:endParaRPr lang="en-US" sz="2800" b="1" dirty="0">
            <a:solidFill>
              <a:schemeClr val="accent1"/>
            </a:solidFill>
          </a:endParaRPr>
        </a:p>
      </dgm:t>
    </dgm:pt>
    <dgm:pt modelId="{C7D1D9FA-0541-4268-BBD6-608A89BF4A7F}" type="parTrans" cxnId="{4F150A2C-E3C1-4477-87C7-9AF3EA1A7558}">
      <dgm:prSet/>
      <dgm:spPr/>
      <dgm:t>
        <a:bodyPr/>
        <a:lstStyle/>
        <a:p>
          <a:endParaRPr lang="en-US"/>
        </a:p>
      </dgm:t>
    </dgm:pt>
    <dgm:pt modelId="{60DA8140-DB7C-4CBE-82E2-F48C71695933}" type="sibTrans" cxnId="{4F150A2C-E3C1-4477-87C7-9AF3EA1A7558}">
      <dgm:prSet/>
      <dgm:spPr/>
      <dgm:t>
        <a:bodyPr/>
        <a:lstStyle/>
        <a:p>
          <a:endParaRPr lang="en-US"/>
        </a:p>
      </dgm:t>
    </dgm:pt>
    <dgm:pt modelId="{3EDEBAF5-3E99-433B-96A3-6A22F98AD850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  <a:cs typeface="Calibri" pitchFamily="34" charset="0"/>
            </a:rPr>
            <a:t>Enact </a:t>
          </a:r>
          <a:r>
            <a:rPr lang="en-US" sz="1800" smtClean="0">
              <a:latin typeface="+mn-lt"/>
              <a:cs typeface="Calibri" pitchFamily="34" charset="0"/>
            </a:rPr>
            <a:t>FY 2016 </a:t>
          </a:r>
          <a:r>
            <a:rPr lang="en-US" sz="1800" dirty="0" smtClean="0">
              <a:latin typeface="+mn-lt"/>
              <a:cs typeface="Calibri" pitchFamily="34" charset="0"/>
            </a:rPr>
            <a:t>budget or CR</a:t>
          </a:r>
          <a:endParaRPr lang="en-US" sz="1800" dirty="0">
            <a:latin typeface="+mn-lt"/>
          </a:endParaRPr>
        </a:p>
      </dgm:t>
    </dgm:pt>
    <dgm:pt modelId="{7ECE53E2-085D-4469-8A8A-C1A1E46F1088}" type="parTrans" cxnId="{1AEA5908-6725-4F9F-AA1C-5BBC6E35F546}">
      <dgm:prSet/>
      <dgm:spPr/>
      <dgm:t>
        <a:bodyPr/>
        <a:lstStyle/>
        <a:p>
          <a:endParaRPr lang="en-US"/>
        </a:p>
      </dgm:t>
    </dgm:pt>
    <dgm:pt modelId="{44EE02DE-8EF0-4549-A250-AF0DD2C0FC80}" type="sibTrans" cxnId="{1AEA5908-6725-4F9F-AA1C-5BBC6E35F546}">
      <dgm:prSet/>
      <dgm:spPr/>
      <dgm:t>
        <a:bodyPr/>
        <a:lstStyle/>
        <a:p>
          <a:endParaRPr lang="en-US"/>
        </a:p>
      </dgm:t>
    </dgm:pt>
    <dgm:pt modelId="{5D7EDAF7-071A-47A2-B7A4-0FDD4705C062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TANF Contingency Fund </a:t>
          </a:r>
          <a:endParaRPr lang="en-US" sz="1800" dirty="0">
            <a:latin typeface="+mn-lt"/>
          </a:endParaRPr>
        </a:p>
      </dgm:t>
    </dgm:pt>
    <dgm:pt modelId="{7DB5EA9A-1EBB-48A6-A629-ACB930B0F92E}" type="parTrans" cxnId="{C5AE356C-9CA5-49E5-B89E-6318200AD0BC}">
      <dgm:prSet/>
      <dgm:spPr/>
      <dgm:t>
        <a:bodyPr/>
        <a:lstStyle/>
        <a:p>
          <a:endParaRPr lang="en-US"/>
        </a:p>
      </dgm:t>
    </dgm:pt>
    <dgm:pt modelId="{874B680C-2089-4F09-8724-763392B5A0A2}" type="sibTrans" cxnId="{C5AE356C-9CA5-49E5-B89E-6318200AD0BC}">
      <dgm:prSet/>
      <dgm:spPr/>
      <dgm:t>
        <a:bodyPr/>
        <a:lstStyle/>
        <a:p>
          <a:endParaRPr lang="en-US"/>
        </a:p>
      </dgm:t>
    </dgm:pt>
    <dgm:pt modelId="{47D9B9E6-C50B-4041-8B63-366A9864687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1"/>
              </a:solidFill>
            </a:rPr>
            <a:t>October 1, 2017</a:t>
          </a:r>
          <a:endParaRPr lang="en-US" sz="2800" b="1" dirty="0">
            <a:solidFill>
              <a:schemeClr val="accent1"/>
            </a:solidFill>
          </a:endParaRPr>
        </a:p>
      </dgm:t>
    </dgm:pt>
    <dgm:pt modelId="{6B04554B-1966-4503-84E1-3B888C33F4DA}" type="parTrans" cxnId="{5730A5BE-FA15-4C1C-8116-9760F7D2B326}">
      <dgm:prSet/>
      <dgm:spPr/>
      <dgm:t>
        <a:bodyPr/>
        <a:lstStyle/>
        <a:p>
          <a:endParaRPr lang="en-US"/>
        </a:p>
      </dgm:t>
    </dgm:pt>
    <dgm:pt modelId="{93D9B664-C681-426C-9976-4754D51CE1E0}" type="sibTrans" cxnId="{5730A5BE-FA15-4C1C-8116-9760F7D2B326}">
      <dgm:prSet/>
      <dgm:spPr/>
      <dgm:t>
        <a:bodyPr/>
        <a:lstStyle/>
        <a:p>
          <a:endParaRPr lang="en-US"/>
        </a:p>
      </dgm:t>
    </dgm:pt>
    <dgm:pt modelId="{F66E058F-F237-45D7-923E-B622D549D042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CHIP</a:t>
          </a:r>
          <a:r>
            <a:rPr lang="en-US" sz="1800" baseline="0" dirty="0" smtClean="0">
              <a:latin typeface="+mn-lt"/>
            </a:rPr>
            <a:t> </a:t>
          </a:r>
          <a:endParaRPr lang="en-US" sz="1800" dirty="0">
            <a:latin typeface="+mn-lt"/>
          </a:endParaRPr>
        </a:p>
      </dgm:t>
    </dgm:pt>
    <dgm:pt modelId="{0011AFE0-7F1F-4413-A41F-CB74AA834DBE}" type="parTrans" cxnId="{520A655A-F624-4C7C-9955-5AD778E96C6E}">
      <dgm:prSet/>
      <dgm:spPr/>
      <dgm:t>
        <a:bodyPr/>
        <a:lstStyle/>
        <a:p>
          <a:endParaRPr lang="en-US"/>
        </a:p>
      </dgm:t>
    </dgm:pt>
    <dgm:pt modelId="{B77952DF-A676-4808-8D5E-2EDAA0518BEB}" type="sibTrans" cxnId="{520A655A-F624-4C7C-9955-5AD778E96C6E}">
      <dgm:prSet/>
      <dgm:spPr/>
      <dgm:t>
        <a:bodyPr/>
        <a:lstStyle/>
        <a:p>
          <a:endParaRPr lang="en-US"/>
        </a:p>
      </dgm:t>
    </dgm:pt>
    <dgm:pt modelId="{672D221D-4F44-47B0-8CAC-E41168305A9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1"/>
              </a:solidFill>
            </a:rPr>
            <a:t>October 1, 2016</a:t>
          </a:r>
          <a:endParaRPr lang="en-US" sz="2800" b="1" dirty="0">
            <a:solidFill>
              <a:schemeClr val="accent1"/>
            </a:solidFill>
          </a:endParaRPr>
        </a:p>
      </dgm:t>
    </dgm:pt>
    <dgm:pt modelId="{EF777977-EE4A-4F6C-B288-A94C9C465768}" type="sibTrans" cxnId="{18AD2CFB-051A-4A8B-8599-08530606AFCD}">
      <dgm:prSet/>
      <dgm:spPr/>
      <dgm:t>
        <a:bodyPr/>
        <a:lstStyle/>
        <a:p>
          <a:endParaRPr lang="en-US"/>
        </a:p>
      </dgm:t>
    </dgm:pt>
    <dgm:pt modelId="{86E21F67-6E34-4077-9890-8F4C1C2034A2}" type="parTrans" cxnId="{18AD2CFB-051A-4A8B-8599-08530606AFCD}">
      <dgm:prSet/>
      <dgm:spPr/>
      <dgm:t>
        <a:bodyPr/>
        <a:lstStyle/>
        <a:p>
          <a:endParaRPr lang="en-US"/>
        </a:p>
      </dgm:t>
    </dgm:pt>
    <dgm:pt modelId="{09261D6B-7489-49D9-9CA1-E4B473BFEF33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endParaRPr lang="en-US" sz="1800" dirty="0">
            <a:latin typeface="+mn-lt"/>
          </a:endParaRPr>
        </a:p>
      </dgm:t>
    </dgm:pt>
    <dgm:pt modelId="{68B6CEA8-1FCA-4961-BD41-9CC2A71BBD12}" type="parTrans" cxnId="{A21EA6B1-8253-4C53-AA71-27FAB3DE0F6F}">
      <dgm:prSet/>
      <dgm:spPr/>
      <dgm:t>
        <a:bodyPr/>
        <a:lstStyle/>
        <a:p>
          <a:endParaRPr lang="en-US"/>
        </a:p>
      </dgm:t>
    </dgm:pt>
    <dgm:pt modelId="{9375A772-92AC-445F-A40D-A26DA75FF232}" type="sibTrans" cxnId="{A21EA6B1-8253-4C53-AA71-27FAB3DE0F6F}">
      <dgm:prSet/>
      <dgm:spPr/>
      <dgm:t>
        <a:bodyPr/>
        <a:lstStyle/>
        <a:p>
          <a:endParaRPr lang="en-US"/>
        </a:p>
      </dgm:t>
    </dgm:pt>
    <dgm:pt modelId="{17D57A9F-84D8-4D5B-B323-61BEFE7D1ACE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TANF, CCDF, Healthy Marriage/Fatherhood</a:t>
          </a:r>
          <a:endParaRPr lang="en-US" sz="1800" dirty="0">
            <a:latin typeface="+mn-lt"/>
          </a:endParaRPr>
        </a:p>
      </dgm:t>
    </dgm:pt>
    <dgm:pt modelId="{2ACD5FB4-7147-4674-8092-EC013521D94D}" type="parTrans" cxnId="{D9F566F4-4CAA-4BDD-89F0-88FAE26A7496}">
      <dgm:prSet/>
      <dgm:spPr/>
      <dgm:t>
        <a:bodyPr/>
        <a:lstStyle/>
        <a:p>
          <a:endParaRPr lang="en-US"/>
        </a:p>
      </dgm:t>
    </dgm:pt>
    <dgm:pt modelId="{43BECC50-3895-41C0-8E54-2E703C631CF9}" type="sibTrans" cxnId="{D9F566F4-4CAA-4BDD-89F0-88FAE26A7496}">
      <dgm:prSet/>
      <dgm:spPr/>
      <dgm:t>
        <a:bodyPr/>
        <a:lstStyle/>
        <a:p>
          <a:endParaRPr lang="en-US"/>
        </a:p>
      </dgm:t>
    </dgm:pt>
    <dgm:pt modelId="{5173DF1E-A694-465F-A423-B71A2F32D577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Some child nutrition programs </a:t>
          </a:r>
          <a:endParaRPr lang="en-US" sz="1800" dirty="0">
            <a:latin typeface="+mn-lt"/>
          </a:endParaRPr>
        </a:p>
      </dgm:t>
    </dgm:pt>
    <dgm:pt modelId="{5E8DDC00-8CC2-43B5-A535-950757736F47}" type="parTrans" cxnId="{0A9EC176-598D-47E7-949A-34DA2188ACF3}">
      <dgm:prSet/>
      <dgm:spPr/>
      <dgm:t>
        <a:bodyPr/>
        <a:lstStyle/>
        <a:p>
          <a:endParaRPr lang="en-US"/>
        </a:p>
      </dgm:t>
    </dgm:pt>
    <dgm:pt modelId="{C78589B6-655D-4137-A9FD-FFF90A5D5618}" type="sibTrans" cxnId="{0A9EC176-598D-47E7-949A-34DA2188ACF3}">
      <dgm:prSet/>
      <dgm:spPr/>
      <dgm:t>
        <a:bodyPr/>
        <a:lstStyle/>
        <a:p>
          <a:endParaRPr lang="en-US"/>
        </a:p>
      </dgm:t>
    </dgm:pt>
    <dgm:pt modelId="{3BDF3F0D-AEC5-45F7-A5BD-5BE351351567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Promoting Safe and Stable Families</a:t>
          </a:r>
          <a:endParaRPr lang="en-US" sz="1800" dirty="0">
            <a:latin typeface="+mn-lt"/>
          </a:endParaRPr>
        </a:p>
      </dgm:t>
    </dgm:pt>
    <dgm:pt modelId="{CD91EACA-2983-4440-BE78-2357BF1C12AA}" type="parTrans" cxnId="{2F692E0B-33FD-4095-9BEA-A2788100BD95}">
      <dgm:prSet/>
      <dgm:spPr/>
      <dgm:t>
        <a:bodyPr/>
        <a:lstStyle/>
        <a:p>
          <a:endParaRPr lang="en-US"/>
        </a:p>
      </dgm:t>
    </dgm:pt>
    <dgm:pt modelId="{F4F33CF2-9E85-4217-B92D-151563FB4EC1}" type="sibTrans" cxnId="{2F692E0B-33FD-4095-9BEA-A2788100BD95}">
      <dgm:prSet/>
      <dgm:spPr/>
      <dgm:t>
        <a:bodyPr/>
        <a:lstStyle/>
        <a:p>
          <a:endParaRPr lang="en-US"/>
        </a:p>
      </dgm:t>
    </dgm:pt>
    <dgm:pt modelId="{739437A1-DC40-44F7-910A-9C0AC6C13383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Money Follows the Person</a:t>
          </a:r>
          <a:endParaRPr lang="en-US" sz="1800" dirty="0">
            <a:latin typeface="+mn-lt"/>
          </a:endParaRPr>
        </a:p>
      </dgm:t>
    </dgm:pt>
    <dgm:pt modelId="{2299975C-0E62-4974-98C1-C3147082E4F7}" type="parTrans" cxnId="{C4A218E7-9104-48FC-B7C5-2AE8854274C4}">
      <dgm:prSet/>
      <dgm:spPr/>
      <dgm:t>
        <a:bodyPr/>
        <a:lstStyle/>
        <a:p>
          <a:endParaRPr lang="en-US"/>
        </a:p>
      </dgm:t>
    </dgm:pt>
    <dgm:pt modelId="{C7E1D8AE-9FA0-4627-A818-7B23019A9D43}" type="sibTrans" cxnId="{C4A218E7-9104-48FC-B7C5-2AE8854274C4}">
      <dgm:prSet/>
      <dgm:spPr/>
      <dgm:t>
        <a:bodyPr/>
        <a:lstStyle/>
        <a:p>
          <a:endParaRPr lang="en-US"/>
        </a:p>
      </dgm:t>
    </dgm:pt>
    <dgm:pt modelId="{3AA9ABE9-CF8A-4D47-B3B9-FB4E5DC09F8B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baseline="0" dirty="0" smtClean="0">
              <a:latin typeface="+mn-lt"/>
            </a:rPr>
            <a:t>Healthy Profession Opportunity Grants</a:t>
          </a:r>
          <a:endParaRPr lang="en-US" sz="1800" dirty="0">
            <a:latin typeface="+mn-lt"/>
          </a:endParaRPr>
        </a:p>
      </dgm:t>
    </dgm:pt>
    <dgm:pt modelId="{85155C9F-E2A6-4459-B430-7ADE41107287}" type="parTrans" cxnId="{1F6F76A6-9CCB-432A-B2DE-F03A7971BF4B}">
      <dgm:prSet/>
      <dgm:spPr/>
      <dgm:t>
        <a:bodyPr/>
        <a:lstStyle/>
        <a:p>
          <a:endParaRPr lang="en-US"/>
        </a:p>
      </dgm:t>
    </dgm:pt>
    <dgm:pt modelId="{7AC9BB3B-E2B5-4582-9AAD-602544BCBB1F}" type="sibTrans" cxnId="{1F6F76A6-9CCB-432A-B2DE-F03A7971BF4B}">
      <dgm:prSet/>
      <dgm:spPr/>
      <dgm:t>
        <a:bodyPr/>
        <a:lstStyle/>
        <a:p>
          <a:endParaRPr lang="en-US"/>
        </a:p>
      </dgm:t>
    </dgm:pt>
    <dgm:pt modelId="{B3D705D1-86EF-4C92-B3E2-3E3A3DCFA6DA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Abstinence Education, Personal Responsibility Education Program</a:t>
          </a:r>
          <a:endParaRPr lang="en-US" sz="1800" dirty="0">
            <a:latin typeface="+mn-lt"/>
          </a:endParaRPr>
        </a:p>
      </dgm:t>
    </dgm:pt>
    <dgm:pt modelId="{5C25D670-2970-4820-B03B-A11688B11515}" type="parTrans" cxnId="{75276720-7BA1-4335-A7CC-137C2CBEB338}">
      <dgm:prSet/>
      <dgm:spPr/>
      <dgm:t>
        <a:bodyPr/>
        <a:lstStyle/>
        <a:p>
          <a:endParaRPr lang="en-US"/>
        </a:p>
      </dgm:t>
    </dgm:pt>
    <dgm:pt modelId="{0A9CF503-392C-4FAA-A7F0-451251DD3199}" type="sibTrans" cxnId="{75276720-7BA1-4335-A7CC-137C2CBEB338}">
      <dgm:prSet/>
      <dgm:spPr/>
      <dgm:t>
        <a:bodyPr/>
        <a:lstStyle/>
        <a:p>
          <a:endParaRPr lang="en-US"/>
        </a:p>
      </dgm:t>
    </dgm:pt>
    <dgm:pt modelId="{527DF4CD-39D5-4810-9FEE-AE4033B388A0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Community Health Centers (mandatory)</a:t>
          </a:r>
          <a:endParaRPr lang="en-US" sz="1800" dirty="0">
            <a:latin typeface="+mn-lt"/>
          </a:endParaRPr>
        </a:p>
      </dgm:t>
    </dgm:pt>
    <dgm:pt modelId="{479CA388-054A-47EB-9A73-647AD9603913}" type="parTrans" cxnId="{AA052DAF-A56C-4987-9653-FF4A80C079DA}">
      <dgm:prSet/>
      <dgm:spPr/>
      <dgm:t>
        <a:bodyPr/>
        <a:lstStyle/>
        <a:p>
          <a:endParaRPr lang="en-US"/>
        </a:p>
      </dgm:t>
    </dgm:pt>
    <dgm:pt modelId="{D500EF5B-E63C-471B-B575-DBF80EB2E5AD}" type="sibTrans" cxnId="{AA052DAF-A56C-4987-9653-FF4A80C079DA}">
      <dgm:prSet/>
      <dgm:spPr/>
      <dgm:t>
        <a:bodyPr/>
        <a:lstStyle/>
        <a:p>
          <a:endParaRPr lang="en-US"/>
        </a:p>
      </dgm:t>
    </dgm:pt>
    <dgm:pt modelId="{D6296D7D-17C1-47A0-935B-95D71D979127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DSH cuts effective</a:t>
          </a:r>
          <a:endParaRPr lang="en-US" sz="1800" dirty="0">
            <a:latin typeface="+mn-lt"/>
          </a:endParaRPr>
        </a:p>
      </dgm:t>
    </dgm:pt>
    <dgm:pt modelId="{7A54785B-43B5-43BB-9E13-0B038B3C8688}" type="parTrans" cxnId="{AA8C557C-4081-4E23-9230-5CDA7969DA19}">
      <dgm:prSet/>
      <dgm:spPr/>
    </dgm:pt>
    <dgm:pt modelId="{C1C931EC-9A3D-4F30-99F6-CBE332026A62}" type="sibTrans" cxnId="{AA8C557C-4081-4E23-9230-5CDA7969DA19}">
      <dgm:prSet/>
      <dgm:spPr/>
    </dgm:pt>
    <dgm:pt modelId="{29CAA371-5AFE-45A5-AD40-9F3FB92520AF}" type="pres">
      <dgm:prSet presAssocID="{5BD10AD8-C6D0-4D95-869A-126F44ACF4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555F1-B115-459A-8FA8-03377F4C1D71}" type="pres">
      <dgm:prSet presAssocID="{630F2C5D-39AA-4A59-B710-BED65C2EAEC0}" presName="composite" presStyleCnt="0"/>
      <dgm:spPr/>
    </dgm:pt>
    <dgm:pt modelId="{14E4435D-464C-4F6C-BD32-C45B9AE59F2B}" type="pres">
      <dgm:prSet presAssocID="{630F2C5D-39AA-4A59-B710-BED65C2EAEC0}" presName="parTx" presStyleLbl="alignNode1" presStyleIdx="0" presStyleCnt="3" custScaleY="177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73F01-4A38-416B-B26D-C038776F4BF5}" type="pres">
      <dgm:prSet presAssocID="{630F2C5D-39AA-4A59-B710-BED65C2EAEC0}" presName="desTx" presStyleLbl="alignAccFollowNode1" presStyleIdx="0" presStyleCnt="3" custScaleY="86868" custLinFactNeighborX="-103" custLinFactNeighborY="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22FBE-CC7E-4D5E-9A09-CF47592D2E10}" type="pres">
      <dgm:prSet presAssocID="{60DA8140-DB7C-4CBE-82E2-F48C71695933}" presName="space" presStyleCnt="0"/>
      <dgm:spPr/>
    </dgm:pt>
    <dgm:pt modelId="{D459194B-E1E4-491D-B2F9-C09DA7C42B40}" type="pres">
      <dgm:prSet presAssocID="{672D221D-4F44-47B0-8CAC-E41168305A9C}" presName="composite" presStyleCnt="0"/>
      <dgm:spPr/>
    </dgm:pt>
    <dgm:pt modelId="{2E15A6CE-821D-4D70-9DD5-7D317C51EFA6}" type="pres">
      <dgm:prSet presAssocID="{672D221D-4F44-47B0-8CAC-E41168305A9C}" presName="parTx" presStyleLbl="alignNode1" presStyleIdx="1" presStyleCnt="3" custScaleY="175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3A286-DA6E-477B-BB74-9F0AAC3F4AE2}" type="pres">
      <dgm:prSet presAssocID="{672D221D-4F44-47B0-8CAC-E41168305A9C}" presName="desTx" presStyleLbl="alignAccFollowNode1" presStyleIdx="1" presStyleCnt="3" custScaleY="89602" custLinFactNeighborX="-460" custLinFactNeighborY="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0E1A7-251D-442B-AEEC-810E4AC62A66}" type="pres">
      <dgm:prSet presAssocID="{EF777977-EE4A-4F6C-B288-A94C9C465768}" presName="space" presStyleCnt="0"/>
      <dgm:spPr/>
    </dgm:pt>
    <dgm:pt modelId="{9946B682-9B1B-44B2-AC37-D1CCE8B39691}" type="pres">
      <dgm:prSet presAssocID="{47D9B9E6-C50B-4041-8B63-366A98646870}" presName="composite" presStyleCnt="0"/>
      <dgm:spPr/>
    </dgm:pt>
    <dgm:pt modelId="{ABDF10B9-E0C5-4317-B204-F1A0DD6948AD}" type="pres">
      <dgm:prSet presAssocID="{47D9B9E6-C50B-4041-8B63-366A98646870}" presName="parTx" presStyleLbl="alignNode1" presStyleIdx="2" presStyleCnt="3" custScaleY="175319" custLinFactNeighborX="-429" custLinFactNeighborY="7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C168E-6CC0-4FE5-9476-3ECB1EB9B240}" type="pres">
      <dgm:prSet presAssocID="{47D9B9E6-C50B-4041-8B63-366A98646870}" presName="desTx" presStyleLbl="alignAccFollowNode1" presStyleIdx="2" presStyleCnt="3" custScaleY="98226" custLinFactNeighborX="-429" custLinFactNeighborY="1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54BC4-F610-4002-ADE0-6BE8823E6B57}" type="presOf" srcId="{F66E058F-F237-45D7-923E-B622D549D042}" destId="{24DC168E-6CC0-4FE5-9476-3ECB1EB9B240}" srcOrd="0" destOrd="0" presId="urn:microsoft.com/office/officeart/2005/8/layout/hList1"/>
    <dgm:cxn modelId="{76FA9216-48E5-4FD7-8C31-AFBB0D1B3BA9}" type="presOf" srcId="{09261D6B-7489-49D9-9CA1-E4B473BFEF33}" destId="{F9373F01-4A38-416B-B26D-C038776F4BF5}" srcOrd="0" destOrd="3" presId="urn:microsoft.com/office/officeart/2005/8/layout/hList1"/>
    <dgm:cxn modelId="{5730A5BE-FA15-4C1C-8116-9760F7D2B326}" srcId="{5BD10AD8-C6D0-4D95-869A-126F44ACF46F}" destId="{47D9B9E6-C50B-4041-8B63-366A98646870}" srcOrd="2" destOrd="0" parTransId="{6B04554B-1966-4503-84E1-3B888C33F4DA}" sibTransId="{93D9B664-C681-426C-9976-4754D51CE1E0}"/>
    <dgm:cxn modelId="{A21EA6B1-8253-4C53-AA71-27FAB3DE0F6F}" srcId="{630F2C5D-39AA-4A59-B710-BED65C2EAEC0}" destId="{09261D6B-7489-49D9-9CA1-E4B473BFEF33}" srcOrd="3" destOrd="0" parTransId="{68B6CEA8-1FCA-4961-BD41-9CC2A71BBD12}" sibTransId="{9375A772-92AC-445F-A40D-A26DA75FF232}"/>
    <dgm:cxn modelId="{520A655A-F624-4C7C-9955-5AD778E96C6E}" srcId="{47D9B9E6-C50B-4041-8B63-366A98646870}" destId="{F66E058F-F237-45D7-923E-B622D549D042}" srcOrd="0" destOrd="0" parTransId="{0011AFE0-7F1F-4413-A41F-CB74AA834DBE}" sibTransId="{B77952DF-A676-4808-8D5E-2EDAA0518BEB}"/>
    <dgm:cxn modelId="{2F692E0B-33FD-4095-9BEA-A2788100BD95}" srcId="{672D221D-4F44-47B0-8CAC-E41168305A9C}" destId="{3BDF3F0D-AEC5-45F7-A5BD-5BE351351567}" srcOrd="1" destOrd="0" parTransId="{CD91EACA-2983-4440-BE78-2357BF1C12AA}" sibTransId="{F4F33CF2-9E85-4217-B92D-151563FB4EC1}"/>
    <dgm:cxn modelId="{FF4BEBC4-7D34-4436-A3AA-643886AAA9BF}" type="presOf" srcId="{5D7EDAF7-071A-47A2-B7A4-0FDD4705C062}" destId="{F433A286-DA6E-477B-BB74-9F0AAC3F4AE2}" srcOrd="0" destOrd="0" presId="urn:microsoft.com/office/officeart/2005/8/layout/hList1"/>
    <dgm:cxn modelId="{77D3CCB4-1FDD-414F-B883-D030B366CF0B}" type="presOf" srcId="{B3D705D1-86EF-4C92-B3E2-3E3A3DCFA6DA}" destId="{24DC168E-6CC0-4FE5-9476-3ECB1EB9B240}" srcOrd="0" destOrd="2" presId="urn:microsoft.com/office/officeart/2005/8/layout/hList1"/>
    <dgm:cxn modelId="{272A991D-2507-49DD-B830-D68D622F207A}" type="presOf" srcId="{672D221D-4F44-47B0-8CAC-E41168305A9C}" destId="{2E15A6CE-821D-4D70-9DD5-7D317C51EFA6}" srcOrd="0" destOrd="0" presId="urn:microsoft.com/office/officeart/2005/8/layout/hList1"/>
    <dgm:cxn modelId="{AA8C557C-4081-4E23-9230-5CDA7969DA19}" srcId="{47D9B9E6-C50B-4041-8B63-366A98646870}" destId="{D6296D7D-17C1-47A0-935B-95D71D979127}" srcOrd="4" destOrd="0" parTransId="{7A54785B-43B5-43BB-9E13-0B038B3C8688}" sibTransId="{C1C931EC-9A3D-4F30-99F6-CBE332026A62}"/>
    <dgm:cxn modelId="{D9F566F4-4CAA-4BDD-89F0-88FAE26A7496}" srcId="{630F2C5D-39AA-4A59-B710-BED65C2EAEC0}" destId="{17D57A9F-84D8-4D5B-B323-61BEFE7D1ACE}" srcOrd="1" destOrd="0" parTransId="{2ACD5FB4-7147-4674-8092-EC013521D94D}" sibTransId="{43BECC50-3895-41C0-8E54-2E703C631CF9}"/>
    <dgm:cxn modelId="{18AD2CFB-051A-4A8B-8599-08530606AFCD}" srcId="{5BD10AD8-C6D0-4D95-869A-126F44ACF46F}" destId="{672D221D-4F44-47B0-8CAC-E41168305A9C}" srcOrd="1" destOrd="0" parTransId="{86E21F67-6E34-4077-9890-8F4C1C2034A2}" sibTransId="{EF777977-EE4A-4F6C-B288-A94C9C465768}"/>
    <dgm:cxn modelId="{43AB21F1-097D-470F-A7C4-994B19F81BCD}" type="presOf" srcId="{527DF4CD-39D5-4810-9FEE-AE4033B388A0}" destId="{24DC168E-6CC0-4FE5-9476-3ECB1EB9B240}" srcOrd="0" destOrd="3" presId="urn:microsoft.com/office/officeart/2005/8/layout/hList1"/>
    <dgm:cxn modelId="{F646F78D-5437-4860-9782-004F85CEDFE8}" type="presOf" srcId="{630F2C5D-39AA-4A59-B710-BED65C2EAEC0}" destId="{14E4435D-464C-4F6C-BD32-C45B9AE59F2B}" srcOrd="0" destOrd="0" presId="urn:microsoft.com/office/officeart/2005/8/layout/hList1"/>
    <dgm:cxn modelId="{966922B7-AAC8-45AC-850B-4F53DADDAF7E}" type="presOf" srcId="{D6296D7D-17C1-47A0-935B-95D71D979127}" destId="{24DC168E-6CC0-4FE5-9476-3ECB1EB9B240}" srcOrd="0" destOrd="4" presId="urn:microsoft.com/office/officeart/2005/8/layout/hList1"/>
    <dgm:cxn modelId="{14A29F46-A092-45BD-B367-7704817B744B}" type="presOf" srcId="{17D57A9F-84D8-4D5B-B323-61BEFE7D1ACE}" destId="{F9373F01-4A38-416B-B26D-C038776F4BF5}" srcOrd="0" destOrd="1" presId="urn:microsoft.com/office/officeart/2005/8/layout/hList1"/>
    <dgm:cxn modelId="{C5AE356C-9CA5-49E5-B89E-6318200AD0BC}" srcId="{672D221D-4F44-47B0-8CAC-E41168305A9C}" destId="{5D7EDAF7-071A-47A2-B7A4-0FDD4705C062}" srcOrd="0" destOrd="0" parTransId="{7DB5EA9A-1EBB-48A6-A629-ACB930B0F92E}" sibTransId="{874B680C-2089-4F09-8724-763392B5A0A2}"/>
    <dgm:cxn modelId="{0A9EC176-598D-47E7-949A-34DA2188ACF3}" srcId="{630F2C5D-39AA-4A59-B710-BED65C2EAEC0}" destId="{5173DF1E-A694-465F-A423-B71A2F32D577}" srcOrd="2" destOrd="0" parTransId="{5E8DDC00-8CC2-43B5-A535-950757736F47}" sibTransId="{C78589B6-655D-4137-A9FD-FFF90A5D5618}"/>
    <dgm:cxn modelId="{34B77521-1EC2-4788-AC88-C11DC81BAD8D}" type="presOf" srcId="{47D9B9E6-C50B-4041-8B63-366A98646870}" destId="{ABDF10B9-E0C5-4317-B204-F1A0DD6948AD}" srcOrd="0" destOrd="0" presId="urn:microsoft.com/office/officeart/2005/8/layout/hList1"/>
    <dgm:cxn modelId="{BD276B5F-64DE-4064-A98E-CD8C78E3F061}" type="presOf" srcId="{5173DF1E-A694-465F-A423-B71A2F32D577}" destId="{F9373F01-4A38-416B-B26D-C038776F4BF5}" srcOrd="0" destOrd="2" presId="urn:microsoft.com/office/officeart/2005/8/layout/hList1"/>
    <dgm:cxn modelId="{CDB137AD-3F81-4151-9959-B85B1859179A}" type="presOf" srcId="{3EDEBAF5-3E99-433B-96A3-6A22F98AD850}" destId="{F9373F01-4A38-416B-B26D-C038776F4BF5}" srcOrd="0" destOrd="0" presId="urn:microsoft.com/office/officeart/2005/8/layout/hList1"/>
    <dgm:cxn modelId="{4F150A2C-E3C1-4477-87C7-9AF3EA1A7558}" srcId="{5BD10AD8-C6D0-4D95-869A-126F44ACF46F}" destId="{630F2C5D-39AA-4A59-B710-BED65C2EAEC0}" srcOrd="0" destOrd="0" parTransId="{C7D1D9FA-0541-4268-BBD6-608A89BF4A7F}" sibTransId="{60DA8140-DB7C-4CBE-82E2-F48C71695933}"/>
    <dgm:cxn modelId="{75276720-7BA1-4335-A7CC-137C2CBEB338}" srcId="{47D9B9E6-C50B-4041-8B63-366A98646870}" destId="{B3D705D1-86EF-4C92-B3E2-3E3A3DCFA6DA}" srcOrd="2" destOrd="0" parTransId="{5C25D670-2970-4820-B03B-A11688B11515}" sibTransId="{0A9CF503-392C-4FAA-A7F0-451251DD3199}"/>
    <dgm:cxn modelId="{AA052DAF-A56C-4987-9653-FF4A80C079DA}" srcId="{47D9B9E6-C50B-4041-8B63-366A98646870}" destId="{527DF4CD-39D5-4810-9FEE-AE4033B388A0}" srcOrd="3" destOrd="0" parTransId="{479CA388-054A-47EB-9A73-647AD9603913}" sibTransId="{D500EF5B-E63C-471B-B575-DBF80EB2E5AD}"/>
    <dgm:cxn modelId="{C4A218E7-9104-48FC-B7C5-2AE8854274C4}" srcId="{672D221D-4F44-47B0-8CAC-E41168305A9C}" destId="{739437A1-DC40-44F7-910A-9C0AC6C13383}" srcOrd="2" destOrd="0" parTransId="{2299975C-0E62-4974-98C1-C3147082E4F7}" sibTransId="{C7E1D8AE-9FA0-4627-A818-7B23019A9D43}"/>
    <dgm:cxn modelId="{E8BC46A4-DB8E-47A4-8E90-8B1BA0AB7CE3}" type="presOf" srcId="{739437A1-DC40-44F7-910A-9C0AC6C13383}" destId="{F433A286-DA6E-477B-BB74-9F0AAC3F4AE2}" srcOrd="0" destOrd="2" presId="urn:microsoft.com/office/officeart/2005/8/layout/hList1"/>
    <dgm:cxn modelId="{5ABD0FF7-B901-4618-B772-1FDEB838871E}" type="presOf" srcId="{3BDF3F0D-AEC5-45F7-A5BD-5BE351351567}" destId="{F433A286-DA6E-477B-BB74-9F0AAC3F4AE2}" srcOrd="0" destOrd="1" presId="urn:microsoft.com/office/officeart/2005/8/layout/hList1"/>
    <dgm:cxn modelId="{12B7A174-CFFF-4250-9AC7-542AE8D1AF96}" type="presOf" srcId="{3AA9ABE9-CF8A-4D47-B3B9-FB4E5DC09F8B}" destId="{24DC168E-6CC0-4FE5-9476-3ECB1EB9B240}" srcOrd="0" destOrd="1" presId="urn:microsoft.com/office/officeart/2005/8/layout/hList1"/>
    <dgm:cxn modelId="{6099CD59-60FE-4F19-8F6A-DF58AF5C1899}" type="presOf" srcId="{5BD10AD8-C6D0-4D95-869A-126F44ACF46F}" destId="{29CAA371-5AFE-45A5-AD40-9F3FB92520AF}" srcOrd="0" destOrd="0" presId="urn:microsoft.com/office/officeart/2005/8/layout/hList1"/>
    <dgm:cxn modelId="{1F6F76A6-9CCB-432A-B2DE-F03A7971BF4B}" srcId="{47D9B9E6-C50B-4041-8B63-366A98646870}" destId="{3AA9ABE9-CF8A-4D47-B3B9-FB4E5DC09F8B}" srcOrd="1" destOrd="0" parTransId="{85155C9F-E2A6-4459-B430-7ADE41107287}" sibTransId="{7AC9BB3B-E2B5-4582-9AAD-602544BCBB1F}"/>
    <dgm:cxn modelId="{1AEA5908-6725-4F9F-AA1C-5BBC6E35F546}" srcId="{630F2C5D-39AA-4A59-B710-BED65C2EAEC0}" destId="{3EDEBAF5-3E99-433B-96A3-6A22F98AD850}" srcOrd="0" destOrd="0" parTransId="{7ECE53E2-085D-4469-8A8A-C1A1E46F1088}" sibTransId="{44EE02DE-8EF0-4549-A250-AF0DD2C0FC80}"/>
    <dgm:cxn modelId="{5282D19E-8196-474D-B7D3-9823C575B934}" type="presParOf" srcId="{29CAA371-5AFE-45A5-AD40-9F3FB92520AF}" destId="{1D0555F1-B115-459A-8FA8-03377F4C1D71}" srcOrd="0" destOrd="0" presId="urn:microsoft.com/office/officeart/2005/8/layout/hList1"/>
    <dgm:cxn modelId="{EFE986DD-B271-45AE-9331-0A4B283E7339}" type="presParOf" srcId="{1D0555F1-B115-459A-8FA8-03377F4C1D71}" destId="{14E4435D-464C-4F6C-BD32-C45B9AE59F2B}" srcOrd="0" destOrd="0" presId="urn:microsoft.com/office/officeart/2005/8/layout/hList1"/>
    <dgm:cxn modelId="{AD0FAA75-68C1-4345-B068-45D1FDCB380D}" type="presParOf" srcId="{1D0555F1-B115-459A-8FA8-03377F4C1D71}" destId="{F9373F01-4A38-416B-B26D-C038776F4BF5}" srcOrd="1" destOrd="0" presId="urn:microsoft.com/office/officeart/2005/8/layout/hList1"/>
    <dgm:cxn modelId="{BCC409E7-160A-4295-8523-C23988E7D126}" type="presParOf" srcId="{29CAA371-5AFE-45A5-AD40-9F3FB92520AF}" destId="{1D322FBE-CC7E-4D5E-9A09-CF47592D2E10}" srcOrd="1" destOrd="0" presId="urn:microsoft.com/office/officeart/2005/8/layout/hList1"/>
    <dgm:cxn modelId="{1E365B28-834E-450B-A2DF-0F9A0F97EA1F}" type="presParOf" srcId="{29CAA371-5AFE-45A5-AD40-9F3FB92520AF}" destId="{D459194B-E1E4-491D-B2F9-C09DA7C42B40}" srcOrd="2" destOrd="0" presId="urn:microsoft.com/office/officeart/2005/8/layout/hList1"/>
    <dgm:cxn modelId="{44624159-6E52-4C3A-B4E7-969BEDF8BB82}" type="presParOf" srcId="{D459194B-E1E4-491D-B2F9-C09DA7C42B40}" destId="{2E15A6CE-821D-4D70-9DD5-7D317C51EFA6}" srcOrd="0" destOrd="0" presId="urn:microsoft.com/office/officeart/2005/8/layout/hList1"/>
    <dgm:cxn modelId="{E80F59F5-CFAA-439B-A0BE-975EF54BB50F}" type="presParOf" srcId="{D459194B-E1E4-491D-B2F9-C09DA7C42B40}" destId="{F433A286-DA6E-477B-BB74-9F0AAC3F4AE2}" srcOrd="1" destOrd="0" presId="urn:microsoft.com/office/officeart/2005/8/layout/hList1"/>
    <dgm:cxn modelId="{F620BF31-4EED-4614-8D16-4B66A29991EF}" type="presParOf" srcId="{29CAA371-5AFE-45A5-AD40-9F3FB92520AF}" destId="{48D0E1A7-251D-442B-AEEC-810E4AC62A66}" srcOrd="3" destOrd="0" presId="urn:microsoft.com/office/officeart/2005/8/layout/hList1"/>
    <dgm:cxn modelId="{7A8DBC0D-6139-4149-B7A2-B3C1AC928FE0}" type="presParOf" srcId="{29CAA371-5AFE-45A5-AD40-9F3FB92520AF}" destId="{9946B682-9B1B-44B2-AC37-D1CCE8B39691}" srcOrd="4" destOrd="0" presId="urn:microsoft.com/office/officeart/2005/8/layout/hList1"/>
    <dgm:cxn modelId="{5C0F3546-291F-410A-9DD7-0598377F0338}" type="presParOf" srcId="{9946B682-9B1B-44B2-AC37-D1CCE8B39691}" destId="{ABDF10B9-E0C5-4317-B204-F1A0DD6948AD}" srcOrd="0" destOrd="0" presId="urn:microsoft.com/office/officeart/2005/8/layout/hList1"/>
    <dgm:cxn modelId="{B1D0CE52-5DCD-4BCD-93D3-3E3D2EE37BE1}" type="presParOf" srcId="{9946B682-9B1B-44B2-AC37-D1CCE8B39691}" destId="{24DC168E-6CC0-4FE5-9476-3ECB1EB9B2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10AD8-C6D0-4D95-869A-126F44ACF46F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30F2C5D-39AA-4A59-B710-BED65C2EAEC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1"/>
              </a:solidFill>
            </a:rPr>
            <a:t>Expired</a:t>
          </a:r>
          <a:endParaRPr lang="en-US" sz="2800" b="1" dirty="0">
            <a:solidFill>
              <a:schemeClr val="accent1"/>
            </a:solidFill>
          </a:endParaRPr>
        </a:p>
      </dgm:t>
    </dgm:pt>
    <dgm:pt modelId="{C7D1D9FA-0541-4268-BBD6-608A89BF4A7F}" type="parTrans" cxnId="{4F150A2C-E3C1-4477-87C7-9AF3EA1A7558}">
      <dgm:prSet/>
      <dgm:spPr/>
      <dgm:t>
        <a:bodyPr/>
        <a:lstStyle/>
        <a:p>
          <a:endParaRPr lang="en-US"/>
        </a:p>
      </dgm:t>
    </dgm:pt>
    <dgm:pt modelId="{60DA8140-DB7C-4CBE-82E2-F48C71695933}" type="sibTrans" cxnId="{4F150A2C-E3C1-4477-87C7-9AF3EA1A7558}">
      <dgm:prSet/>
      <dgm:spPr/>
      <dgm:t>
        <a:bodyPr/>
        <a:lstStyle/>
        <a:p>
          <a:endParaRPr lang="en-US"/>
        </a:p>
      </dgm:t>
    </dgm:pt>
    <dgm:pt modelId="{3EDEBAF5-3E99-433B-96A3-6A22F98AD850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CSBG</a:t>
          </a:r>
          <a:endParaRPr lang="en-US" sz="1800" dirty="0">
            <a:latin typeface="+mn-lt"/>
          </a:endParaRPr>
        </a:p>
      </dgm:t>
    </dgm:pt>
    <dgm:pt modelId="{7ECE53E2-085D-4469-8A8A-C1A1E46F1088}" type="parTrans" cxnId="{1AEA5908-6725-4F9F-AA1C-5BBC6E35F546}">
      <dgm:prSet/>
      <dgm:spPr/>
      <dgm:t>
        <a:bodyPr/>
        <a:lstStyle/>
        <a:p>
          <a:endParaRPr lang="en-US"/>
        </a:p>
      </dgm:t>
    </dgm:pt>
    <dgm:pt modelId="{44EE02DE-8EF0-4549-A250-AF0DD2C0FC80}" type="sibTrans" cxnId="{1AEA5908-6725-4F9F-AA1C-5BBC6E35F546}">
      <dgm:prSet/>
      <dgm:spPr/>
      <dgm:t>
        <a:bodyPr/>
        <a:lstStyle/>
        <a:p>
          <a:endParaRPr lang="en-US"/>
        </a:p>
      </dgm:t>
    </dgm:pt>
    <dgm:pt modelId="{5D7EDAF7-071A-47A2-B7A4-0FDD4705C062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Child abuse prevention and treatment programs</a:t>
          </a:r>
          <a:endParaRPr lang="en-US" sz="1800" dirty="0">
            <a:latin typeface="+mn-lt"/>
          </a:endParaRPr>
        </a:p>
      </dgm:t>
    </dgm:pt>
    <dgm:pt modelId="{7DB5EA9A-1EBB-48A6-A629-ACB930B0F92E}" type="parTrans" cxnId="{C5AE356C-9CA5-49E5-B89E-6318200AD0BC}">
      <dgm:prSet/>
      <dgm:spPr/>
      <dgm:t>
        <a:bodyPr/>
        <a:lstStyle/>
        <a:p>
          <a:endParaRPr lang="en-US"/>
        </a:p>
      </dgm:t>
    </dgm:pt>
    <dgm:pt modelId="{874B680C-2089-4F09-8724-763392B5A0A2}" type="sibTrans" cxnId="{C5AE356C-9CA5-49E5-B89E-6318200AD0BC}">
      <dgm:prSet/>
      <dgm:spPr/>
      <dgm:t>
        <a:bodyPr/>
        <a:lstStyle/>
        <a:p>
          <a:endParaRPr lang="en-US"/>
        </a:p>
      </dgm:t>
    </dgm:pt>
    <dgm:pt modelId="{47D9B9E6-C50B-4041-8B63-366A9864687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1"/>
              </a:solidFill>
            </a:rPr>
            <a:t>October 1, 2016</a:t>
          </a:r>
          <a:endParaRPr lang="en-US" sz="2800" b="1" dirty="0">
            <a:solidFill>
              <a:schemeClr val="accent1"/>
            </a:solidFill>
          </a:endParaRPr>
        </a:p>
      </dgm:t>
    </dgm:pt>
    <dgm:pt modelId="{6B04554B-1966-4503-84E1-3B888C33F4DA}" type="parTrans" cxnId="{5730A5BE-FA15-4C1C-8116-9760F7D2B326}">
      <dgm:prSet/>
      <dgm:spPr/>
      <dgm:t>
        <a:bodyPr/>
        <a:lstStyle/>
        <a:p>
          <a:endParaRPr lang="en-US"/>
        </a:p>
      </dgm:t>
    </dgm:pt>
    <dgm:pt modelId="{93D9B664-C681-426C-9976-4754D51CE1E0}" type="sibTrans" cxnId="{5730A5BE-FA15-4C1C-8116-9760F7D2B326}">
      <dgm:prSet/>
      <dgm:spPr/>
      <dgm:t>
        <a:bodyPr/>
        <a:lstStyle/>
        <a:p>
          <a:endParaRPr lang="en-US"/>
        </a:p>
      </dgm:t>
    </dgm:pt>
    <dgm:pt modelId="{F66E058F-F237-45D7-923E-B622D549D042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Child Welfare Services</a:t>
          </a:r>
          <a:endParaRPr lang="en-US" sz="1800" dirty="0">
            <a:latin typeface="+mn-lt"/>
          </a:endParaRPr>
        </a:p>
      </dgm:t>
    </dgm:pt>
    <dgm:pt modelId="{0011AFE0-7F1F-4413-A41F-CB74AA834DBE}" type="parTrans" cxnId="{520A655A-F624-4C7C-9955-5AD778E96C6E}">
      <dgm:prSet/>
      <dgm:spPr/>
      <dgm:t>
        <a:bodyPr/>
        <a:lstStyle/>
        <a:p>
          <a:endParaRPr lang="en-US"/>
        </a:p>
      </dgm:t>
    </dgm:pt>
    <dgm:pt modelId="{B77952DF-A676-4808-8D5E-2EDAA0518BEB}" type="sibTrans" cxnId="{520A655A-F624-4C7C-9955-5AD778E96C6E}">
      <dgm:prSet/>
      <dgm:spPr/>
      <dgm:t>
        <a:bodyPr/>
        <a:lstStyle/>
        <a:p>
          <a:endParaRPr lang="en-US"/>
        </a:p>
      </dgm:t>
    </dgm:pt>
    <dgm:pt modelId="{68197598-BE67-4C45-857B-E5FFFA1056DB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endParaRPr lang="en-US" sz="1800" dirty="0">
            <a:latin typeface="+mn-lt"/>
          </a:endParaRPr>
        </a:p>
      </dgm:t>
    </dgm:pt>
    <dgm:pt modelId="{9DCCCA6D-C6E6-4FA6-9D57-94E1C7552664}" type="parTrans" cxnId="{9CB7E1D8-2B7F-4312-90D5-5CDEE4469B6B}">
      <dgm:prSet/>
      <dgm:spPr/>
      <dgm:t>
        <a:bodyPr/>
        <a:lstStyle/>
        <a:p>
          <a:endParaRPr lang="en-US"/>
        </a:p>
      </dgm:t>
    </dgm:pt>
    <dgm:pt modelId="{641EBB6B-C414-4347-8CBF-F9129BAB4A22}" type="sibTrans" cxnId="{9CB7E1D8-2B7F-4312-90D5-5CDEE4469B6B}">
      <dgm:prSet/>
      <dgm:spPr/>
      <dgm:t>
        <a:bodyPr/>
        <a:lstStyle/>
        <a:p>
          <a:endParaRPr lang="en-US"/>
        </a:p>
      </dgm:t>
    </dgm:pt>
    <dgm:pt modelId="{4D152E13-1F86-463B-BA9C-E46189361155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endParaRPr lang="en-US" sz="1800" dirty="0">
            <a:latin typeface="+mn-lt"/>
          </a:endParaRPr>
        </a:p>
      </dgm:t>
    </dgm:pt>
    <dgm:pt modelId="{4038816D-31BA-42FA-9E14-50EC00A3B754}" type="parTrans" cxnId="{D22FD031-50D4-4254-9887-D6A927EEE498}">
      <dgm:prSet/>
      <dgm:spPr/>
      <dgm:t>
        <a:bodyPr/>
        <a:lstStyle/>
        <a:p>
          <a:endParaRPr lang="en-US"/>
        </a:p>
      </dgm:t>
    </dgm:pt>
    <dgm:pt modelId="{6E1F9AF7-D2B4-4D83-B3D0-D4095D5A667D}" type="sibTrans" cxnId="{D22FD031-50D4-4254-9887-D6A927EEE498}">
      <dgm:prSet/>
      <dgm:spPr/>
      <dgm:t>
        <a:bodyPr/>
        <a:lstStyle/>
        <a:p>
          <a:endParaRPr lang="en-US"/>
        </a:p>
      </dgm:t>
    </dgm:pt>
    <dgm:pt modelId="{672D221D-4F44-47B0-8CAC-E41168305A9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1"/>
              </a:solidFill>
            </a:rPr>
            <a:t>October 1, 2015</a:t>
          </a:r>
          <a:endParaRPr lang="en-US" sz="2800" b="1" dirty="0">
            <a:solidFill>
              <a:schemeClr val="accent1"/>
            </a:solidFill>
          </a:endParaRPr>
        </a:p>
      </dgm:t>
    </dgm:pt>
    <dgm:pt modelId="{EF777977-EE4A-4F6C-B288-A94C9C465768}" type="sibTrans" cxnId="{18AD2CFB-051A-4A8B-8599-08530606AFCD}">
      <dgm:prSet/>
      <dgm:spPr/>
      <dgm:t>
        <a:bodyPr/>
        <a:lstStyle/>
        <a:p>
          <a:endParaRPr lang="en-US"/>
        </a:p>
      </dgm:t>
    </dgm:pt>
    <dgm:pt modelId="{86E21F67-6E34-4077-9890-8F4C1C2034A2}" type="parTrans" cxnId="{18AD2CFB-051A-4A8B-8599-08530606AFCD}">
      <dgm:prSet/>
      <dgm:spPr/>
      <dgm:t>
        <a:bodyPr/>
        <a:lstStyle/>
        <a:p>
          <a:endParaRPr lang="en-US"/>
        </a:p>
      </dgm:t>
    </dgm:pt>
    <dgm:pt modelId="{09261D6B-7489-49D9-9CA1-E4B473BFEF33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Substance abuse/mental health </a:t>
          </a:r>
          <a:endParaRPr lang="en-US" sz="1800" dirty="0">
            <a:latin typeface="+mn-lt"/>
          </a:endParaRPr>
        </a:p>
      </dgm:t>
    </dgm:pt>
    <dgm:pt modelId="{68B6CEA8-1FCA-4961-BD41-9CC2A71BBD12}" type="parTrans" cxnId="{A21EA6B1-8253-4C53-AA71-27FAB3DE0F6F}">
      <dgm:prSet/>
      <dgm:spPr/>
      <dgm:t>
        <a:bodyPr/>
        <a:lstStyle/>
        <a:p>
          <a:endParaRPr lang="en-US"/>
        </a:p>
      </dgm:t>
    </dgm:pt>
    <dgm:pt modelId="{9375A772-92AC-445F-A40D-A26DA75FF232}" type="sibTrans" cxnId="{A21EA6B1-8253-4C53-AA71-27FAB3DE0F6F}">
      <dgm:prSet/>
      <dgm:spPr/>
      <dgm:t>
        <a:bodyPr/>
        <a:lstStyle/>
        <a:p>
          <a:endParaRPr lang="en-US"/>
        </a:p>
      </dgm:t>
    </dgm:pt>
    <dgm:pt modelId="{541465A7-9E60-4CD1-9373-15D12E6EDFCD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endParaRPr lang="en-US" sz="1800" dirty="0">
            <a:latin typeface="+mn-lt"/>
          </a:endParaRPr>
        </a:p>
      </dgm:t>
    </dgm:pt>
    <dgm:pt modelId="{AA833AE8-E570-42D3-B031-C5FCA6A6A4E5}" type="parTrans" cxnId="{54304F2B-D00F-43B7-9A8C-F8E263C56C90}">
      <dgm:prSet/>
      <dgm:spPr/>
      <dgm:t>
        <a:bodyPr/>
        <a:lstStyle/>
        <a:p>
          <a:endParaRPr lang="en-US"/>
        </a:p>
      </dgm:t>
    </dgm:pt>
    <dgm:pt modelId="{6826EC5E-AB2D-4FD2-8AE0-C99030F6C4A9}" type="sibTrans" cxnId="{54304F2B-D00F-43B7-9A8C-F8E263C56C90}">
      <dgm:prSet/>
      <dgm:spPr/>
      <dgm:t>
        <a:bodyPr/>
        <a:lstStyle/>
        <a:p>
          <a:endParaRPr lang="en-US"/>
        </a:p>
      </dgm:t>
    </dgm:pt>
    <dgm:pt modelId="{DECDD604-5BF2-4AD6-B20C-83D321CC6D41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Head Start</a:t>
          </a:r>
          <a:endParaRPr lang="en-US" sz="1800" dirty="0">
            <a:latin typeface="+mn-lt"/>
          </a:endParaRPr>
        </a:p>
      </dgm:t>
    </dgm:pt>
    <dgm:pt modelId="{9F12DE98-8935-4C38-BCF6-92E14B26AE58}" type="parTrans" cxnId="{FB8B2907-C231-4CF0-8654-E7465CE4AECE}">
      <dgm:prSet/>
      <dgm:spPr/>
      <dgm:t>
        <a:bodyPr/>
        <a:lstStyle/>
        <a:p>
          <a:endParaRPr lang="en-US"/>
        </a:p>
      </dgm:t>
    </dgm:pt>
    <dgm:pt modelId="{B3356C80-E2AD-4A33-B078-12D241BFD986}" type="sibTrans" cxnId="{FB8B2907-C231-4CF0-8654-E7465CE4AECE}">
      <dgm:prSet/>
      <dgm:spPr/>
      <dgm:t>
        <a:bodyPr/>
        <a:lstStyle/>
        <a:p>
          <a:endParaRPr lang="en-US"/>
        </a:p>
      </dgm:t>
    </dgm:pt>
    <dgm:pt modelId="{5E7BD706-0B1E-4C91-9123-C5AC10241053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Aging and disability </a:t>
          </a:r>
          <a:endParaRPr lang="en-US" sz="1800" dirty="0">
            <a:latin typeface="+mn-lt"/>
          </a:endParaRPr>
        </a:p>
      </dgm:t>
    </dgm:pt>
    <dgm:pt modelId="{9A33A38C-0302-49A9-90C6-8C5D559F5A0C}" type="parTrans" cxnId="{4B7EC531-DD4A-4AA4-BA67-9D8085F05163}">
      <dgm:prSet/>
      <dgm:spPr/>
      <dgm:t>
        <a:bodyPr/>
        <a:lstStyle/>
        <a:p>
          <a:endParaRPr lang="en-US"/>
        </a:p>
      </dgm:t>
    </dgm:pt>
    <dgm:pt modelId="{98930F59-2849-4DA3-8AE0-47DCAF333062}" type="sibTrans" cxnId="{4B7EC531-DD4A-4AA4-BA67-9D8085F05163}">
      <dgm:prSet/>
      <dgm:spPr/>
      <dgm:t>
        <a:bodyPr/>
        <a:lstStyle/>
        <a:p>
          <a:endParaRPr lang="en-US"/>
        </a:p>
      </dgm:t>
    </dgm:pt>
    <dgm:pt modelId="{9332A2BA-DF30-4196-889F-F9D12C4E628A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LIHEAP</a:t>
          </a:r>
          <a:endParaRPr lang="en-US" sz="1800" dirty="0">
            <a:latin typeface="+mn-lt"/>
          </a:endParaRPr>
        </a:p>
      </dgm:t>
    </dgm:pt>
    <dgm:pt modelId="{0DC4688D-998D-49F4-A309-462BFD9A0AAA}" type="parTrans" cxnId="{9BFBB0B1-9ECC-4973-955D-9F5EE11FDDB7}">
      <dgm:prSet/>
      <dgm:spPr/>
    </dgm:pt>
    <dgm:pt modelId="{95106613-14CC-4C1C-9301-D4B479FE2392}" type="sibTrans" cxnId="{9BFBB0B1-9ECC-4973-955D-9F5EE11FDDB7}">
      <dgm:prSet/>
      <dgm:spPr/>
    </dgm:pt>
    <dgm:pt modelId="{85C856A3-0A28-4AE5-A02F-C1E94826AAFA}">
      <dgm:prSet phldrT="[Text]" custT="1"/>
      <dgm:spPr>
        <a:noFill/>
        <a:ln>
          <a:solidFill>
            <a:srgbClr val="003366"/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Ryan White</a:t>
          </a:r>
          <a:endParaRPr lang="en-US" sz="1800" dirty="0">
            <a:latin typeface="+mn-lt"/>
          </a:endParaRPr>
        </a:p>
      </dgm:t>
    </dgm:pt>
    <dgm:pt modelId="{042D6F65-6C27-4CFF-8CC5-773845C1791D}" type="parTrans" cxnId="{02CF90C4-DC3E-461C-9F67-E5DFA2ED5141}">
      <dgm:prSet/>
      <dgm:spPr/>
    </dgm:pt>
    <dgm:pt modelId="{10A58437-20BB-44CE-9850-F77ED4E62C50}" type="sibTrans" cxnId="{02CF90C4-DC3E-461C-9F67-E5DFA2ED5141}">
      <dgm:prSet/>
      <dgm:spPr/>
    </dgm:pt>
    <dgm:pt modelId="{8BF0AA3B-68E0-49F1-BC28-BF9DC9897F5D}">
      <dgm:prSet phldrT="[Text]" custT="1"/>
      <dgm:spPr>
        <a:noFill/>
        <a:ln>
          <a:solidFill>
            <a:srgbClr val="003366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latin typeface="+mn-lt"/>
            </a:rPr>
            <a:t>Universal Newborn Hearing Screening</a:t>
          </a:r>
          <a:endParaRPr lang="en-US" sz="1800" dirty="0">
            <a:latin typeface="+mn-lt"/>
          </a:endParaRPr>
        </a:p>
      </dgm:t>
    </dgm:pt>
    <dgm:pt modelId="{A0EA1A00-BB15-4309-B80C-F5EC424F4A6C}" type="parTrans" cxnId="{E8E79CA4-C087-442B-8528-6AA750DC8E5C}">
      <dgm:prSet/>
      <dgm:spPr/>
    </dgm:pt>
    <dgm:pt modelId="{A72216EC-0988-4570-9E68-01E5BB31B831}" type="sibTrans" cxnId="{E8E79CA4-C087-442B-8528-6AA750DC8E5C}">
      <dgm:prSet/>
      <dgm:spPr/>
    </dgm:pt>
    <dgm:pt modelId="{29CAA371-5AFE-45A5-AD40-9F3FB92520AF}" type="pres">
      <dgm:prSet presAssocID="{5BD10AD8-C6D0-4D95-869A-126F44ACF4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555F1-B115-459A-8FA8-03377F4C1D71}" type="pres">
      <dgm:prSet presAssocID="{630F2C5D-39AA-4A59-B710-BED65C2EAEC0}" presName="composite" presStyleCnt="0"/>
      <dgm:spPr/>
    </dgm:pt>
    <dgm:pt modelId="{14E4435D-464C-4F6C-BD32-C45B9AE59F2B}" type="pres">
      <dgm:prSet presAssocID="{630F2C5D-39AA-4A59-B710-BED65C2EAEC0}" presName="parTx" presStyleLbl="alignNode1" presStyleIdx="0" presStyleCnt="3" custScaleY="177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73F01-4A38-416B-B26D-C038776F4BF5}" type="pres">
      <dgm:prSet presAssocID="{630F2C5D-39AA-4A59-B710-BED65C2EAEC0}" presName="desTx" presStyleLbl="alignAccFollowNode1" presStyleIdx="0" presStyleCnt="3" custScaleY="86868" custLinFactNeighborX="-103" custLinFactNeighborY="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22FBE-CC7E-4D5E-9A09-CF47592D2E10}" type="pres">
      <dgm:prSet presAssocID="{60DA8140-DB7C-4CBE-82E2-F48C71695933}" presName="space" presStyleCnt="0"/>
      <dgm:spPr/>
    </dgm:pt>
    <dgm:pt modelId="{D459194B-E1E4-491D-B2F9-C09DA7C42B40}" type="pres">
      <dgm:prSet presAssocID="{672D221D-4F44-47B0-8CAC-E41168305A9C}" presName="composite" presStyleCnt="0"/>
      <dgm:spPr/>
    </dgm:pt>
    <dgm:pt modelId="{2E15A6CE-821D-4D70-9DD5-7D317C51EFA6}" type="pres">
      <dgm:prSet presAssocID="{672D221D-4F44-47B0-8CAC-E41168305A9C}" presName="parTx" presStyleLbl="alignNode1" presStyleIdx="1" presStyleCnt="3" custScaleY="175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3A286-DA6E-477B-BB74-9F0AAC3F4AE2}" type="pres">
      <dgm:prSet presAssocID="{672D221D-4F44-47B0-8CAC-E41168305A9C}" presName="desTx" presStyleLbl="alignAccFollowNode1" presStyleIdx="1" presStyleCnt="3" custScaleY="89602" custLinFactNeighborX="-460" custLinFactNeighborY="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0E1A7-251D-442B-AEEC-810E4AC62A66}" type="pres">
      <dgm:prSet presAssocID="{EF777977-EE4A-4F6C-B288-A94C9C465768}" presName="space" presStyleCnt="0"/>
      <dgm:spPr/>
    </dgm:pt>
    <dgm:pt modelId="{9946B682-9B1B-44B2-AC37-D1CCE8B39691}" type="pres">
      <dgm:prSet presAssocID="{47D9B9E6-C50B-4041-8B63-366A98646870}" presName="composite" presStyleCnt="0"/>
      <dgm:spPr/>
    </dgm:pt>
    <dgm:pt modelId="{ABDF10B9-E0C5-4317-B204-F1A0DD6948AD}" type="pres">
      <dgm:prSet presAssocID="{47D9B9E6-C50B-4041-8B63-366A98646870}" presName="parTx" presStyleLbl="alignNode1" presStyleIdx="2" presStyleCnt="3" custScaleY="175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C168E-6CC0-4FE5-9476-3ECB1EB9B240}" type="pres">
      <dgm:prSet presAssocID="{47D9B9E6-C50B-4041-8B63-366A98646870}" presName="desTx" presStyleLbl="alignAccFollowNode1" presStyleIdx="2" presStyleCnt="3" custScaleY="89602" custLinFactNeighborX="103" custLinFactNeighborY="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E9AAA-98F1-49C5-8278-CFC156021521}" type="presOf" srcId="{DECDD604-5BF2-4AD6-B20C-83D321CC6D41}" destId="{F9373F01-4A38-416B-B26D-C038776F4BF5}" srcOrd="0" destOrd="2" presId="urn:microsoft.com/office/officeart/2005/8/layout/hList1"/>
    <dgm:cxn modelId="{C0C4E7D6-7A24-44B2-AD53-AC575D3F8EB3}" type="presOf" srcId="{5D7EDAF7-071A-47A2-B7A4-0FDD4705C062}" destId="{F433A286-DA6E-477B-BB74-9F0AAC3F4AE2}" srcOrd="0" destOrd="0" presId="urn:microsoft.com/office/officeart/2005/8/layout/hList1"/>
    <dgm:cxn modelId="{DEF25E28-A883-44A2-851F-E55827D7E7A0}" type="presOf" srcId="{8BF0AA3B-68E0-49F1-BC28-BF9DC9897F5D}" destId="{F433A286-DA6E-477B-BB74-9F0AAC3F4AE2}" srcOrd="0" destOrd="1" presId="urn:microsoft.com/office/officeart/2005/8/layout/hList1"/>
    <dgm:cxn modelId="{E8E79CA4-C087-442B-8528-6AA750DC8E5C}" srcId="{672D221D-4F44-47B0-8CAC-E41168305A9C}" destId="{8BF0AA3B-68E0-49F1-BC28-BF9DC9897F5D}" srcOrd="1" destOrd="0" parTransId="{A0EA1A00-BB15-4309-B80C-F5EC424F4A6C}" sibTransId="{A72216EC-0988-4570-9E68-01E5BB31B831}"/>
    <dgm:cxn modelId="{54304F2B-D00F-43B7-9A8C-F8E263C56C90}" srcId="{672D221D-4F44-47B0-8CAC-E41168305A9C}" destId="{541465A7-9E60-4CD1-9373-15D12E6EDFCD}" srcOrd="2" destOrd="0" parTransId="{AA833AE8-E570-42D3-B031-C5FCA6A6A4E5}" sibTransId="{6826EC5E-AB2D-4FD2-8AE0-C99030F6C4A9}"/>
    <dgm:cxn modelId="{4F150A2C-E3C1-4477-87C7-9AF3EA1A7558}" srcId="{5BD10AD8-C6D0-4D95-869A-126F44ACF46F}" destId="{630F2C5D-39AA-4A59-B710-BED65C2EAEC0}" srcOrd="0" destOrd="0" parTransId="{C7D1D9FA-0541-4268-BBD6-608A89BF4A7F}" sibTransId="{60DA8140-DB7C-4CBE-82E2-F48C71695933}"/>
    <dgm:cxn modelId="{18AD2CFB-051A-4A8B-8599-08530606AFCD}" srcId="{5BD10AD8-C6D0-4D95-869A-126F44ACF46F}" destId="{672D221D-4F44-47B0-8CAC-E41168305A9C}" srcOrd="1" destOrd="0" parTransId="{86E21F67-6E34-4077-9890-8F4C1C2034A2}" sibTransId="{EF777977-EE4A-4F6C-B288-A94C9C465768}"/>
    <dgm:cxn modelId="{1AEA5908-6725-4F9F-AA1C-5BBC6E35F546}" srcId="{630F2C5D-39AA-4A59-B710-BED65C2EAEC0}" destId="{3EDEBAF5-3E99-433B-96A3-6A22F98AD850}" srcOrd="0" destOrd="0" parTransId="{7ECE53E2-085D-4469-8A8A-C1A1E46F1088}" sibTransId="{44EE02DE-8EF0-4549-A250-AF0DD2C0FC80}"/>
    <dgm:cxn modelId="{9C34F66D-71C5-460F-9135-D4EA8DFA4371}" type="presOf" srcId="{5E7BD706-0B1E-4C91-9123-C5AC10241053}" destId="{F9373F01-4A38-416B-B26D-C038776F4BF5}" srcOrd="0" destOrd="1" presId="urn:microsoft.com/office/officeart/2005/8/layout/hList1"/>
    <dgm:cxn modelId="{200522A0-D7EB-4949-9AFA-437569CA758A}" type="presOf" srcId="{47D9B9E6-C50B-4041-8B63-366A98646870}" destId="{ABDF10B9-E0C5-4317-B204-F1A0DD6948AD}" srcOrd="0" destOrd="0" presId="urn:microsoft.com/office/officeart/2005/8/layout/hList1"/>
    <dgm:cxn modelId="{D22FD031-50D4-4254-9887-D6A927EEE498}" srcId="{47D9B9E6-C50B-4041-8B63-366A98646870}" destId="{4D152E13-1F86-463B-BA9C-E46189361155}" srcOrd="1" destOrd="0" parTransId="{4038816D-31BA-42FA-9E14-50EC00A3B754}" sibTransId="{6E1F9AF7-D2B4-4D83-B3D0-D4095D5A667D}"/>
    <dgm:cxn modelId="{9BFBB0B1-9ECC-4973-955D-9F5EE11FDDB7}" srcId="{630F2C5D-39AA-4A59-B710-BED65C2EAEC0}" destId="{9332A2BA-DF30-4196-889F-F9D12C4E628A}" srcOrd="4" destOrd="0" parTransId="{0DC4688D-998D-49F4-A309-462BFD9A0AAA}" sibTransId="{95106613-14CC-4C1C-9301-D4B479FE2392}"/>
    <dgm:cxn modelId="{02CF90C4-DC3E-461C-9F67-E5DFA2ED5141}" srcId="{630F2C5D-39AA-4A59-B710-BED65C2EAEC0}" destId="{85C856A3-0A28-4AE5-A02F-C1E94826AAFA}" srcOrd="5" destOrd="0" parTransId="{042D6F65-6C27-4CFF-8CC5-773845C1791D}" sibTransId="{10A58437-20BB-44CE-9850-F77ED4E62C50}"/>
    <dgm:cxn modelId="{CEDBF75A-25B5-4B21-8BEB-5E92F5A15617}" type="presOf" srcId="{3EDEBAF5-3E99-433B-96A3-6A22F98AD850}" destId="{F9373F01-4A38-416B-B26D-C038776F4BF5}" srcOrd="0" destOrd="0" presId="urn:microsoft.com/office/officeart/2005/8/layout/hList1"/>
    <dgm:cxn modelId="{4588B64E-5967-46E9-B66E-8C438B8EA182}" type="presOf" srcId="{F66E058F-F237-45D7-923E-B622D549D042}" destId="{24DC168E-6CC0-4FE5-9476-3ECB1EB9B240}" srcOrd="0" destOrd="0" presId="urn:microsoft.com/office/officeart/2005/8/layout/hList1"/>
    <dgm:cxn modelId="{B41FEED4-4B96-4C83-AC1F-295597602D4F}" type="presOf" srcId="{85C856A3-0A28-4AE5-A02F-C1E94826AAFA}" destId="{F9373F01-4A38-416B-B26D-C038776F4BF5}" srcOrd="0" destOrd="5" presId="urn:microsoft.com/office/officeart/2005/8/layout/hList1"/>
    <dgm:cxn modelId="{9CB7E1D8-2B7F-4312-90D5-5CDEE4469B6B}" srcId="{47D9B9E6-C50B-4041-8B63-366A98646870}" destId="{68197598-BE67-4C45-857B-E5FFFA1056DB}" srcOrd="2" destOrd="0" parTransId="{9DCCCA6D-C6E6-4FA6-9D57-94E1C7552664}" sibTransId="{641EBB6B-C414-4347-8CBF-F9129BAB4A22}"/>
    <dgm:cxn modelId="{E33951BD-AC37-4ABA-BE05-275C8544424F}" type="presOf" srcId="{09261D6B-7489-49D9-9CA1-E4B473BFEF33}" destId="{F9373F01-4A38-416B-B26D-C038776F4BF5}" srcOrd="0" destOrd="3" presId="urn:microsoft.com/office/officeart/2005/8/layout/hList1"/>
    <dgm:cxn modelId="{4B7EC531-DD4A-4AA4-BA67-9D8085F05163}" srcId="{630F2C5D-39AA-4A59-B710-BED65C2EAEC0}" destId="{5E7BD706-0B1E-4C91-9123-C5AC10241053}" srcOrd="1" destOrd="0" parTransId="{9A33A38C-0302-49A9-90C6-8C5D559F5A0C}" sibTransId="{98930F59-2849-4DA3-8AE0-47DCAF333062}"/>
    <dgm:cxn modelId="{A21EA6B1-8253-4C53-AA71-27FAB3DE0F6F}" srcId="{630F2C5D-39AA-4A59-B710-BED65C2EAEC0}" destId="{09261D6B-7489-49D9-9CA1-E4B473BFEF33}" srcOrd="3" destOrd="0" parTransId="{68B6CEA8-1FCA-4961-BD41-9CC2A71BBD12}" sibTransId="{9375A772-92AC-445F-A40D-A26DA75FF232}"/>
    <dgm:cxn modelId="{5730A5BE-FA15-4C1C-8116-9760F7D2B326}" srcId="{5BD10AD8-C6D0-4D95-869A-126F44ACF46F}" destId="{47D9B9E6-C50B-4041-8B63-366A98646870}" srcOrd="2" destOrd="0" parTransId="{6B04554B-1966-4503-84E1-3B888C33F4DA}" sibTransId="{93D9B664-C681-426C-9976-4754D51CE1E0}"/>
    <dgm:cxn modelId="{D97FE4D4-CF6D-4638-9B0F-18EE35BC0AE8}" type="presOf" srcId="{630F2C5D-39AA-4A59-B710-BED65C2EAEC0}" destId="{14E4435D-464C-4F6C-BD32-C45B9AE59F2B}" srcOrd="0" destOrd="0" presId="urn:microsoft.com/office/officeart/2005/8/layout/hList1"/>
    <dgm:cxn modelId="{B5C92237-8339-4978-ACED-EE019310C6F3}" type="presOf" srcId="{541465A7-9E60-4CD1-9373-15D12E6EDFCD}" destId="{F433A286-DA6E-477B-BB74-9F0AAC3F4AE2}" srcOrd="0" destOrd="2" presId="urn:microsoft.com/office/officeart/2005/8/layout/hList1"/>
    <dgm:cxn modelId="{0EFC8F03-A8D2-4E45-BDB3-C9F1AB023E54}" type="presOf" srcId="{68197598-BE67-4C45-857B-E5FFFA1056DB}" destId="{24DC168E-6CC0-4FE5-9476-3ECB1EB9B240}" srcOrd="0" destOrd="2" presId="urn:microsoft.com/office/officeart/2005/8/layout/hList1"/>
    <dgm:cxn modelId="{B2C5FEE7-C78F-42B9-AFB1-90F6AEC45E0A}" type="presOf" srcId="{5BD10AD8-C6D0-4D95-869A-126F44ACF46F}" destId="{29CAA371-5AFE-45A5-AD40-9F3FB92520AF}" srcOrd="0" destOrd="0" presId="urn:microsoft.com/office/officeart/2005/8/layout/hList1"/>
    <dgm:cxn modelId="{520A655A-F624-4C7C-9955-5AD778E96C6E}" srcId="{47D9B9E6-C50B-4041-8B63-366A98646870}" destId="{F66E058F-F237-45D7-923E-B622D549D042}" srcOrd="0" destOrd="0" parTransId="{0011AFE0-7F1F-4413-A41F-CB74AA834DBE}" sibTransId="{B77952DF-A676-4808-8D5E-2EDAA0518BEB}"/>
    <dgm:cxn modelId="{FB8B2907-C231-4CF0-8654-E7465CE4AECE}" srcId="{630F2C5D-39AA-4A59-B710-BED65C2EAEC0}" destId="{DECDD604-5BF2-4AD6-B20C-83D321CC6D41}" srcOrd="2" destOrd="0" parTransId="{9F12DE98-8935-4C38-BCF6-92E14B26AE58}" sibTransId="{B3356C80-E2AD-4A33-B078-12D241BFD986}"/>
    <dgm:cxn modelId="{C5AE356C-9CA5-49E5-B89E-6318200AD0BC}" srcId="{672D221D-4F44-47B0-8CAC-E41168305A9C}" destId="{5D7EDAF7-071A-47A2-B7A4-0FDD4705C062}" srcOrd="0" destOrd="0" parTransId="{7DB5EA9A-1EBB-48A6-A629-ACB930B0F92E}" sibTransId="{874B680C-2089-4F09-8724-763392B5A0A2}"/>
    <dgm:cxn modelId="{AC890D35-7A2A-44FF-8718-6FFF6E2BD1D2}" type="presOf" srcId="{4D152E13-1F86-463B-BA9C-E46189361155}" destId="{24DC168E-6CC0-4FE5-9476-3ECB1EB9B240}" srcOrd="0" destOrd="1" presId="urn:microsoft.com/office/officeart/2005/8/layout/hList1"/>
    <dgm:cxn modelId="{08B5333C-86AB-4CAF-A88E-253891FF9BF6}" type="presOf" srcId="{9332A2BA-DF30-4196-889F-F9D12C4E628A}" destId="{F9373F01-4A38-416B-B26D-C038776F4BF5}" srcOrd="0" destOrd="4" presId="urn:microsoft.com/office/officeart/2005/8/layout/hList1"/>
    <dgm:cxn modelId="{2E1DB21B-B361-4BF5-91D0-BC6B02DAC7E3}" type="presOf" srcId="{672D221D-4F44-47B0-8CAC-E41168305A9C}" destId="{2E15A6CE-821D-4D70-9DD5-7D317C51EFA6}" srcOrd="0" destOrd="0" presId="urn:microsoft.com/office/officeart/2005/8/layout/hList1"/>
    <dgm:cxn modelId="{6FAA70B9-E2C1-4A9D-9F34-1711267A30B4}" type="presParOf" srcId="{29CAA371-5AFE-45A5-AD40-9F3FB92520AF}" destId="{1D0555F1-B115-459A-8FA8-03377F4C1D71}" srcOrd="0" destOrd="0" presId="urn:microsoft.com/office/officeart/2005/8/layout/hList1"/>
    <dgm:cxn modelId="{E7F4F4F4-075F-4D5C-92ED-76403909851A}" type="presParOf" srcId="{1D0555F1-B115-459A-8FA8-03377F4C1D71}" destId="{14E4435D-464C-4F6C-BD32-C45B9AE59F2B}" srcOrd="0" destOrd="0" presId="urn:microsoft.com/office/officeart/2005/8/layout/hList1"/>
    <dgm:cxn modelId="{B83BD8F0-9366-406A-9C7B-96C4A86F5423}" type="presParOf" srcId="{1D0555F1-B115-459A-8FA8-03377F4C1D71}" destId="{F9373F01-4A38-416B-B26D-C038776F4BF5}" srcOrd="1" destOrd="0" presId="urn:microsoft.com/office/officeart/2005/8/layout/hList1"/>
    <dgm:cxn modelId="{D1AADC26-37C3-467D-843B-BC6DFDFCFC5D}" type="presParOf" srcId="{29CAA371-5AFE-45A5-AD40-9F3FB92520AF}" destId="{1D322FBE-CC7E-4D5E-9A09-CF47592D2E10}" srcOrd="1" destOrd="0" presId="urn:microsoft.com/office/officeart/2005/8/layout/hList1"/>
    <dgm:cxn modelId="{48B5C442-7A92-477F-B618-302D76CE4253}" type="presParOf" srcId="{29CAA371-5AFE-45A5-AD40-9F3FB92520AF}" destId="{D459194B-E1E4-491D-B2F9-C09DA7C42B40}" srcOrd="2" destOrd="0" presId="urn:microsoft.com/office/officeart/2005/8/layout/hList1"/>
    <dgm:cxn modelId="{1F9FBA3A-CFCC-457D-AE39-9F2B0C418A25}" type="presParOf" srcId="{D459194B-E1E4-491D-B2F9-C09DA7C42B40}" destId="{2E15A6CE-821D-4D70-9DD5-7D317C51EFA6}" srcOrd="0" destOrd="0" presId="urn:microsoft.com/office/officeart/2005/8/layout/hList1"/>
    <dgm:cxn modelId="{A098968E-0EEF-4EA9-B1F7-41F65CFC3E61}" type="presParOf" srcId="{D459194B-E1E4-491D-B2F9-C09DA7C42B40}" destId="{F433A286-DA6E-477B-BB74-9F0AAC3F4AE2}" srcOrd="1" destOrd="0" presId="urn:microsoft.com/office/officeart/2005/8/layout/hList1"/>
    <dgm:cxn modelId="{916B279F-8E4A-4946-B615-07F45B0C595B}" type="presParOf" srcId="{29CAA371-5AFE-45A5-AD40-9F3FB92520AF}" destId="{48D0E1A7-251D-442B-AEEC-810E4AC62A66}" srcOrd="3" destOrd="0" presId="urn:microsoft.com/office/officeart/2005/8/layout/hList1"/>
    <dgm:cxn modelId="{F088BE4A-75C8-4BB6-AC27-37297729F00A}" type="presParOf" srcId="{29CAA371-5AFE-45A5-AD40-9F3FB92520AF}" destId="{9946B682-9B1B-44B2-AC37-D1CCE8B39691}" srcOrd="4" destOrd="0" presId="urn:microsoft.com/office/officeart/2005/8/layout/hList1"/>
    <dgm:cxn modelId="{B02D0372-19B8-4E00-A783-92BF4F476E9B}" type="presParOf" srcId="{9946B682-9B1B-44B2-AC37-D1CCE8B39691}" destId="{ABDF10B9-E0C5-4317-B204-F1A0DD6948AD}" srcOrd="0" destOrd="0" presId="urn:microsoft.com/office/officeart/2005/8/layout/hList1"/>
    <dgm:cxn modelId="{9A88DD23-899C-4EE2-929B-C9A4809CF255}" type="presParOf" srcId="{9946B682-9B1B-44B2-AC37-D1CCE8B39691}" destId="{24DC168E-6CC0-4FE5-9476-3ECB1EB9B2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BE987-E4DF-4F91-AEDB-994997285EEF}" type="datetimeFigureOut">
              <a:rPr lang="en-US" smtClean="0"/>
              <a:t>8/3/2015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172FA-3603-48AD-BB11-F62DBAD11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0F36D-81F6-4BEF-9AA0-ED493461A93B}" type="datetimeFigureOut">
              <a:rPr lang="en-US" smtClean="0"/>
              <a:t>8/3/2015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2F8-A4E0-43D5-A121-CB94E9915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2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E9CC-DBF3-4E93-BBDA-242B91FFD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096000"/>
            <a:ext cx="4114800" cy="7620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or Event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152400"/>
            <a:ext cx="912222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15000"/>
            <a:ext cx="6324600" cy="1066800"/>
          </a:xfrm>
          <a:solidFill>
            <a:schemeClr val="accent6">
              <a:alpha val="64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For more information: www.ffis.org</a:t>
            </a:r>
          </a:p>
          <a:p>
            <a:pPr lvl="0"/>
            <a:r>
              <a:rPr lang="en-US" dirty="0" smtClean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8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ttomsic@ffis.org" TargetMode="External"/><Relationship Id="rId2" Type="http://schemas.openxmlformats.org/officeDocument/2006/relationships/hyperlink" Target="http://www.ffi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Update: </a:t>
            </a:r>
            <a:br>
              <a:rPr lang="en-US" dirty="0"/>
            </a:br>
            <a:r>
              <a:rPr lang="en-US" dirty="0"/>
              <a:t>Progress? Or Same Old, </a:t>
            </a:r>
            <a:r>
              <a:rPr lang="en-US" dirty="0" smtClean="0"/>
              <a:t>Same Old?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015960"/>
            <a:ext cx="4114800" cy="7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alibri" pitchFamily="34" charset="0"/>
              </a:rPr>
              <a:t>HSFO Annual Meeting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itchFamily="34" charset="0"/>
              </a:rPr>
              <a:t>Sparks, NV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613535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</a:t>
            </a:r>
            <a:r>
              <a:rPr lang="en-US" dirty="0"/>
              <a:t>C</a:t>
            </a:r>
            <a:r>
              <a:rPr lang="en-US" dirty="0" smtClean="0"/>
              <a:t>ongressional “To Do”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09732"/>
              </p:ext>
            </p:extLst>
          </p:nvPr>
        </p:nvGraphicFramePr>
        <p:xfrm>
          <a:off x="381000" y="1524000"/>
          <a:ext cx="8229601" cy="524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895601"/>
              </a:tblGrid>
              <a:tr h="5206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Done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Must Do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May Do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003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CHIP Extension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Appropriations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Older</a:t>
                      </a:r>
                      <a:r>
                        <a:rPr lang="en-US" sz="2800" baseline="0" dirty="0" smtClean="0"/>
                        <a:t> Americans Act (OAA) Reauthorization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958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Health Extenders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Reconciliation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Child</a:t>
                      </a:r>
                      <a:r>
                        <a:rPr lang="en-US" sz="2800" baseline="0" dirty="0" smtClean="0"/>
                        <a:t> Welfare Financing Reform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958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Human Trafficking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TANF Extension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TANF </a:t>
                      </a:r>
                      <a:r>
                        <a:rPr lang="en-US" sz="2800" baseline="0" dirty="0" smtClean="0">
                          <a:latin typeface="Calibri" pitchFamily="34" charset="0"/>
                          <a:cs typeface="Calibri" pitchFamily="34" charset="0"/>
                        </a:rPr>
                        <a:t>Reauthorization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95831">
                <a:tc>
                  <a:txBody>
                    <a:bodyPr/>
                    <a:lstStyle/>
                    <a:p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Child Nutrition Extension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Child Nutrition Reauthorization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20654">
                <a:tc>
                  <a:txBody>
                    <a:bodyPr/>
                    <a:lstStyle/>
                    <a:p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  <a:cs typeface="Calibri" pitchFamily="34" charset="0"/>
                        </a:rPr>
                        <a:t>Debt Limit</a:t>
                      </a:r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3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Resolution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3" y="1600200"/>
            <a:ext cx="65487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Appropriations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5664"/>
            <a:ext cx="8293594" cy="4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Divergent paths create problems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912" y="1981200"/>
            <a:ext cx="81335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…and the future is uncertain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662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of magnitude, not direction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4" y="1752599"/>
            <a:ext cx="8761841" cy="453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progress in years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" y="1676401"/>
            <a:ext cx="8794592" cy="469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always a “but”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OMB recommends a veto of any </a:t>
            </a:r>
            <a:r>
              <a:rPr lang="en-US" dirty="0"/>
              <a:t>legislation "that implements the current Republican budget framework</a:t>
            </a:r>
            <a:r>
              <a:rPr lang="en-US" dirty="0" smtClean="0"/>
              <a:t>.“</a:t>
            </a:r>
            <a:endParaRPr lang="en-US" dirty="0"/>
          </a:p>
          <a:p>
            <a:r>
              <a:rPr lang="en-US" dirty="0" smtClean="0"/>
              <a:t>CR all but certain.</a:t>
            </a:r>
          </a:p>
          <a:p>
            <a:r>
              <a:rPr lang="en-US" dirty="0" smtClean="0"/>
              <a:t>A new budget deal to override the BCA?</a:t>
            </a:r>
          </a:p>
          <a:p>
            <a:pPr lvl="1"/>
            <a:r>
              <a:rPr lang="en-US" dirty="0" smtClean="0"/>
              <a:t>Changes to mandatory programs?</a:t>
            </a:r>
          </a:p>
          <a:p>
            <a:r>
              <a:rPr lang="en-US" dirty="0" smtClean="0"/>
              <a:t>Focus on timing: a mid-December convergence?</a:t>
            </a:r>
          </a:p>
        </p:txBody>
      </p:sp>
    </p:spTree>
    <p:extLst>
      <p:ext uri="{BB962C8B-B14F-4D97-AF65-F5344CB8AC3E}">
        <p14:creationId xmlns:p14="http://schemas.microsoft.com/office/powerpoint/2010/main" val="38657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major program areas fare?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017478"/>
              </p:ext>
            </p:extLst>
          </p:nvPr>
        </p:nvGraphicFramePr>
        <p:xfrm>
          <a:off x="304800" y="1489891"/>
          <a:ext cx="8686800" cy="5059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51767"/>
                <a:gridCol w="1408456"/>
                <a:gridCol w="1542595"/>
                <a:gridCol w="1664782"/>
                <a:gridCol w="1219200"/>
              </a:tblGrid>
              <a:tr h="629518">
                <a:tc>
                  <a:txBody>
                    <a:bodyPr/>
                    <a:lstStyle/>
                    <a:p>
                      <a:endParaRPr lang="en-US" sz="20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($ in millions)</a:t>
                      </a:r>
                      <a:endParaRPr lang="en-US" sz="2000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Proposed FY 2016 vs.</a:t>
                      </a:r>
                      <a:r>
                        <a:rPr lang="en-US" sz="2000" u="none" baseline="0" dirty="0" smtClean="0"/>
                        <a:t> </a:t>
                      </a:r>
                      <a:br>
                        <a:rPr lang="en-US" sz="2000" u="none" baseline="0" dirty="0" smtClean="0"/>
                      </a:br>
                      <a:r>
                        <a:rPr lang="en-US" sz="2000" u="none" baseline="0" dirty="0" smtClean="0"/>
                        <a:t>FY 2015</a:t>
                      </a:r>
                      <a:endParaRPr lang="en-US" sz="2000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u="sng" dirty="0" smtClean="0"/>
                        <a:t>Federal Agency</a:t>
                      </a:r>
                      <a:endParaRPr lang="en-US" sz="20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/>
                        <a:t>FY 2015</a:t>
                      </a:r>
                      <a:endParaRPr lang="en-US" sz="20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/>
                        <a:t>President</a:t>
                      </a:r>
                      <a:endParaRPr lang="en-US" sz="20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/>
                        <a:t>House</a:t>
                      </a:r>
                      <a:endParaRPr lang="en-US" sz="20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/>
                        <a:t>Senate</a:t>
                      </a:r>
                      <a:endParaRPr lang="en-US" sz="2000" b="1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Agriculture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$6,902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-2%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-1%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Education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36,547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-4%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-2%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HHS</a:t>
                      </a:r>
                      <a:endParaRPr lang="en-US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26,714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5%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2%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1%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8%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3%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2%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Energy/EPA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2,599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0%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22%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20%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Justice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1%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6%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3%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Homeland Security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1,482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1%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0%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1%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Labor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10%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effectLst/>
                          <a:latin typeface="Calibri"/>
                        </a:rPr>
                        <a:t>-0%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-4%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Transportation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55,568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29%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0%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-1%</a:t>
                      </a:r>
                      <a:endParaRPr lang="en-U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en-US" sz="2000" b="1" baseline="0" dirty="0" smtClean="0">
                          <a:latin typeface="Calibri" pitchFamily="34" charset="0"/>
                          <a:cs typeface="Calibri" pitchFamily="34" charset="0"/>
                        </a:rPr>
                        <a:t> – Discretionary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effectLst/>
                          <a:latin typeface="Calibri"/>
                        </a:rPr>
                        <a:t>179,614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effectLst/>
                          <a:latin typeface="Calibri"/>
                        </a:rPr>
                        <a:t>13%</a:t>
                      </a:r>
                      <a:endParaRPr lang="en-U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1" i="0" u="none" strike="noStrike" dirty="0" smtClean="0">
                          <a:effectLst/>
                          <a:latin typeface="Calibri"/>
                        </a:rPr>
                        <a:t>1%</a:t>
                      </a:r>
                      <a:endParaRPr lang="en-U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effectLst/>
                          <a:latin typeface="Calibri"/>
                        </a:rPr>
                        <a:t>-1%</a:t>
                      </a:r>
                      <a:endParaRPr lang="en-U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programs may see increases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602148"/>
              </p:ext>
            </p:extLst>
          </p:nvPr>
        </p:nvGraphicFramePr>
        <p:xfrm>
          <a:off x="228600" y="1676400"/>
          <a:ext cx="8686800" cy="492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/>
                <a:gridCol w="1212223"/>
                <a:gridCol w="1542595"/>
                <a:gridCol w="1441991"/>
                <a:gridCol w="1441991"/>
              </a:tblGrid>
              <a:tr h="629518">
                <a:tc>
                  <a:txBody>
                    <a:bodyPr/>
                    <a:lstStyle/>
                    <a:p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($ in millions)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Proposed FY 2016 vs.</a:t>
                      </a:r>
                      <a:r>
                        <a:rPr lang="en-US" sz="1800" u="none" baseline="0" dirty="0" smtClean="0"/>
                        <a:t> </a:t>
                      </a:r>
                      <a:br>
                        <a:rPr lang="en-US" sz="1800" u="none" baseline="0" dirty="0" smtClean="0"/>
                      </a:br>
                      <a:r>
                        <a:rPr lang="en-US" sz="1800" u="none" baseline="0" dirty="0" smtClean="0"/>
                        <a:t>FY 2015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Program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FY 2015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President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House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Senate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Head Start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$8,598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 Care &amp;</a:t>
                      </a:r>
                      <a:r>
                        <a:rPr lang="en-US" sz="1800" baseline="0" dirty="0" smtClean="0"/>
                        <a:t> Development Block Grant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2,435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Family Violence/Battered Women’s Shelters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Poison Control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Rural Outreach</a:t>
                      </a:r>
                      <a:r>
                        <a:rPr lang="en-US" sz="1800" baseline="0" dirty="0" smtClean="0">
                          <a:latin typeface="+mn-lt"/>
                          <a:cs typeface="Calibri" pitchFamily="34" charset="0"/>
                        </a:rPr>
                        <a:t> Grants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Garrett Lee Smith State Grants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Heart Disease and Stroke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Diabetes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Oral Health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7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FY 2016 appropriations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Reconciliation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Reauthorizations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Child Welfare Financing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Debt Limit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/>
              <a:t>Other issues/deadlines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31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programs are at risk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554055"/>
              </p:ext>
            </p:extLst>
          </p:nvPr>
        </p:nvGraphicFramePr>
        <p:xfrm>
          <a:off x="228600" y="1676400"/>
          <a:ext cx="8686800" cy="5013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/>
                <a:gridCol w="1212223"/>
                <a:gridCol w="1542595"/>
                <a:gridCol w="1441991"/>
                <a:gridCol w="1441991"/>
              </a:tblGrid>
              <a:tr h="629518">
                <a:tc>
                  <a:txBody>
                    <a:bodyPr/>
                    <a:lstStyle/>
                    <a:p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($ in millions)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Proposed FY 2016 vs.</a:t>
                      </a:r>
                      <a:r>
                        <a:rPr lang="en-US" sz="1800" u="none" baseline="0" dirty="0" smtClean="0"/>
                        <a:t> </a:t>
                      </a:r>
                      <a:br>
                        <a:rPr lang="en-US" sz="1800" u="none" baseline="0" dirty="0" smtClean="0"/>
                      </a:br>
                      <a:r>
                        <a:rPr lang="en-US" sz="1800" u="none" baseline="0" dirty="0" smtClean="0"/>
                        <a:t>FY 2015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Program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FY 2015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President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House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Senate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Refugee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$1,560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State Health Insurance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-42%</a:t>
                      </a:r>
                    </a:p>
                  </a:txBody>
                  <a:tcPr marL="9525" marR="9525" marT="9525" marB="0" anchor="b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Developmental Disabilities – State Councils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Developmental Disabilities – Protection and Advocacy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Teen Pregnancy Prevention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-81%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Rural/Community Access to Emergency</a:t>
                      </a:r>
                      <a:r>
                        <a:rPr lang="en-US" sz="1800" baseline="0" dirty="0" smtClean="0">
                          <a:latin typeface="+mn-lt"/>
                          <a:cs typeface="Calibri" pitchFamily="34" charset="0"/>
                        </a:rPr>
                        <a:t> Devises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Maternal and Child Health Block Grant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programs are at risk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170195"/>
              </p:ext>
            </p:extLst>
          </p:nvPr>
        </p:nvGraphicFramePr>
        <p:xfrm>
          <a:off x="152400" y="1524000"/>
          <a:ext cx="8610600" cy="5318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62400"/>
                <a:gridCol w="1295400"/>
                <a:gridCol w="1114044"/>
                <a:gridCol w="1205484"/>
                <a:gridCol w="1033272"/>
              </a:tblGrid>
              <a:tr h="629518">
                <a:tc>
                  <a:txBody>
                    <a:bodyPr/>
                    <a:lstStyle/>
                    <a:p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($ in millions)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Proposed FY 2016 vs.</a:t>
                      </a:r>
                      <a:r>
                        <a:rPr lang="en-US" sz="1800" u="none" baseline="0" dirty="0" smtClean="0"/>
                        <a:t> </a:t>
                      </a:r>
                      <a:br>
                        <a:rPr lang="en-US" sz="1800" u="none" baseline="0" dirty="0" smtClean="0"/>
                      </a:br>
                      <a:r>
                        <a:rPr lang="en-US" sz="1800" u="none" baseline="0" dirty="0" smtClean="0"/>
                        <a:t>FY 2015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Program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FY 2015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President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House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Senate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 Abuse Block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Family Planning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9525" marR="9525" marT="9525" marB="0" anchor="b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Section 317 Immunization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dirty="0" smtClean="0"/>
                        <a:t>Sexually Transmitted Infections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REACH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Community Prevention Grants</a:t>
                      </a:r>
                      <a:endParaRPr lang="en-US" sz="1800" dirty="0" smtClean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Primary</a:t>
                      </a:r>
                      <a:r>
                        <a:rPr lang="en-US" sz="1800" baseline="0" dirty="0" smtClean="0"/>
                        <a:t>/Behavioral Health Integration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Screening, Brief Intervention, Referral and Treatment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Access to Recovery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Projects for Assistance in Transition</a:t>
                      </a:r>
                      <a:r>
                        <a:rPr lang="en-US" sz="1800" baseline="0" dirty="0" smtClean="0">
                          <a:latin typeface="+mn-lt"/>
                          <a:cs typeface="Calibri" pitchFamily="34" charset="0"/>
                        </a:rPr>
                        <a:t> to Homelessness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any new initiatives be funded?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Prescription Drug Abuse (SAMHSA, CDC)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Antibiotic Resistance Initiative (CDC)</a:t>
            </a:r>
          </a:p>
          <a:p>
            <a:pPr lvl="1"/>
            <a:r>
              <a:rPr lang="en-US" dirty="0" smtClean="0"/>
              <a:t>House ($120M), expand state laboratory capacity</a:t>
            </a:r>
          </a:p>
          <a:p>
            <a:pPr lvl="1"/>
            <a:r>
              <a:rPr lang="en-US" dirty="0" smtClean="0"/>
              <a:t>Senate ($30M), support collaborations</a:t>
            </a:r>
          </a:p>
          <a:p>
            <a:pPr lvl="1"/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93810"/>
              </p:ext>
            </p:extLst>
          </p:nvPr>
        </p:nvGraphicFramePr>
        <p:xfrm>
          <a:off x="228600" y="2209800"/>
          <a:ext cx="8686800" cy="2727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81400"/>
                <a:gridCol w="1066800"/>
                <a:gridCol w="1154618"/>
                <a:gridCol w="1441991"/>
                <a:gridCol w="1441991"/>
              </a:tblGrid>
              <a:tr h="629518">
                <a:tc>
                  <a:txBody>
                    <a:bodyPr/>
                    <a:lstStyle/>
                    <a:p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($ in millions)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u="none" dirty="0" smtClean="0"/>
                        <a:t>Proposed FY 2016 vs.</a:t>
                      </a:r>
                      <a:r>
                        <a:rPr lang="en-US" sz="1800" u="none" baseline="0" dirty="0" smtClean="0"/>
                        <a:t> </a:t>
                      </a:r>
                      <a:br>
                        <a:rPr lang="en-US" sz="1800" u="none" baseline="0" dirty="0" smtClean="0"/>
                      </a:br>
                      <a:r>
                        <a:rPr lang="en-US" sz="1800" u="none" baseline="0" dirty="0" smtClean="0"/>
                        <a:t>FY 2015</a:t>
                      </a:r>
                      <a:endParaRPr lang="en-US" sz="1800" b="1" u="none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Program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FY 2015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President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House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 smtClean="0"/>
                        <a:t>Senate</a:t>
                      </a:r>
                      <a:endParaRPr lang="en-US" sz="1800" b="1" u="sng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Prescription Drug Overdose (CDC)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47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Targeted Capacity Expansion (SAMHSA)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Calibri" pitchFamily="34" charset="0"/>
                        </a:rPr>
                        <a:t>Grants to Prevent</a:t>
                      </a:r>
                      <a:r>
                        <a:rPr lang="en-US" sz="1800" baseline="0" dirty="0" smtClean="0">
                          <a:latin typeface="+mn-lt"/>
                          <a:cs typeface="Calibri" pitchFamily="34" charset="0"/>
                        </a:rPr>
                        <a:t> Prescription Drug/Opioid Overdose (SAMHSA)</a:t>
                      </a:r>
                      <a:endParaRPr lang="en-US" sz="1800" dirty="0"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appropriations affect ACA?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Potential reductions to existing programs because of new ACA coverage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Allocation of Prevention and Public Health Fund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Proposed mandatory rescissions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Preventing use of discretionary funding for ACA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4086"/>
            <a:ext cx="822890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All’s quiet on the reconciliation front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 smtClean="0">
                <a:latin typeface="Calibri" pitchFamily="34" charset="0"/>
              </a:rPr>
              <a:t>July 24 deadline (missed)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 smtClean="0">
                <a:latin typeface="Calibri" pitchFamily="34" charset="0"/>
              </a:rPr>
              <a:t>Committees determine policies, but there is disagreement over approach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800" dirty="0" smtClean="0">
                <a:latin typeface="Calibri" pitchFamily="34" charset="0"/>
              </a:rPr>
              <a:t>President must sign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5" y="3505200"/>
            <a:ext cx="85262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Illustrative </a:t>
            </a:r>
            <a:r>
              <a:rPr lang="en-US" sz="4900" dirty="0"/>
              <a:t>e</a:t>
            </a:r>
            <a:r>
              <a:rPr lang="en-US" sz="4900" dirty="0" smtClean="0"/>
              <a:t>xamples</a:t>
            </a:r>
            <a:endParaRPr lang="en-US" sz="49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56" y="1828800"/>
            <a:ext cx="8642422" cy="44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 Fix Enacted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 fix enacted: </a:t>
            </a:r>
          </a:p>
          <a:p>
            <a:pPr lvl="1"/>
            <a:r>
              <a:rPr lang="en-US" dirty="0" smtClean="0"/>
              <a:t>Extends CHIP funding with 23 percentage-point E-FMAP increase (through FY 2017)</a:t>
            </a:r>
          </a:p>
          <a:p>
            <a:pPr lvl="1"/>
            <a:r>
              <a:rPr lang="en-US" dirty="0" smtClean="0"/>
              <a:t>Extends related programs through FY 2017</a:t>
            </a:r>
          </a:p>
          <a:p>
            <a:pPr lvl="1"/>
            <a:r>
              <a:rPr lang="en-US" dirty="0" smtClean="0"/>
              <a:t>Permanently extends QI and TMA; other ACA-related programs extended through FY 2017</a:t>
            </a:r>
          </a:p>
          <a:p>
            <a:r>
              <a:rPr lang="en-US" dirty="0" smtClean="0"/>
              <a:t>Delays DSH reductions until FY 2018</a:t>
            </a:r>
          </a:p>
        </p:txBody>
      </p:sp>
    </p:spTree>
    <p:extLst>
      <p:ext uri="{BB962C8B-B14F-4D97-AF65-F5344CB8AC3E}">
        <p14:creationId xmlns:p14="http://schemas.microsoft.com/office/powerpoint/2010/main" val="143511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 Fix: select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e</a:t>
            </a:r>
            <a:r>
              <a:rPr lang="en-US" dirty="0" smtClean="0"/>
              <a:t>xtensions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471125" cy="40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92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 Law Enacted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Establishes Domestic Trafficking Victims Fund, effective FY 2016</a:t>
            </a:r>
          </a:p>
          <a:p>
            <a:pPr lvl="1"/>
            <a:r>
              <a:rPr lang="en-US" dirty="0" smtClean="0"/>
              <a:t>Financed by penalties and Community Health Center transfer</a:t>
            </a:r>
            <a:endParaRPr lang="en-US" dirty="0"/>
          </a:p>
          <a:p>
            <a:pPr lvl="1"/>
            <a:r>
              <a:rPr lang="en-US" dirty="0" smtClean="0"/>
              <a:t>Funding not subject to appropriations process (HHS/DOJ determine distribution)</a:t>
            </a:r>
          </a:p>
          <a:p>
            <a:r>
              <a:rPr lang="en-US" dirty="0" smtClean="0"/>
              <a:t>New Victim-Centered Child Human Trafficking Deterrence Block Grant</a:t>
            </a:r>
          </a:p>
          <a:p>
            <a:pPr lvl="1"/>
            <a:r>
              <a:rPr lang="en-US" dirty="0" smtClean="0"/>
              <a:t>Competitive grants to state/local government</a:t>
            </a:r>
          </a:p>
          <a:p>
            <a:pPr lvl="1"/>
            <a:r>
              <a:rPr lang="en-US" dirty="0" smtClean="0"/>
              <a:t>Matching requirement</a:t>
            </a:r>
          </a:p>
          <a:p>
            <a:r>
              <a:rPr lang="en-US" dirty="0" smtClean="0"/>
              <a:t>New HHS Office on Trafficking in Persons</a:t>
            </a:r>
          </a:p>
        </p:txBody>
      </p:sp>
    </p:spTree>
    <p:extLst>
      <p:ext uri="{BB962C8B-B14F-4D97-AF65-F5344CB8AC3E}">
        <p14:creationId xmlns:p14="http://schemas.microsoft.com/office/powerpoint/2010/main" val="323018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Where the money goes: </a:t>
            </a:r>
            <a:b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pieces of the federal budget pie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60020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Composition of Federal Outlays in FY 2014</a:t>
            </a:r>
            <a:br>
              <a:rPr lang="en-US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($ in billions, % of total)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031949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Trafficking Victims Fund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199"/>
            <a:ext cx="8219459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868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passes OAA reauthorization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Authorizes funding through FY 2018</a:t>
            </a:r>
          </a:p>
          <a:p>
            <a:r>
              <a:rPr lang="en-US" dirty="0" smtClean="0"/>
              <a:t>Modifies Title III (state grants) hold-harmless provision	</a:t>
            </a:r>
          </a:p>
          <a:p>
            <a:pPr lvl="1"/>
            <a:r>
              <a:rPr lang="en-US" dirty="0" smtClean="0"/>
              <a:t>Current law = FY 2006 allotment</a:t>
            </a:r>
          </a:p>
          <a:p>
            <a:pPr lvl="1"/>
            <a:r>
              <a:rPr lang="en-US" dirty="0" smtClean="0"/>
              <a:t>FY 2016-2018 = 99% of prior-year allotment</a:t>
            </a:r>
          </a:p>
          <a:p>
            <a:pPr lvl="1"/>
            <a:r>
              <a:rPr lang="en-US" dirty="0" smtClean="0"/>
              <a:t>FY 2019 and beyond = FY 2018 allotment</a:t>
            </a:r>
          </a:p>
          <a:p>
            <a:r>
              <a:rPr lang="en-US" dirty="0" smtClean="0"/>
              <a:t>Expands lists of allowable activities for certain grants</a:t>
            </a:r>
          </a:p>
        </p:txBody>
      </p:sp>
    </p:spTree>
    <p:extLst>
      <p:ext uri="{BB962C8B-B14F-4D97-AF65-F5344CB8AC3E}">
        <p14:creationId xmlns:p14="http://schemas.microsoft.com/office/powerpoint/2010/main" val="26296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TANF reauthorization </a:t>
            </a:r>
            <a:r>
              <a:rPr lang="en-US" dirty="0"/>
              <a:t>l</a:t>
            </a:r>
            <a:r>
              <a:rPr lang="en-US" dirty="0" smtClean="0"/>
              <a:t>ong </a:t>
            </a:r>
            <a:r>
              <a:rPr lang="en-US" dirty="0"/>
              <a:t>o</a:t>
            </a:r>
            <a:r>
              <a:rPr lang="en-US" dirty="0" smtClean="0"/>
              <a:t>verdue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long-term reauthorization in FY </a:t>
            </a:r>
            <a:r>
              <a:rPr lang="en-US" dirty="0" smtClean="0"/>
              <a:t>2005</a:t>
            </a:r>
            <a:endParaRPr lang="en-US" dirty="0"/>
          </a:p>
          <a:p>
            <a:pPr lvl="1"/>
            <a:r>
              <a:rPr lang="en-US" dirty="0" smtClean="0"/>
              <a:t>Multiple </a:t>
            </a:r>
            <a:r>
              <a:rPr lang="en-US" dirty="0"/>
              <a:t>short-term extensions, latest expires </a:t>
            </a:r>
            <a:r>
              <a:rPr lang="en-US" dirty="0" smtClean="0"/>
              <a:t>after 9/30/15</a:t>
            </a:r>
            <a:endParaRPr lang="en-US" dirty="0"/>
          </a:p>
          <a:p>
            <a:pPr lvl="2"/>
            <a:r>
              <a:rPr lang="en-US" dirty="0"/>
              <a:t>Includes TANF; </a:t>
            </a:r>
            <a:r>
              <a:rPr lang="en-US" dirty="0" smtClean="0"/>
              <a:t>Healthy Marriage/Responsible </a:t>
            </a:r>
            <a:r>
              <a:rPr lang="en-US" dirty="0"/>
              <a:t>F</a:t>
            </a:r>
            <a:r>
              <a:rPr lang="en-US" dirty="0" smtClean="0"/>
              <a:t>atherhood</a:t>
            </a:r>
            <a:r>
              <a:rPr lang="en-US" dirty="0"/>
              <a:t>; mandatory/matching portions of Child Care and Development </a:t>
            </a:r>
            <a:r>
              <a:rPr lang="en-US" dirty="0" smtClean="0"/>
              <a:t>Fund (CCDF)</a:t>
            </a:r>
            <a:endParaRPr lang="en-US" dirty="0"/>
          </a:p>
          <a:p>
            <a:pPr lvl="2"/>
            <a:r>
              <a:rPr lang="en-US" dirty="0"/>
              <a:t>New programmatic requirements</a:t>
            </a:r>
          </a:p>
          <a:p>
            <a:pPr lvl="2"/>
            <a:r>
              <a:rPr lang="en-US" dirty="0"/>
              <a:t>Excluded funding for TANF supplemental grants</a:t>
            </a:r>
          </a:p>
          <a:p>
            <a:pPr lvl="2"/>
            <a:r>
              <a:rPr lang="en-US" dirty="0"/>
              <a:t>Reduced funding for TANF contingency fund</a:t>
            </a:r>
          </a:p>
          <a:p>
            <a:pPr lvl="1"/>
            <a:r>
              <a:rPr lang="en-US" dirty="0"/>
              <a:t>TANF contingency fund authorized through 9/30/16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288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House Discussion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6" y="1447800"/>
            <a:ext cx="8991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Maintains current funding levels for block grant and CCDF (FYs 2016-2020)</a:t>
            </a:r>
          </a:p>
          <a:p>
            <a:pPr lvl="1"/>
            <a:r>
              <a:rPr lang="en-US" dirty="0" smtClean="0"/>
              <a:t>Does not restore supplemental grants; eliminates contingency fund, redirects for targeted grants</a:t>
            </a:r>
          </a:p>
          <a:p>
            <a:r>
              <a:rPr lang="en-US" dirty="0" smtClean="0"/>
              <a:t>Modifies work participation requirements</a:t>
            </a:r>
          </a:p>
          <a:p>
            <a:pPr lvl="1"/>
            <a:r>
              <a:rPr lang="en-US" dirty="0" smtClean="0"/>
              <a:t>Eliminates caseload reduction credit, two-parent rate</a:t>
            </a:r>
          </a:p>
          <a:p>
            <a:pPr lvl="1"/>
            <a:r>
              <a:rPr lang="en-US" dirty="0" smtClean="0"/>
              <a:t>Eliminates distinction between core and non-core activities, allows partial credit, extends limit on vocational education training</a:t>
            </a:r>
          </a:p>
          <a:p>
            <a:pPr lvl="1"/>
            <a:r>
              <a:rPr lang="en-US" dirty="0" smtClean="0"/>
              <a:t>Modifies penalties</a:t>
            </a:r>
          </a:p>
          <a:p>
            <a:r>
              <a:rPr lang="en-US" dirty="0" smtClean="0"/>
              <a:t>Revives high-performance bonuses, new requirements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05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 welfare financing receiving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Senate Finance Committee released discussion draft</a:t>
            </a:r>
          </a:p>
          <a:p>
            <a:r>
              <a:rPr lang="en-US" dirty="0" smtClean="0"/>
              <a:t>Expand federal reimbursement under IV-E to include time-limited supports/services</a:t>
            </a:r>
          </a:p>
          <a:p>
            <a:pPr lvl="1"/>
            <a:r>
              <a:rPr lang="en-US" dirty="0" smtClean="0"/>
              <a:t>Eligibility includes children who are in foster care, at imminent risk, and family members</a:t>
            </a:r>
          </a:p>
          <a:p>
            <a:pPr lvl="1"/>
            <a:r>
              <a:rPr lang="en-US" dirty="0" smtClean="0"/>
              <a:t>Outcome-based reimbursement (starting in FY 2020, not to exceed +/- 10 percentage points)</a:t>
            </a:r>
          </a:p>
          <a:p>
            <a:r>
              <a:rPr lang="en-US" dirty="0" smtClean="0"/>
              <a:t>Modifies Promoting Safe and Stable Families</a:t>
            </a:r>
          </a:p>
          <a:p>
            <a:pPr lvl="1"/>
            <a:r>
              <a:rPr lang="en-US" dirty="0" smtClean="0"/>
              <a:t>Additional mandatory funding</a:t>
            </a:r>
          </a:p>
          <a:p>
            <a:pPr lvl="1"/>
            <a:r>
              <a:rPr lang="en-US" dirty="0" smtClean="0"/>
              <a:t>Eliminates current spending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8863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in other news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61" y="1447800"/>
            <a:ext cx="8478939" cy="50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814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 with funding on the line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88965"/>
              </p:ext>
            </p:extLst>
          </p:nvPr>
        </p:nvGraphicFramePr>
        <p:xfrm>
          <a:off x="457200" y="16002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976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 with little consequence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75369"/>
              </p:ext>
            </p:extLst>
          </p:nvPr>
        </p:nvGraphicFramePr>
        <p:xfrm>
          <a:off x="457200" y="16002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48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the debt limit wreak havoc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estimate for hitting limit is end of 2015.</a:t>
            </a:r>
          </a:p>
          <a:p>
            <a:r>
              <a:rPr lang="en-US" dirty="0" smtClean="0"/>
              <a:t>Will budget deal/CR/HTF be added to the mix?</a:t>
            </a:r>
          </a:p>
          <a:p>
            <a:r>
              <a:rPr lang="en-US" dirty="0" smtClean="0"/>
              <a:t>Will reductions to mandatory programs be on the table?</a:t>
            </a:r>
          </a:p>
          <a:p>
            <a:r>
              <a:rPr lang="en-US" dirty="0" smtClean="0"/>
              <a:t>These events always pose a risk to the economy, state tax revenues.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2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Appropriations</a:t>
            </a:r>
            <a:r>
              <a:rPr lang="en-US" dirty="0" smtClean="0"/>
              <a:t>: CR for sure, budget deal possible, conflict certain</a:t>
            </a:r>
          </a:p>
          <a:p>
            <a:r>
              <a:rPr lang="en-US" u="sng" dirty="0" smtClean="0"/>
              <a:t>Reconciliation</a:t>
            </a:r>
            <a:r>
              <a:rPr lang="en-US" dirty="0" smtClean="0"/>
              <a:t>: Delayed, and president must sign</a:t>
            </a:r>
          </a:p>
          <a:p>
            <a:r>
              <a:rPr lang="en-US" u="sng" dirty="0" smtClean="0"/>
              <a:t>Reauthorizations</a:t>
            </a:r>
            <a:r>
              <a:rPr lang="en-US" dirty="0" smtClean="0"/>
              <a:t>: OAA possible, TANF and Child Nutrition unlikely </a:t>
            </a:r>
          </a:p>
          <a:p>
            <a:r>
              <a:rPr lang="en-US" u="sng" dirty="0" smtClean="0"/>
              <a:t>Child Welfare</a:t>
            </a:r>
            <a:r>
              <a:rPr lang="en-US" dirty="0" smtClean="0"/>
              <a:t>: Momentum, but unlikely</a:t>
            </a:r>
          </a:p>
          <a:p>
            <a:r>
              <a:rPr lang="en-US" u="sng" dirty="0" smtClean="0"/>
              <a:t>Debt limit</a:t>
            </a:r>
            <a:r>
              <a:rPr lang="en-US" dirty="0" smtClean="0"/>
              <a:t>: Poses the greatest risk for mayhem</a:t>
            </a:r>
          </a:p>
          <a:p>
            <a:r>
              <a:rPr lang="en-US" dirty="0" smtClean="0"/>
              <a:t>Keep your eyes on mid-December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grants have been flat…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6350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3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1628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000" dirty="0" smtClean="0">
                <a:latin typeface="Calibri" pitchFamily="34" charset="0"/>
              </a:rPr>
              <a:t>Check for updates at </a:t>
            </a:r>
            <a:r>
              <a:rPr lang="en-US" sz="3000" dirty="0" smtClean="0">
                <a:latin typeface="Calibri" pitchFamily="34" charset="0"/>
                <a:hlinkClick r:id="rId2"/>
              </a:rPr>
              <a:t>www.ffis.org</a:t>
            </a:r>
            <a:endParaRPr lang="en-US" sz="3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000" dirty="0" smtClean="0">
                <a:latin typeface="Calibri" pitchFamily="34" charset="0"/>
              </a:rPr>
              <a:t>Trinity Tomsic, </a:t>
            </a:r>
            <a:r>
              <a:rPr lang="en-US" sz="3000" dirty="0" smtClean="0">
                <a:latin typeface="Calibri" pitchFamily="34" charset="0"/>
                <a:hlinkClick r:id="rId3"/>
              </a:rPr>
              <a:t>ttomsic@ffis.org</a:t>
            </a:r>
            <a:r>
              <a:rPr lang="en-US" sz="3000" dirty="0" smtClean="0">
                <a:latin typeface="Calibri" pitchFamily="34" charset="0"/>
              </a:rPr>
              <a:t>, </a:t>
            </a:r>
            <a:br>
              <a:rPr lang="en-US" sz="3000" dirty="0" smtClean="0">
                <a:latin typeface="Calibri" pitchFamily="34" charset="0"/>
              </a:rPr>
            </a:br>
            <a:r>
              <a:rPr lang="en-US" sz="3000" dirty="0" smtClean="0">
                <a:latin typeface="Calibri" pitchFamily="34" charset="0"/>
              </a:rPr>
              <a:t>202-624-8577</a:t>
            </a:r>
            <a:endParaRPr lang="en-US" sz="3000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1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HHS has largest number of grants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599"/>
            <a:ext cx="5338537" cy="467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HHS distributes the most funding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572125" cy="496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health and human services grants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2" y="1524000"/>
            <a:ext cx="7598168" cy="50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Mandatory vs. discretionary HHS grants  to states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6394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Mandatory vs. discretionary HHS funding to states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8" y="2054224"/>
            <a:ext cx="6754879" cy="388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ISThemeiStock">
  <a:themeElements>
    <a:clrScheme name="FFIS">
      <a:dk1>
        <a:srgbClr val="000000"/>
      </a:dk1>
      <a:lt1>
        <a:srgbClr val="FFFFFF"/>
      </a:lt1>
      <a:dk2>
        <a:srgbClr val="183152"/>
      </a:dk2>
      <a:lt2>
        <a:srgbClr val="C4D7ED"/>
      </a:lt2>
      <a:accent1>
        <a:srgbClr val="000000"/>
      </a:accent1>
      <a:accent2>
        <a:srgbClr val="95AB63"/>
      </a:accent2>
      <a:accent3>
        <a:srgbClr val="92D050"/>
      </a:accent3>
      <a:accent4>
        <a:srgbClr val="BDD684"/>
      </a:accent4>
      <a:accent5>
        <a:srgbClr val="D9DEE3"/>
      </a:accent5>
      <a:accent6>
        <a:srgbClr val="D9DEE3"/>
      </a:accent6>
      <a:hlink>
        <a:srgbClr val="7B91E9"/>
      </a:hlink>
      <a:folHlink>
        <a:srgbClr val="437C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FFISThemeLite</Template>
  <TotalTime>5242</TotalTime>
  <Words>1382</Words>
  <Application>Microsoft Office PowerPoint</Application>
  <PresentationFormat>On-screen Show (4:3)</PresentationFormat>
  <Paragraphs>400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FFISThemeiStock</vt:lpstr>
      <vt:lpstr>Federal Update:  Progress? Or Same Old, Same Old?</vt:lpstr>
      <vt:lpstr>Overview</vt:lpstr>
      <vt:lpstr>Where the money goes:  pieces of the federal budget pie</vt:lpstr>
      <vt:lpstr>Many grants have been flat…</vt:lpstr>
      <vt:lpstr>HHS has largest number of grants</vt:lpstr>
      <vt:lpstr>HHS distributes the most funding</vt:lpstr>
      <vt:lpstr>Major health and human services grants</vt:lpstr>
      <vt:lpstr>Mandatory vs. discretionary HHS grants  to states</vt:lpstr>
      <vt:lpstr>Mandatory vs. discretionary HHS funding to states</vt:lpstr>
      <vt:lpstr>2015 Congressional “To Do” List</vt:lpstr>
      <vt:lpstr>Budget Resolution Process</vt:lpstr>
      <vt:lpstr>Appropriations Process</vt:lpstr>
      <vt:lpstr>Divergent paths create problems</vt:lpstr>
      <vt:lpstr>…and the future is uncertain</vt:lpstr>
      <vt:lpstr>Differences of magnitude, not direction</vt:lpstr>
      <vt:lpstr>The most progress in years</vt:lpstr>
      <vt:lpstr>There’s always a “but”</vt:lpstr>
      <vt:lpstr>How do major program areas fare?</vt:lpstr>
      <vt:lpstr>A few programs may see increases</vt:lpstr>
      <vt:lpstr>Some programs are at risk</vt:lpstr>
      <vt:lpstr>Some programs are at risk</vt:lpstr>
      <vt:lpstr>Will any new initiatives be funded?</vt:lpstr>
      <vt:lpstr>How will appropriations affect ACA?</vt:lpstr>
      <vt:lpstr>Reconciliation Process</vt:lpstr>
      <vt:lpstr>All’s quiet on the reconciliation front</vt:lpstr>
      <vt:lpstr>Illustrative examples</vt:lpstr>
      <vt:lpstr>Doc Fix Enacted</vt:lpstr>
      <vt:lpstr>Doc Fix: select program extensions</vt:lpstr>
      <vt:lpstr>Human Trafficking Law Enacted</vt:lpstr>
      <vt:lpstr>Domestic Trafficking Victims Fund</vt:lpstr>
      <vt:lpstr>Senate passes OAA reauthorization</vt:lpstr>
      <vt:lpstr>TANF reauthorization long overdue</vt:lpstr>
      <vt:lpstr>Highlights of House Discussion Draft</vt:lpstr>
      <vt:lpstr>Child welfare financing receiving attention</vt:lpstr>
      <vt:lpstr>Meanwhile, in other news</vt:lpstr>
      <vt:lpstr>Deadlines with funding on the line</vt:lpstr>
      <vt:lpstr>Deadlines with little consequence</vt:lpstr>
      <vt:lpstr>Will the debt limit wreak havoc</vt:lpstr>
      <vt:lpstr>Take-aways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Jacobs</dc:creator>
  <cp:lastModifiedBy>FFIS</cp:lastModifiedBy>
  <cp:revision>155</cp:revision>
  <cp:lastPrinted>2015-07-24T16:10:30Z</cp:lastPrinted>
  <dcterms:created xsi:type="dcterms:W3CDTF">2014-08-08T15:01:00Z</dcterms:created>
  <dcterms:modified xsi:type="dcterms:W3CDTF">2015-08-03T17:21:10Z</dcterms:modified>
</cp:coreProperties>
</file>