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834" r:id="rId3"/>
  </p:sldMasterIdLst>
  <p:notesMasterIdLst>
    <p:notesMasterId r:id="rId29"/>
  </p:notesMasterIdLst>
  <p:handoutMasterIdLst>
    <p:handoutMasterId r:id="rId30"/>
  </p:handoutMasterIdLst>
  <p:sldIdLst>
    <p:sldId id="256" r:id="rId4"/>
    <p:sldId id="320" r:id="rId5"/>
    <p:sldId id="404" r:id="rId6"/>
    <p:sldId id="385" r:id="rId7"/>
    <p:sldId id="365" r:id="rId8"/>
    <p:sldId id="397" r:id="rId9"/>
    <p:sldId id="387" r:id="rId10"/>
    <p:sldId id="405" r:id="rId11"/>
    <p:sldId id="407" r:id="rId12"/>
    <p:sldId id="408" r:id="rId13"/>
    <p:sldId id="399" r:id="rId14"/>
    <p:sldId id="400" r:id="rId15"/>
    <p:sldId id="401" r:id="rId16"/>
    <p:sldId id="402" r:id="rId17"/>
    <p:sldId id="389" r:id="rId18"/>
    <p:sldId id="390" r:id="rId19"/>
    <p:sldId id="409" r:id="rId20"/>
    <p:sldId id="386" r:id="rId21"/>
    <p:sldId id="391" r:id="rId22"/>
    <p:sldId id="392" r:id="rId23"/>
    <p:sldId id="394" r:id="rId24"/>
    <p:sldId id="351" r:id="rId25"/>
    <p:sldId id="384" r:id="rId26"/>
    <p:sldId id="364" r:id="rId27"/>
    <p:sldId id="346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F0000"/>
    <a:srgbClr val="4B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736" autoAdjust="0"/>
  </p:normalViewPr>
  <p:slideViewPr>
    <p:cSldViewPr>
      <p:cViewPr>
        <p:scale>
          <a:sx n="88" d="100"/>
          <a:sy n="88" d="100"/>
        </p:scale>
        <p:origin x="-65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ffis-hq-srv1.ffis.local\projects\Projects\MEETINGS\2013\Budget%20Chart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913854443696118"/>
          <c:y val="5.2918342708655176E-2"/>
          <c:w val="0.57711296967028458"/>
          <c:h val="0.8941636066184656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2"/>
      </c:pieChart>
    </c:plotArea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10AD8-C6D0-4D95-869A-126F44ACF46F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0F2C5D-39AA-4A59-B710-BED65C2EAEC0}">
      <dgm:prSet phldrT="[Text]" custT="1"/>
      <dgm:spPr/>
      <dgm:t>
        <a:bodyPr/>
        <a:lstStyle/>
        <a:p>
          <a:r>
            <a:rPr lang="en-US" sz="2800" b="1" dirty="0" smtClean="0"/>
            <a:t>Already expired</a:t>
          </a:r>
          <a:endParaRPr lang="en-US" sz="2800" b="1" dirty="0"/>
        </a:p>
      </dgm:t>
    </dgm:pt>
    <dgm:pt modelId="{C7D1D9FA-0541-4268-BBD6-608A89BF4A7F}" type="parTrans" cxnId="{4F150A2C-E3C1-4477-87C7-9AF3EA1A7558}">
      <dgm:prSet/>
      <dgm:spPr/>
      <dgm:t>
        <a:bodyPr/>
        <a:lstStyle/>
        <a:p>
          <a:endParaRPr lang="en-US"/>
        </a:p>
      </dgm:t>
    </dgm:pt>
    <dgm:pt modelId="{60DA8140-DB7C-4CBE-82E2-F48C71695933}" type="sibTrans" cxnId="{4F150A2C-E3C1-4477-87C7-9AF3EA1A7558}">
      <dgm:prSet/>
      <dgm:spPr/>
      <dgm:t>
        <a:bodyPr/>
        <a:lstStyle/>
        <a:p>
          <a:endParaRPr lang="en-US"/>
        </a:p>
      </dgm:t>
    </dgm:pt>
    <dgm:pt modelId="{3EDEBAF5-3E99-433B-96A3-6A22F98AD850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School-based health centers (establishment)</a:t>
          </a:r>
          <a:endParaRPr lang="en-US" sz="1800" dirty="0">
            <a:latin typeface="+mn-lt"/>
          </a:endParaRPr>
        </a:p>
      </dgm:t>
    </dgm:pt>
    <dgm:pt modelId="{7ECE53E2-085D-4469-8A8A-C1A1E46F1088}" type="parTrans" cxnId="{1AEA5908-6725-4F9F-AA1C-5BBC6E35F546}">
      <dgm:prSet/>
      <dgm:spPr/>
      <dgm:t>
        <a:bodyPr/>
        <a:lstStyle/>
        <a:p>
          <a:endParaRPr lang="en-US"/>
        </a:p>
      </dgm:t>
    </dgm:pt>
    <dgm:pt modelId="{44EE02DE-8EF0-4549-A250-AF0DD2C0FC80}" type="sibTrans" cxnId="{1AEA5908-6725-4F9F-AA1C-5BBC6E35F546}">
      <dgm:prSet/>
      <dgm:spPr/>
      <dgm:t>
        <a:bodyPr/>
        <a:lstStyle/>
        <a:p>
          <a:endParaRPr lang="en-US"/>
        </a:p>
      </dgm:t>
    </dgm:pt>
    <dgm:pt modelId="{672D221D-4F44-47B0-8CAC-E41168305A9C}">
      <dgm:prSet phldrT="[Text]" custT="1"/>
      <dgm:spPr/>
      <dgm:t>
        <a:bodyPr/>
        <a:lstStyle/>
        <a:p>
          <a:r>
            <a:rPr lang="en-US" sz="2800" b="1" dirty="0" smtClean="0"/>
            <a:t>Sept. 30, 2014</a:t>
          </a:r>
          <a:endParaRPr lang="en-US" sz="2800" b="1" dirty="0"/>
        </a:p>
      </dgm:t>
    </dgm:pt>
    <dgm:pt modelId="{86E21F67-6E34-4077-9890-8F4C1C2034A2}" type="parTrans" cxnId="{18AD2CFB-051A-4A8B-8599-08530606AFCD}">
      <dgm:prSet/>
      <dgm:spPr/>
      <dgm:t>
        <a:bodyPr/>
        <a:lstStyle/>
        <a:p>
          <a:endParaRPr lang="en-US"/>
        </a:p>
      </dgm:t>
    </dgm:pt>
    <dgm:pt modelId="{EF777977-EE4A-4F6C-B288-A94C9C465768}" type="sibTrans" cxnId="{18AD2CFB-051A-4A8B-8599-08530606AFCD}">
      <dgm:prSet/>
      <dgm:spPr/>
      <dgm:t>
        <a:bodyPr/>
        <a:lstStyle/>
        <a:p>
          <a:endParaRPr lang="en-US"/>
        </a:p>
      </dgm:t>
    </dgm:pt>
    <dgm:pt modelId="{5D7EDAF7-071A-47A2-B7A4-0FDD4705C06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Aging and Disability Resource Centers (ADRCs)</a:t>
          </a:r>
          <a:endParaRPr lang="en-US" sz="1800" dirty="0">
            <a:latin typeface="+mn-lt"/>
          </a:endParaRPr>
        </a:p>
      </dgm:t>
    </dgm:pt>
    <dgm:pt modelId="{7DB5EA9A-1EBB-48A6-A629-ACB930B0F92E}" type="parTrans" cxnId="{C5AE356C-9CA5-49E5-B89E-6318200AD0BC}">
      <dgm:prSet/>
      <dgm:spPr/>
      <dgm:t>
        <a:bodyPr/>
        <a:lstStyle/>
        <a:p>
          <a:endParaRPr lang="en-US"/>
        </a:p>
      </dgm:t>
    </dgm:pt>
    <dgm:pt modelId="{874B680C-2089-4F09-8724-763392B5A0A2}" type="sibTrans" cxnId="{C5AE356C-9CA5-49E5-B89E-6318200AD0BC}">
      <dgm:prSet/>
      <dgm:spPr/>
      <dgm:t>
        <a:bodyPr/>
        <a:lstStyle/>
        <a:p>
          <a:endParaRPr lang="en-US"/>
        </a:p>
      </dgm:t>
    </dgm:pt>
    <dgm:pt modelId="{47D9B9E6-C50B-4041-8B63-366A98646870}">
      <dgm:prSet phldrT="[Text]" custT="1"/>
      <dgm:spPr/>
      <dgm:t>
        <a:bodyPr/>
        <a:lstStyle/>
        <a:p>
          <a:r>
            <a:rPr lang="en-US" sz="2800" b="1" dirty="0" smtClean="0"/>
            <a:t>January 1, 2015</a:t>
          </a:r>
          <a:endParaRPr lang="en-US" sz="2800" b="1" dirty="0"/>
        </a:p>
      </dgm:t>
    </dgm:pt>
    <dgm:pt modelId="{6B04554B-1966-4503-84E1-3B888C33F4DA}" type="parTrans" cxnId="{5730A5BE-FA15-4C1C-8116-9760F7D2B326}">
      <dgm:prSet/>
      <dgm:spPr/>
      <dgm:t>
        <a:bodyPr/>
        <a:lstStyle/>
        <a:p>
          <a:endParaRPr lang="en-US"/>
        </a:p>
      </dgm:t>
    </dgm:pt>
    <dgm:pt modelId="{93D9B664-C681-426C-9976-4754D51CE1E0}" type="sibTrans" cxnId="{5730A5BE-FA15-4C1C-8116-9760F7D2B326}">
      <dgm:prSet/>
      <dgm:spPr/>
      <dgm:t>
        <a:bodyPr/>
        <a:lstStyle/>
        <a:p>
          <a:endParaRPr lang="en-US"/>
        </a:p>
      </dgm:t>
    </dgm:pt>
    <dgm:pt modelId="{F66E058F-F237-45D7-923E-B622D549D04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HHS cannot award additional exchange grants</a:t>
          </a:r>
          <a:endParaRPr lang="en-US" sz="1800" dirty="0">
            <a:latin typeface="+mn-lt"/>
          </a:endParaRPr>
        </a:p>
      </dgm:t>
    </dgm:pt>
    <dgm:pt modelId="{0011AFE0-7F1F-4413-A41F-CB74AA834DBE}" type="parTrans" cxnId="{520A655A-F624-4C7C-9955-5AD778E96C6E}">
      <dgm:prSet/>
      <dgm:spPr/>
      <dgm:t>
        <a:bodyPr/>
        <a:lstStyle/>
        <a:p>
          <a:endParaRPr lang="en-US"/>
        </a:p>
      </dgm:t>
    </dgm:pt>
    <dgm:pt modelId="{B77952DF-A676-4808-8D5E-2EDAA0518BEB}" type="sibTrans" cxnId="{520A655A-F624-4C7C-9955-5AD778E96C6E}">
      <dgm:prSet/>
      <dgm:spPr/>
      <dgm:t>
        <a:bodyPr/>
        <a:lstStyle/>
        <a:p>
          <a:endParaRPr lang="en-US"/>
        </a:p>
      </dgm:t>
    </dgm:pt>
    <dgm:pt modelId="{68197598-BE67-4C45-857B-E5FFFA1056D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9DCCCA6D-C6E6-4FA6-9D57-94E1C7552664}" type="parTrans" cxnId="{9CB7E1D8-2B7F-4312-90D5-5CDEE4469B6B}">
      <dgm:prSet/>
      <dgm:spPr/>
      <dgm:t>
        <a:bodyPr/>
        <a:lstStyle/>
        <a:p>
          <a:endParaRPr lang="en-US"/>
        </a:p>
      </dgm:t>
    </dgm:pt>
    <dgm:pt modelId="{641EBB6B-C414-4347-8CBF-F9129BAB4A22}" type="sibTrans" cxnId="{9CB7E1D8-2B7F-4312-90D5-5CDEE4469B6B}">
      <dgm:prSet/>
      <dgm:spPr/>
      <dgm:t>
        <a:bodyPr/>
        <a:lstStyle/>
        <a:p>
          <a:endParaRPr lang="en-US"/>
        </a:p>
      </dgm:t>
    </dgm:pt>
    <dgm:pt modelId="{4D152E13-1F86-463B-BA9C-E46189361155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4038816D-31BA-42FA-9E14-50EC00A3B754}" type="parTrans" cxnId="{D22FD031-50D4-4254-9887-D6A927EEE498}">
      <dgm:prSet/>
      <dgm:spPr/>
      <dgm:t>
        <a:bodyPr/>
        <a:lstStyle/>
        <a:p>
          <a:endParaRPr lang="en-US"/>
        </a:p>
      </dgm:t>
    </dgm:pt>
    <dgm:pt modelId="{6E1F9AF7-D2B4-4D83-B3D0-D4095D5A667D}" type="sibTrans" cxnId="{D22FD031-50D4-4254-9887-D6A927EEE498}">
      <dgm:prSet/>
      <dgm:spPr/>
      <dgm:t>
        <a:bodyPr/>
        <a:lstStyle/>
        <a:p>
          <a:endParaRPr lang="en-US"/>
        </a:p>
      </dgm:t>
    </dgm:pt>
    <dgm:pt modelId="{189FCD2E-70E8-4298-AABD-64193C9D4F4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Rate review grants</a:t>
          </a:r>
          <a:endParaRPr lang="en-US" sz="1800" dirty="0">
            <a:latin typeface="+mn-lt"/>
          </a:endParaRPr>
        </a:p>
      </dgm:t>
    </dgm:pt>
    <dgm:pt modelId="{19335552-2DFD-4193-98F6-4F632FE250BA}" type="parTrans" cxnId="{E513D650-B295-4BE5-94FE-20C8265365E6}">
      <dgm:prSet/>
      <dgm:spPr/>
      <dgm:t>
        <a:bodyPr/>
        <a:lstStyle/>
        <a:p>
          <a:endParaRPr lang="en-US"/>
        </a:p>
      </dgm:t>
    </dgm:pt>
    <dgm:pt modelId="{7E239FDF-5E1C-4614-9F2C-4E34AD9067DF}" type="sibTrans" cxnId="{E513D650-B295-4BE5-94FE-20C8265365E6}">
      <dgm:prSet/>
      <dgm:spPr/>
      <dgm:t>
        <a:bodyPr/>
        <a:lstStyle/>
        <a:p>
          <a:endParaRPr lang="en-US"/>
        </a:p>
      </dgm:t>
    </dgm:pt>
    <dgm:pt modelId="{DD9D25E5-0171-4D08-9840-83C34BCA8D29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endParaRPr lang="en-US" sz="1800" dirty="0">
            <a:latin typeface="+mn-lt"/>
          </a:endParaRPr>
        </a:p>
      </dgm:t>
    </dgm:pt>
    <dgm:pt modelId="{EF954CAE-4024-4EF3-81AC-7E3688281DD2}" type="parTrans" cxnId="{9AAA71B6-E296-467E-A489-BF6D1C71F71D}">
      <dgm:prSet/>
      <dgm:spPr/>
      <dgm:t>
        <a:bodyPr/>
        <a:lstStyle/>
        <a:p>
          <a:endParaRPr lang="en-US"/>
        </a:p>
      </dgm:t>
    </dgm:pt>
    <dgm:pt modelId="{33C5ECB3-EDAC-494E-8898-4EA6E8ED7CE9}" type="sibTrans" cxnId="{9AAA71B6-E296-467E-A489-BF6D1C71F71D}">
      <dgm:prSet/>
      <dgm:spPr/>
      <dgm:t>
        <a:bodyPr/>
        <a:lstStyle/>
        <a:p>
          <a:endParaRPr lang="en-US"/>
        </a:p>
      </dgm:t>
    </dgm:pt>
    <dgm:pt modelId="{D45153C9-B119-45D0-83BB-AD59D9422C38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Background checks LTC</a:t>
          </a:r>
          <a:endParaRPr lang="en-US" sz="1800" dirty="0">
            <a:latin typeface="+mn-lt"/>
          </a:endParaRPr>
        </a:p>
      </dgm:t>
    </dgm:pt>
    <dgm:pt modelId="{DD3B6C80-C1D9-4F95-9B83-90A40EE099E9}" type="parTrans" cxnId="{14E45931-A5AF-4B19-A1DC-00068B123ADC}">
      <dgm:prSet/>
      <dgm:spPr/>
    </dgm:pt>
    <dgm:pt modelId="{7AC2FBC7-633E-4D8E-A91E-AC0305E15B35}" type="sibTrans" cxnId="{14E45931-A5AF-4B19-A1DC-00068B123ADC}">
      <dgm:prSet/>
      <dgm:spPr/>
    </dgm:pt>
    <dgm:pt modelId="{7F052B5A-6292-4A15-BFC8-D1719D4D367F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Personal and Home Care Aide Training</a:t>
          </a:r>
          <a:endParaRPr lang="en-US" sz="1800" dirty="0">
            <a:latin typeface="+mn-lt"/>
          </a:endParaRPr>
        </a:p>
      </dgm:t>
    </dgm:pt>
    <dgm:pt modelId="{DA4EDFE4-EC7E-453A-8997-D1F59E70CE66}" type="parTrans" cxnId="{92D4ADE8-44BB-437C-A126-FAB65C9B8566}">
      <dgm:prSet/>
      <dgm:spPr/>
    </dgm:pt>
    <dgm:pt modelId="{2925BEF1-14AD-4C28-A9AA-5B94ED33E54F}" type="sibTrans" cxnId="{92D4ADE8-44BB-437C-A126-FAB65C9B8566}">
      <dgm:prSet/>
      <dgm:spPr/>
    </dgm:pt>
    <dgm:pt modelId="{E5B2F93B-8D37-434D-9395-CCFA11B8043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Many discretionary programs</a:t>
          </a:r>
          <a:endParaRPr lang="en-US" sz="1800" dirty="0">
            <a:latin typeface="+mn-lt"/>
          </a:endParaRPr>
        </a:p>
      </dgm:t>
    </dgm:pt>
    <dgm:pt modelId="{EB66417D-2B77-4CFE-8076-8B7535FB25A2}" type="parTrans" cxnId="{CA50F6CE-8226-4624-A5DE-6F1559AE79D0}">
      <dgm:prSet/>
      <dgm:spPr/>
    </dgm:pt>
    <dgm:pt modelId="{5E6C1BBF-7E83-44E7-9316-9D41E0AE0EE4}" type="sibTrans" cxnId="{CA50F6CE-8226-4624-A5DE-6F1559AE79D0}">
      <dgm:prSet/>
      <dgm:spPr/>
    </dgm:pt>
    <dgm:pt modelId="{29CAA371-5AFE-45A5-AD40-9F3FB92520AF}" type="pres">
      <dgm:prSet presAssocID="{5BD10AD8-C6D0-4D95-869A-126F44ACF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555F1-B115-459A-8FA8-03377F4C1D71}" type="pres">
      <dgm:prSet presAssocID="{630F2C5D-39AA-4A59-B710-BED65C2EAEC0}" presName="composite" presStyleCnt="0"/>
      <dgm:spPr/>
    </dgm:pt>
    <dgm:pt modelId="{14E4435D-464C-4F6C-BD32-C45B9AE59F2B}" type="pres">
      <dgm:prSet presAssocID="{630F2C5D-39AA-4A59-B710-BED65C2EAEC0}" presName="parTx" presStyleLbl="alignNode1" presStyleIdx="0" presStyleCnt="3" custScaleY="17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3F01-4A38-416B-B26D-C038776F4BF5}" type="pres">
      <dgm:prSet presAssocID="{630F2C5D-39AA-4A59-B710-BED65C2EAEC0}" presName="desTx" presStyleLbl="alignAccFollowNode1" presStyleIdx="0" presStyleCnt="3" custScaleY="86868" custLinFactNeighborX="-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22FBE-CC7E-4D5E-9A09-CF47592D2E10}" type="pres">
      <dgm:prSet presAssocID="{60DA8140-DB7C-4CBE-82E2-F48C71695933}" presName="space" presStyleCnt="0"/>
      <dgm:spPr/>
    </dgm:pt>
    <dgm:pt modelId="{D459194B-E1E4-491D-B2F9-C09DA7C42B40}" type="pres">
      <dgm:prSet presAssocID="{672D221D-4F44-47B0-8CAC-E41168305A9C}" presName="composite" presStyleCnt="0"/>
      <dgm:spPr/>
    </dgm:pt>
    <dgm:pt modelId="{2E15A6CE-821D-4D70-9DD5-7D317C51EFA6}" type="pres">
      <dgm:prSet presAssocID="{672D221D-4F44-47B0-8CAC-E41168305A9C}" presName="parTx" presStyleLbl="alignNode1" presStyleIdx="1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A286-DA6E-477B-BB74-9F0AAC3F4AE2}" type="pres">
      <dgm:prSet presAssocID="{672D221D-4F44-47B0-8CAC-E41168305A9C}" presName="desTx" presStyleLbl="alignAccFollowNode1" presStyleIdx="1" presStyleCnt="3" custScaleY="89602" custLinFactNeighborX="-460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0E1A7-251D-442B-AEEC-810E4AC62A66}" type="pres">
      <dgm:prSet presAssocID="{EF777977-EE4A-4F6C-B288-A94C9C465768}" presName="space" presStyleCnt="0"/>
      <dgm:spPr/>
    </dgm:pt>
    <dgm:pt modelId="{9946B682-9B1B-44B2-AC37-D1CCE8B39691}" type="pres">
      <dgm:prSet presAssocID="{47D9B9E6-C50B-4041-8B63-366A98646870}" presName="composite" presStyleCnt="0"/>
      <dgm:spPr/>
    </dgm:pt>
    <dgm:pt modelId="{ABDF10B9-E0C5-4317-B204-F1A0DD6948AD}" type="pres">
      <dgm:prSet presAssocID="{47D9B9E6-C50B-4041-8B63-366A98646870}" presName="parTx" presStyleLbl="alignNode1" presStyleIdx="2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C168E-6CC0-4FE5-9476-3ECB1EB9B240}" type="pres">
      <dgm:prSet presAssocID="{47D9B9E6-C50B-4041-8B63-366A98646870}" presName="desTx" presStyleLbl="alignAccFollowNode1" presStyleIdx="2" presStyleCnt="3" custScaleY="94739" custLinFactNeighborX="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0A5BE-FA15-4C1C-8116-9760F7D2B326}" srcId="{5BD10AD8-C6D0-4D95-869A-126F44ACF46F}" destId="{47D9B9E6-C50B-4041-8B63-366A98646870}" srcOrd="2" destOrd="0" parTransId="{6B04554B-1966-4503-84E1-3B888C33F4DA}" sibTransId="{93D9B664-C681-426C-9976-4754D51CE1E0}"/>
    <dgm:cxn modelId="{11C69E88-D0AB-4FED-9766-0F451BD7EDA6}" type="presOf" srcId="{7F052B5A-6292-4A15-BFC8-D1719D4D367F}" destId="{F9373F01-4A38-416B-B26D-C038776F4BF5}" srcOrd="0" destOrd="2" presId="urn:microsoft.com/office/officeart/2005/8/layout/hList1"/>
    <dgm:cxn modelId="{E513D650-B295-4BE5-94FE-20C8265365E6}" srcId="{672D221D-4F44-47B0-8CAC-E41168305A9C}" destId="{189FCD2E-70E8-4298-AABD-64193C9D4F4B}" srcOrd="1" destOrd="0" parTransId="{19335552-2DFD-4193-98F6-4F632FE250BA}" sibTransId="{7E239FDF-5E1C-4614-9F2C-4E34AD9067DF}"/>
    <dgm:cxn modelId="{520A655A-F624-4C7C-9955-5AD778E96C6E}" srcId="{47D9B9E6-C50B-4041-8B63-366A98646870}" destId="{F66E058F-F237-45D7-923E-B622D549D042}" srcOrd="0" destOrd="0" parTransId="{0011AFE0-7F1F-4413-A41F-CB74AA834DBE}" sibTransId="{B77952DF-A676-4808-8D5E-2EDAA0518BEB}"/>
    <dgm:cxn modelId="{9AAA71B6-E296-467E-A489-BF6D1C71F71D}" srcId="{630F2C5D-39AA-4A59-B710-BED65C2EAEC0}" destId="{DD9D25E5-0171-4D08-9840-83C34BCA8D29}" srcOrd="3" destOrd="0" parTransId="{EF954CAE-4024-4EF3-81AC-7E3688281DD2}" sibTransId="{33C5ECB3-EDAC-494E-8898-4EA6E8ED7CE9}"/>
    <dgm:cxn modelId="{3F03BEBF-CDD1-4A08-BAD5-9DEC97C7BE4F}" type="presOf" srcId="{5D7EDAF7-071A-47A2-B7A4-0FDD4705C062}" destId="{F433A286-DA6E-477B-BB74-9F0AAC3F4AE2}" srcOrd="0" destOrd="0" presId="urn:microsoft.com/office/officeart/2005/8/layout/hList1"/>
    <dgm:cxn modelId="{17795485-405E-4393-A4CD-8A12F94D949B}" type="presOf" srcId="{4D152E13-1F86-463B-BA9C-E46189361155}" destId="{24DC168E-6CC0-4FE5-9476-3ECB1EB9B240}" srcOrd="0" destOrd="1" presId="urn:microsoft.com/office/officeart/2005/8/layout/hList1"/>
    <dgm:cxn modelId="{CA50F6CE-8226-4624-A5DE-6F1559AE79D0}" srcId="{672D221D-4F44-47B0-8CAC-E41168305A9C}" destId="{E5B2F93B-8D37-434D-9395-CCFA11B8043B}" srcOrd="2" destOrd="0" parTransId="{EB66417D-2B77-4CFE-8076-8B7535FB25A2}" sibTransId="{5E6C1BBF-7E83-44E7-9316-9D41E0AE0EE4}"/>
    <dgm:cxn modelId="{B09B2DA0-8FEF-4D83-B35C-9666BE6EDF7E}" type="presOf" srcId="{630F2C5D-39AA-4A59-B710-BED65C2EAEC0}" destId="{14E4435D-464C-4F6C-BD32-C45B9AE59F2B}" srcOrd="0" destOrd="0" presId="urn:microsoft.com/office/officeart/2005/8/layout/hList1"/>
    <dgm:cxn modelId="{B7EE02B9-A73B-4084-918C-3EE0E5B81903}" type="presOf" srcId="{47D9B9E6-C50B-4041-8B63-366A98646870}" destId="{ABDF10B9-E0C5-4317-B204-F1A0DD6948AD}" srcOrd="0" destOrd="0" presId="urn:microsoft.com/office/officeart/2005/8/layout/hList1"/>
    <dgm:cxn modelId="{18AD2CFB-051A-4A8B-8599-08530606AFCD}" srcId="{5BD10AD8-C6D0-4D95-869A-126F44ACF46F}" destId="{672D221D-4F44-47B0-8CAC-E41168305A9C}" srcOrd="1" destOrd="0" parTransId="{86E21F67-6E34-4077-9890-8F4C1C2034A2}" sibTransId="{EF777977-EE4A-4F6C-B288-A94C9C465768}"/>
    <dgm:cxn modelId="{14E45931-A5AF-4B19-A1DC-00068B123ADC}" srcId="{630F2C5D-39AA-4A59-B710-BED65C2EAEC0}" destId="{D45153C9-B119-45D0-83BB-AD59D9422C38}" srcOrd="1" destOrd="0" parTransId="{DD3B6C80-C1D9-4F95-9B83-90A40EE099E9}" sibTransId="{7AC2FBC7-633E-4D8E-A91E-AC0305E15B35}"/>
    <dgm:cxn modelId="{AA28E558-EAAF-45A7-BA15-C4D66413F0A0}" type="presOf" srcId="{5BD10AD8-C6D0-4D95-869A-126F44ACF46F}" destId="{29CAA371-5AFE-45A5-AD40-9F3FB92520AF}" srcOrd="0" destOrd="0" presId="urn:microsoft.com/office/officeart/2005/8/layout/hList1"/>
    <dgm:cxn modelId="{40D81D1D-127A-44DC-9468-DCB10424ED9D}" type="presOf" srcId="{3EDEBAF5-3E99-433B-96A3-6A22F98AD850}" destId="{F9373F01-4A38-416B-B26D-C038776F4BF5}" srcOrd="0" destOrd="0" presId="urn:microsoft.com/office/officeart/2005/8/layout/hList1"/>
    <dgm:cxn modelId="{9883B226-9966-4F97-B7C8-2FFF49847F6E}" type="presOf" srcId="{DD9D25E5-0171-4D08-9840-83C34BCA8D29}" destId="{F9373F01-4A38-416B-B26D-C038776F4BF5}" srcOrd="0" destOrd="3" presId="urn:microsoft.com/office/officeart/2005/8/layout/hList1"/>
    <dgm:cxn modelId="{22AFB4D4-8A2B-4A28-B174-01F834862B9C}" type="presOf" srcId="{189FCD2E-70E8-4298-AABD-64193C9D4F4B}" destId="{F433A286-DA6E-477B-BB74-9F0AAC3F4AE2}" srcOrd="0" destOrd="1" presId="urn:microsoft.com/office/officeart/2005/8/layout/hList1"/>
    <dgm:cxn modelId="{9CB7E1D8-2B7F-4312-90D5-5CDEE4469B6B}" srcId="{47D9B9E6-C50B-4041-8B63-366A98646870}" destId="{68197598-BE67-4C45-857B-E5FFFA1056DB}" srcOrd="2" destOrd="0" parTransId="{9DCCCA6D-C6E6-4FA6-9D57-94E1C7552664}" sibTransId="{641EBB6B-C414-4347-8CBF-F9129BAB4A22}"/>
    <dgm:cxn modelId="{C5AE356C-9CA5-49E5-B89E-6318200AD0BC}" srcId="{672D221D-4F44-47B0-8CAC-E41168305A9C}" destId="{5D7EDAF7-071A-47A2-B7A4-0FDD4705C062}" srcOrd="0" destOrd="0" parTransId="{7DB5EA9A-1EBB-48A6-A629-ACB930B0F92E}" sibTransId="{874B680C-2089-4F09-8724-763392B5A0A2}"/>
    <dgm:cxn modelId="{EFCBE755-1B83-4038-B3B7-303549B2D9D7}" type="presOf" srcId="{68197598-BE67-4C45-857B-E5FFFA1056DB}" destId="{24DC168E-6CC0-4FE5-9476-3ECB1EB9B240}" srcOrd="0" destOrd="2" presId="urn:microsoft.com/office/officeart/2005/8/layout/hList1"/>
    <dgm:cxn modelId="{2413A2DF-8CB3-45CB-A416-250B020C82E6}" type="presOf" srcId="{D45153C9-B119-45D0-83BB-AD59D9422C38}" destId="{F9373F01-4A38-416B-B26D-C038776F4BF5}" srcOrd="0" destOrd="1" presId="urn:microsoft.com/office/officeart/2005/8/layout/hList1"/>
    <dgm:cxn modelId="{5FD467EB-A4EB-401C-91E7-8836442E5D3B}" type="presOf" srcId="{672D221D-4F44-47B0-8CAC-E41168305A9C}" destId="{2E15A6CE-821D-4D70-9DD5-7D317C51EFA6}" srcOrd="0" destOrd="0" presId="urn:microsoft.com/office/officeart/2005/8/layout/hList1"/>
    <dgm:cxn modelId="{D22FD031-50D4-4254-9887-D6A927EEE498}" srcId="{47D9B9E6-C50B-4041-8B63-366A98646870}" destId="{4D152E13-1F86-463B-BA9C-E46189361155}" srcOrd="1" destOrd="0" parTransId="{4038816D-31BA-42FA-9E14-50EC00A3B754}" sibTransId="{6E1F9AF7-D2B4-4D83-B3D0-D4095D5A667D}"/>
    <dgm:cxn modelId="{4F150A2C-E3C1-4477-87C7-9AF3EA1A7558}" srcId="{5BD10AD8-C6D0-4D95-869A-126F44ACF46F}" destId="{630F2C5D-39AA-4A59-B710-BED65C2EAEC0}" srcOrd="0" destOrd="0" parTransId="{C7D1D9FA-0541-4268-BBD6-608A89BF4A7F}" sibTransId="{60DA8140-DB7C-4CBE-82E2-F48C71695933}"/>
    <dgm:cxn modelId="{92D4ADE8-44BB-437C-A126-FAB65C9B8566}" srcId="{630F2C5D-39AA-4A59-B710-BED65C2EAEC0}" destId="{7F052B5A-6292-4A15-BFC8-D1719D4D367F}" srcOrd="2" destOrd="0" parTransId="{DA4EDFE4-EC7E-453A-8997-D1F59E70CE66}" sibTransId="{2925BEF1-14AD-4C28-A9AA-5B94ED33E54F}"/>
    <dgm:cxn modelId="{2D7D1240-76B0-48DD-A0EB-BCC62C6FE45A}" type="presOf" srcId="{E5B2F93B-8D37-434D-9395-CCFA11B8043B}" destId="{F433A286-DA6E-477B-BB74-9F0AAC3F4AE2}" srcOrd="0" destOrd="2" presId="urn:microsoft.com/office/officeart/2005/8/layout/hList1"/>
    <dgm:cxn modelId="{8C5FA7D4-3F10-4B3A-BA0F-122B45F81AD5}" type="presOf" srcId="{F66E058F-F237-45D7-923E-B622D549D042}" destId="{24DC168E-6CC0-4FE5-9476-3ECB1EB9B240}" srcOrd="0" destOrd="0" presId="urn:microsoft.com/office/officeart/2005/8/layout/hList1"/>
    <dgm:cxn modelId="{1AEA5908-6725-4F9F-AA1C-5BBC6E35F546}" srcId="{630F2C5D-39AA-4A59-B710-BED65C2EAEC0}" destId="{3EDEBAF5-3E99-433B-96A3-6A22F98AD850}" srcOrd="0" destOrd="0" parTransId="{7ECE53E2-085D-4469-8A8A-C1A1E46F1088}" sibTransId="{44EE02DE-8EF0-4549-A250-AF0DD2C0FC80}"/>
    <dgm:cxn modelId="{9D582CE2-7E35-49FC-9AA3-50C7800B02F1}" type="presParOf" srcId="{29CAA371-5AFE-45A5-AD40-9F3FB92520AF}" destId="{1D0555F1-B115-459A-8FA8-03377F4C1D71}" srcOrd="0" destOrd="0" presId="urn:microsoft.com/office/officeart/2005/8/layout/hList1"/>
    <dgm:cxn modelId="{45437AEE-27DE-4F18-938D-A2309E42F7FA}" type="presParOf" srcId="{1D0555F1-B115-459A-8FA8-03377F4C1D71}" destId="{14E4435D-464C-4F6C-BD32-C45B9AE59F2B}" srcOrd="0" destOrd="0" presId="urn:microsoft.com/office/officeart/2005/8/layout/hList1"/>
    <dgm:cxn modelId="{AF00D6A1-DED0-4C44-9C58-08F4EE5E29E5}" type="presParOf" srcId="{1D0555F1-B115-459A-8FA8-03377F4C1D71}" destId="{F9373F01-4A38-416B-B26D-C038776F4BF5}" srcOrd="1" destOrd="0" presId="urn:microsoft.com/office/officeart/2005/8/layout/hList1"/>
    <dgm:cxn modelId="{2687E7D1-3CF2-4DC7-B28E-BE95B0D93047}" type="presParOf" srcId="{29CAA371-5AFE-45A5-AD40-9F3FB92520AF}" destId="{1D322FBE-CC7E-4D5E-9A09-CF47592D2E10}" srcOrd="1" destOrd="0" presId="urn:microsoft.com/office/officeart/2005/8/layout/hList1"/>
    <dgm:cxn modelId="{32287E53-8498-44B0-BC9C-379C8BEB707B}" type="presParOf" srcId="{29CAA371-5AFE-45A5-AD40-9F3FB92520AF}" destId="{D459194B-E1E4-491D-B2F9-C09DA7C42B40}" srcOrd="2" destOrd="0" presId="urn:microsoft.com/office/officeart/2005/8/layout/hList1"/>
    <dgm:cxn modelId="{E1A80589-5C1C-457B-AB7D-F92B3671EF9B}" type="presParOf" srcId="{D459194B-E1E4-491D-B2F9-C09DA7C42B40}" destId="{2E15A6CE-821D-4D70-9DD5-7D317C51EFA6}" srcOrd="0" destOrd="0" presId="urn:microsoft.com/office/officeart/2005/8/layout/hList1"/>
    <dgm:cxn modelId="{F720D065-936A-4E5D-896E-6AFC54BFD2DF}" type="presParOf" srcId="{D459194B-E1E4-491D-B2F9-C09DA7C42B40}" destId="{F433A286-DA6E-477B-BB74-9F0AAC3F4AE2}" srcOrd="1" destOrd="0" presId="urn:microsoft.com/office/officeart/2005/8/layout/hList1"/>
    <dgm:cxn modelId="{2B2F6CDE-B7F5-4012-8F21-6622BAFD4C66}" type="presParOf" srcId="{29CAA371-5AFE-45A5-AD40-9F3FB92520AF}" destId="{48D0E1A7-251D-442B-AEEC-810E4AC62A66}" srcOrd="3" destOrd="0" presId="urn:microsoft.com/office/officeart/2005/8/layout/hList1"/>
    <dgm:cxn modelId="{37A97EA3-47D8-45F6-BC50-A0E8D9D51016}" type="presParOf" srcId="{29CAA371-5AFE-45A5-AD40-9F3FB92520AF}" destId="{9946B682-9B1B-44B2-AC37-D1CCE8B39691}" srcOrd="4" destOrd="0" presId="urn:microsoft.com/office/officeart/2005/8/layout/hList1"/>
    <dgm:cxn modelId="{9C7C5E5D-0001-4DF4-B8B4-426109452FED}" type="presParOf" srcId="{9946B682-9B1B-44B2-AC37-D1CCE8B39691}" destId="{ABDF10B9-E0C5-4317-B204-F1A0DD6948AD}" srcOrd="0" destOrd="0" presId="urn:microsoft.com/office/officeart/2005/8/layout/hList1"/>
    <dgm:cxn modelId="{CF59C53B-A006-401E-AD42-9762938ECA51}" type="presParOf" srcId="{9946B682-9B1B-44B2-AC37-D1CCE8B39691}" destId="{24DC168E-6CC0-4FE5-9476-3ECB1EB9B2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10AD8-C6D0-4D95-869A-126F44ACF46F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0F2C5D-39AA-4A59-B710-BED65C2EAEC0}">
      <dgm:prSet phldrT="[Text]" custT="1"/>
      <dgm:spPr/>
      <dgm:t>
        <a:bodyPr/>
        <a:lstStyle/>
        <a:p>
          <a:r>
            <a:rPr lang="en-US" sz="2800" b="1" dirty="0" smtClean="0"/>
            <a:t>April 1, 2015</a:t>
          </a:r>
          <a:endParaRPr lang="en-US" sz="2800" b="1" dirty="0"/>
        </a:p>
      </dgm:t>
    </dgm:pt>
    <dgm:pt modelId="{C7D1D9FA-0541-4268-BBD6-608A89BF4A7F}" type="parTrans" cxnId="{4F150A2C-E3C1-4477-87C7-9AF3EA1A7558}">
      <dgm:prSet/>
      <dgm:spPr/>
      <dgm:t>
        <a:bodyPr/>
        <a:lstStyle/>
        <a:p>
          <a:endParaRPr lang="en-US"/>
        </a:p>
      </dgm:t>
    </dgm:pt>
    <dgm:pt modelId="{60DA8140-DB7C-4CBE-82E2-F48C71695933}" type="sibTrans" cxnId="{4F150A2C-E3C1-4477-87C7-9AF3EA1A7558}">
      <dgm:prSet/>
      <dgm:spPr/>
      <dgm:t>
        <a:bodyPr/>
        <a:lstStyle/>
        <a:p>
          <a:endParaRPr lang="en-US"/>
        </a:p>
      </dgm:t>
    </dgm:pt>
    <dgm:pt modelId="{3EDEBAF5-3E99-433B-96A3-6A22F98AD850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Medicaid Qualifying Individual and Transitional Medical Assistance*</a:t>
          </a:r>
          <a:endParaRPr lang="en-US" sz="1800" dirty="0">
            <a:latin typeface="+mn-lt"/>
          </a:endParaRPr>
        </a:p>
      </dgm:t>
    </dgm:pt>
    <dgm:pt modelId="{7ECE53E2-085D-4469-8A8A-C1A1E46F1088}" type="parTrans" cxnId="{1AEA5908-6725-4F9F-AA1C-5BBC6E35F546}">
      <dgm:prSet/>
      <dgm:spPr/>
      <dgm:t>
        <a:bodyPr/>
        <a:lstStyle/>
        <a:p>
          <a:endParaRPr lang="en-US"/>
        </a:p>
      </dgm:t>
    </dgm:pt>
    <dgm:pt modelId="{44EE02DE-8EF0-4549-A250-AF0DD2C0FC80}" type="sibTrans" cxnId="{1AEA5908-6725-4F9F-AA1C-5BBC6E35F546}">
      <dgm:prSet/>
      <dgm:spPr/>
      <dgm:t>
        <a:bodyPr/>
        <a:lstStyle/>
        <a:p>
          <a:endParaRPr lang="en-US"/>
        </a:p>
      </dgm:t>
    </dgm:pt>
    <dgm:pt modelId="{672D221D-4F44-47B0-8CAC-E41168305A9C}">
      <dgm:prSet phldrT="[Text]" custT="1"/>
      <dgm:spPr/>
      <dgm:t>
        <a:bodyPr/>
        <a:lstStyle/>
        <a:p>
          <a:r>
            <a:rPr lang="en-US" sz="2800" b="1" dirty="0" smtClean="0"/>
            <a:t>Sept. 30, 2015</a:t>
          </a:r>
          <a:endParaRPr lang="en-US" sz="2800" b="1" dirty="0"/>
        </a:p>
      </dgm:t>
    </dgm:pt>
    <dgm:pt modelId="{86E21F67-6E34-4077-9890-8F4C1C2034A2}" type="parTrans" cxnId="{18AD2CFB-051A-4A8B-8599-08530606AFCD}">
      <dgm:prSet/>
      <dgm:spPr/>
      <dgm:t>
        <a:bodyPr/>
        <a:lstStyle/>
        <a:p>
          <a:endParaRPr lang="en-US"/>
        </a:p>
      </dgm:t>
    </dgm:pt>
    <dgm:pt modelId="{EF777977-EE4A-4F6C-B288-A94C9C465768}" type="sibTrans" cxnId="{18AD2CFB-051A-4A8B-8599-08530606AFCD}">
      <dgm:prSet/>
      <dgm:spPr/>
      <dgm:t>
        <a:bodyPr/>
        <a:lstStyle/>
        <a:p>
          <a:endParaRPr lang="en-US"/>
        </a:p>
      </dgm:t>
    </dgm:pt>
    <dgm:pt modelId="{5D7EDAF7-071A-47A2-B7A4-0FDD4705C062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Health Profession Opportunity Grant*</a:t>
          </a:r>
          <a:endParaRPr lang="en-US" sz="1800" dirty="0">
            <a:latin typeface="+mn-lt"/>
          </a:endParaRPr>
        </a:p>
      </dgm:t>
    </dgm:pt>
    <dgm:pt modelId="{7DB5EA9A-1EBB-48A6-A629-ACB930B0F92E}" type="parTrans" cxnId="{C5AE356C-9CA5-49E5-B89E-6318200AD0BC}">
      <dgm:prSet/>
      <dgm:spPr/>
      <dgm:t>
        <a:bodyPr/>
        <a:lstStyle/>
        <a:p>
          <a:endParaRPr lang="en-US"/>
        </a:p>
      </dgm:t>
    </dgm:pt>
    <dgm:pt modelId="{874B680C-2089-4F09-8724-763392B5A0A2}" type="sibTrans" cxnId="{C5AE356C-9CA5-49E5-B89E-6318200AD0BC}">
      <dgm:prSet/>
      <dgm:spPr/>
      <dgm:t>
        <a:bodyPr/>
        <a:lstStyle/>
        <a:p>
          <a:endParaRPr lang="en-US"/>
        </a:p>
      </dgm:t>
    </dgm:pt>
    <dgm:pt modelId="{47D9B9E6-C50B-4041-8B63-366A98646870}">
      <dgm:prSet phldrT="[Text]" custT="1"/>
      <dgm:spPr/>
      <dgm:t>
        <a:bodyPr/>
        <a:lstStyle/>
        <a:p>
          <a:r>
            <a:rPr lang="en-US" sz="2800" b="1" dirty="0" smtClean="0"/>
            <a:t>Beyond</a:t>
          </a:r>
          <a:endParaRPr lang="en-US" sz="2800" b="1" dirty="0"/>
        </a:p>
      </dgm:t>
    </dgm:pt>
    <dgm:pt modelId="{6B04554B-1966-4503-84E1-3B888C33F4DA}" type="parTrans" cxnId="{5730A5BE-FA15-4C1C-8116-9760F7D2B326}">
      <dgm:prSet/>
      <dgm:spPr/>
      <dgm:t>
        <a:bodyPr/>
        <a:lstStyle/>
        <a:p>
          <a:endParaRPr lang="en-US"/>
        </a:p>
      </dgm:t>
    </dgm:pt>
    <dgm:pt modelId="{93D9B664-C681-426C-9976-4754D51CE1E0}" type="sibTrans" cxnId="{5730A5BE-FA15-4C1C-8116-9760F7D2B326}">
      <dgm:prSet/>
      <dgm:spPr/>
      <dgm:t>
        <a:bodyPr/>
        <a:lstStyle/>
        <a:p>
          <a:endParaRPr lang="en-US"/>
        </a:p>
      </dgm:t>
    </dgm:pt>
    <dgm:pt modelId="{68197598-BE67-4C45-857B-E5FFFA1056D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PPHF (indefinite)</a:t>
          </a:r>
          <a:endParaRPr lang="en-US" sz="1800" dirty="0">
            <a:latin typeface="+mn-lt"/>
          </a:endParaRPr>
        </a:p>
      </dgm:t>
    </dgm:pt>
    <dgm:pt modelId="{9DCCCA6D-C6E6-4FA6-9D57-94E1C7552664}" type="parTrans" cxnId="{9CB7E1D8-2B7F-4312-90D5-5CDEE4469B6B}">
      <dgm:prSet/>
      <dgm:spPr/>
      <dgm:t>
        <a:bodyPr/>
        <a:lstStyle/>
        <a:p>
          <a:endParaRPr lang="en-US"/>
        </a:p>
      </dgm:t>
    </dgm:pt>
    <dgm:pt modelId="{641EBB6B-C414-4347-8CBF-F9129BAB4A22}" type="sibTrans" cxnId="{9CB7E1D8-2B7F-4312-90D5-5CDEE4469B6B}">
      <dgm:prSet/>
      <dgm:spPr/>
      <dgm:t>
        <a:bodyPr/>
        <a:lstStyle/>
        <a:p>
          <a:endParaRPr lang="en-US"/>
        </a:p>
      </dgm:t>
    </dgm:pt>
    <dgm:pt modelId="{4D152E13-1F86-463B-BA9C-E46189361155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CMS Innovation Center (9/30/19)</a:t>
          </a:r>
          <a:endParaRPr lang="en-US" sz="1800" dirty="0">
            <a:latin typeface="+mn-lt"/>
          </a:endParaRPr>
        </a:p>
      </dgm:t>
    </dgm:pt>
    <dgm:pt modelId="{4038816D-31BA-42FA-9E14-50EC00A3B754}" type="parTrans" cxnId="{D22FD031-50D4-4254-9887-D6A927EEE498}">
      <dgm:prSet/>
      <dgm:spPr/>
      <dgm:t>
        <a:bodyPr/>
        <a:lstStyle/>
        <a:p>
          <a:endParaRPr lang="en-US"/>
        </a:p>
      </dgm:t>
    </dgm:pt>
    <dgm:pt modelId="{6E1F9AF7-D2B4-4D83-B3D0-D4095D5A667D}" type="sibTrans" cxnId="{D22FD031-50D4-4254-9887-D6A927EEE498}">
      <dgm:prSet/>
      <dgm:spPr/>
      <dgm:t>
        <a:bodyPr/>
        <a:lstStyle/>
        <a:p>
          <a:endParaRPr lang="en-US"/>
        </a:p>
      </dgm:t>
    </dgm:pt>
    <dgm:pt modelId="{8EB00279-F77A-4DC3-A266-A126BACDF1BF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MIECHV*</a:t>
          </a:r>
          <a:endParaRPr lang="en-US" sz="1800" dirty="0">
            <a:latin typeface="+mn-lt"/>
          </a:endParaRPr>
        </a:p>
      </dgm:t>
    </dgm:pt>
    <dgm:pt modelId="{B76EC561-7980-40C8-8807-2F0C5C9355AC}" type="parTrans" cxnId="{9F6B11C2-CF32-4121-9021-E7FB165B8817}">
      <dgm:prSet/>
      <dgm:spPr/>
      <dgm:t>
        <a:bodyPr/>
        <a:lstStyle/>
        <a:p>
          <a:endParaRPr lang="en-US"/>
        </a:p>
      </dgm:t>
    </dgm:pt>
    <dgm:pt modelId="{E7DA7979-1328-4AA5-9D59-A2EFD548E5CE}" type="sibTrans" cxnId="{9F6B11C2-CF32-4121-9021-E7FB165B8817}">
      <dgm:prSet/>
      <dgm:spPr/>
      <dgm:t>
        <a:bodyPr/>
        <a:lstStyle/>
        <a:p>
          <a:endParaRPr lang="en-US"/>
        </a:p>
      </dgm:t>
    </dgm:pt>
    <dgm:pt modelId="{4E45F3B4-3F28-4740-9AF9-9EB869D5728C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Medicare Outreach assistance*</a:t>
          </a:r>
          <a:endParaRPr lang="en-US" sz="1800" dirty="0">
            <a:latin typeface="+mn-lt"/>
          </a:endParaRPr>
        </a:p>
      </dgm:t>
    </dgm:pt>
    <dgm:pt modelId="{A5DBCB6A-F4F7-4DBF-B5D1-44D0378FD5F3}" type="parTrans" cxnId="{82A98EF0-F308-4BAB-B786-3160E816DCC0}">
      <dgm:prSet/>
      <dgm:spPr/>
      <dgm:t>
        <a:bodyPr/>
        <a:lstStyle/>
        <a:p>
          <a:endParaRPr lang="en-US"/>
        </a:p>
      </dgm:t>
    </dgm:pt>
    <dgm:pt modelId="{A13F1DCE-1D61-4CB7-8300-117D131182ED}" type="sibTrans" cxnId="{82A98EF0-F308-4BAB-B786-3160E816DCC0}">
      <dgm:prSet/>
      <dgm:spPr/>
      <dgm:t>
        <a:bodyPr/>
        <a:lstStyle/>
        <a:p>
          <a:endParaRPr lang="en-US"/>
        </a:p>
      </dgm:t>
    </dgm:pt>
    <dgm:pt modelId="{C0EBA06B-BE6F-4B7E-95AC-AB24310C216F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Personal Responsibility Education Program*</a:t>
          </a:r>
          <a:endParaRPr lang="en-US" sz="1800" dirty="0">
            <a:latin typeface="+mn-lt"/>
          </a:endParaRPr>
        </a:p>
      </dgm:t>
    </dgm:pt>
    <dgm:pt modelId="{B57C3102-4FC9-4505-B08B-F52F0401F2DB}" type="parTrans" cxnId="{60DD4467-7217-4E3C-ACB5-0A1D893E86AB}">
      <dgm:prSet/>
      <dgm:spPr/>
      <dgm:t>
        <a:bodyPr/>
        <a:lstStyle/>
        <a:p>
          <a:endParaRPr lang="en-US"/>
        </a:p>
      </dgm:t>
    </dgm:pt>
    <dgm:pt modelId="{9118E86C-992E-42B2-A0A3-7C7AB6DDEC3D}" type="sibTrans" cxnId="{60DD4467-7217-4E3C-ACB5-0A1D893E86AB}">
      <dgm:prSet/>
      <dgm:spPr/>
      <dgm:t>
        <a:bodyPr/>
        <a:lstStyle/>
        <a:p>
          <a:endParaRPr lang="en-US"/>
        </a:p>
      </dgm:t>
    </dgm:pt>
    <dgm:pt modelId="{A9412AAB-A0E1-403E-A9A7-11DAF139011B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Abstinence Ed.*</a:t>
          </a:r>
          <a:endParaRPr lang="en-US" sz="1800" dirty="0">
            <a:latin typeface="+mn-lt"/>
          </a:endParaRPr>
        </a:p>
      </dgm:t>
    </dgm:pt>
    <dgm:pt modelId="{3F84486D-DC82-4C63-A17D-3D61E21D3286}" type="parTrans" cxnId="{85141535-71B7-4E2C-8483-41152E04F36D}">
      <dgm:prSet/>
      <dgm:spPr/>
      <dgm:t>
        <a:bodyPr/>
        <a:lstStyle/>
        <a:p>
          <a:endParaRPr lang="en-US"/>
        </a:p>
      </dgm:t>
    </dgm:pt>
    <dgm:pt modelId="{B5CF4B06-4F53-4FA3-B8CB-03963B2EE41C}" type="sibTrans" cxnId="{85141535-71B7-4E2C-8483-41152E04F36D}">
      <dgm:prSet/>
      <dgm:spPr/>
      <dgm:t>
        <a:bodyPr/>
        <a:lstStyle/>
        <a:p>
          <a:endParaRPr lang="en-US"/>
        </a:p>
      </dgm:t>
    </dgm:pt>
    <dgm:pt modelId="{3EFE7593-02AD-439C-9679-4E4DCA3FD42F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  <a:cs typeface="Calibri" pitchFamily="34" charset="0"/>
            </a:rPr>
            <a:t>Money Follows the Person (9/30/16)</a:t>
          </a:r>
          <a:endParaRPr lang="en-US" sz="1800" dirty="0">
            <a:latin typeface="+mn-lt"/>
          </a:endParaRPr>
        </a:p>
      </dgm:t>
    </dgm:pt>
    <dgm:pt modelId="{0D8ABF9A-50A0-41AF-A967-8E4D8AD47D95}" type="parTrans" cxnId="{645AE323-39A3-480A-A104-E205AF9162E3}">
      <dgm:prSet/>
      <dgm:spPr/>
      <dgm:t>
        <a:bodyPr/>
        <a:lstStyle/>
        <a:p>
          <a:endParaRPr lang="en-US"/>
        </a:p>
      </dgm:t>
    </dgm:pt>
    <dgm:pt modelId="{1140265A-F19C-480F-BBDA-D94F3375EA1C}" type="sibTrans" cxnId="{645AE323-39A3-480A-A104-E205AF9162E3}">
      <dgm:prSet/>
      <dgm:spPr/>
      <dgm:t>
        <a:bodyPr/>
        <a:lstStyle/>
        <a:p>
          <a:endParaRPr lang="en-US"/>
        </a:p>
      </dgm:t>
    </dgm:pt>
    <dgm:pt modelId="{1CBA8B8C-A178-4CC4-A879-829E344134A5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CHIP</a:t>
          </a:r>
          <a:endParaRPr lang="en-US" sz="1800" dirty="0">
            <a:latin typeface="+mn-lt"/>
          </a:endParaRPr>
        </a:p>
      </dgm:t>
    </dgm:pt>
    <dgm:pt modelId="{D779EC90-C850-45ED-AD9F-F95C7E17FA6D}" type="parTrans" cxnId="{FEF3CB56-0ABA-4E1D-8144-DA9B93F4CC5C}">
      <dgm:prSet/>
      <dgm:spPr/>
      <dgm:t>
        <a:bodyPr/>
        <a:lstStyle/>
        <a:p>
          <a:endParaRPr lang="en-US"/>
        </a:p>
      </dgm:t>
    </dgm:pt>
    <dgm:pt modelId="{89384FFA-0FA5-42F7-A199-19EDB58E5594}" type="sibTrans" cxnId="{FEF3CB56-0ABA-4E1D-8144-DA9B93F4CC5C}">
      <dgm:prSet/>
      <dgm:spPr/>
      <dgm:t>
        <a:bodyPr/>
        <a:lstStyle/>
        <a:p>
          <a:endParaRPr lang="en-US"/>
        </a:p>
      </dgm:t>
    </dgm:pt>
    <dgm:pt modelId="{9E5144D3-F841-4D49-BE2C-FDED2033C8A8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Community Health Centers</a:t>
          </a:r>
          <a:endParaRPr lang="en-US" sz="1800" dirty="0">
            <a:latin typeface="+mn-lt"/>
          </a:endParaRPr>
        </a:p>
      </dgm:t>
    </dgm:pt>
    <dgm:pt modelId="{A84FBF54-A285-4BC4-B87F-1E9162C106AF}" type="parTrans" cxnId="{BCDEEA2B-57D3-4F3C-A55A-92A52A554008}">
      <dgm:prSet/>
      <dgm:spPr/>
      <dgm:t>
        <a:bodyPr/>
        <a:lstStyle/>
        <a:p>
          <a:endParaRPr lang="en-US"/>
        </a:p>
      </dgm:t>
    </dgm:pt>
    <dgm:pt modelId="{304DBA56-F1CA-4DCE-9D20-AD50F6342824}" type="sibTrans" cxnId="{BCDEEA2B-57D3-4F3C-A55A-92A52A554008}">
      <dgm:prSet/>
      <dgm:spPr/>
      <dgm:t>
        <a:bodyPr/>
        <a:lstStyle/>
        <a:p>
          <a:endParaRPr lang="en-US"/>
        </a:p>
      </dgm:t>
    </dgm:pt>
    <dgm:pt modelId="{7D70A5CC-8004-4629-83A3-DE9714C5D911}">
      <dgm:prSet phldrT="[Text]" custT="1"/>
      <dgm:spPr>
        <a:noFill/>
        <a:ln>
          <a:solidFill>
            <a:srgbClr val="003366"/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Family-to-family*</a:t>
          </a:r>
          <a:endParaRPr lang="en-US" sz="1800" dirty="0">
            <a:latin typeface="+mn-lt"/>
          </a:endParaRPr>
        </a:p>
      </dgm:t>
    </dgm:pt>
    <dgm:pt modelId="{821332E9-6F87-4D8D-96AC-2FD0959A8DB6}" type="parTrans" cxnId="{C14B5D81-701A-4A1F-9652-6A5F2F94951F}">
      <dgm:prSet/>
      <dgm:spPr/>
      <dgm:t>
        <a:bodyPr/>
        <a:lstStyle/>
        <a:p>
          <a:endParaRPr lang="en-US"/>
        </a:p>
      </dgm:t>
    </dgm:pt>
    <dgm:pt modelId="{32EEA41D-D21F-4694-B9F0-DEF203EBCFF5}" type="sibTrans" cxnId="{C14B5D81-701A-4A1F-9652-6A5F2F94951F}">
      <dgm:prSet/>
      <dgm:spPr/>
      <dgm:t>
        <a:bodyPr/>
        <a:lstStyle/>
        <a:p>
          <a:endParaRPr lang="en-US"/>
        </a:p>
      </dgm:t>
    </dgm:pt>
    <dgm:pt modelId="{4FCAB1CA-279F-4AC1-AE3C-A7E317772BD7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DSH </a:t>
          </a:r>
          <a:r>
            <a:rPr lang="en-US" sz="1800" dirty="0" smtClean="0">
              <a:latin typeface="+mn-lt"/>
            </a:rPr>
            <a:t>Cuts </a:t>
          </a:r>
          <a:r>
            <a:rPr lang="en-US" sz="1800" dirty="0" smtClean="0">
              <a:latin typeface="+mn-lt"/>
            </a:rPr>
            <a:t>(10/1/16)</a:t>
          </a:r>
          <a:endParaRPr lang="en-US" sz="1800" dirty="0">
            <a:latin typeface="+mn-lt"/>
          </a:endParaRPr>
        </a:p>
      </dgm:t>
    </dgm:pt>
    <dgm:pt modelId="{60890A7E-1163-408F-A6C9-11F082B12836}" type="parTrans" cxnId="{D3CF7CEB-EBD2-4C93-8B60-245F3042785F}">
      <dgm:prSet/>
      <dgm:spPr/>
      <dgm:t>
        <a:bodyPr/>
        <a:lstStyle/>
        <a:p>
          <a:endParaRPr lang="en-US"/>
        </a:p>
      </dgm:t>
    </dgm:pt>
    <dgm:pt modelId="{115CCD5F-BA50-48BB-8D66-3E3C49167045}" type="sibTrans" cxnId="{D3CF7CEB-EBD2-4C93-8B60-245F3042785F}">
      <dgm:prSet/>
      <dgm:spPr/>
      <dgm:t>
        <a:bodyPr/>
        <a:lstStyle/>
        <a:p>
          <a:endParaRPr lang="en-US"/>
        </a:p>
      </dgm:t>
    </dgm:pt>
    <dgm:pt modelId="{604918DC-BF96-4F65-A04A-02F6A4A1A294}">
      <dgm:prSet phldrT="[Text]" custT="1"/>
      <dgm:spPr>
        <a:noFill/>
        <a:ln>
          <a:solidFill>
            <a:srgbClr val="003366">
              <a:alpha val="90000"/>
            </a:srgb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Pregnancy Assistance Fund (9/30/19)</a:t>
          </a:r>
          <a:endParaRPr lang="en-US" sz="1800" dirty="0">
            <a:latin typeface="+mn-lt"/>
          </a:endParaRPr>
        </a:p>
      </dgm:t>
    </dgm:pt>
    <dgm:pt modelId="{344B379F-AC02-4A32-BC22-199BAA9D9F79}" type="parTrans" cxnId="{776CC0D2-F079-4C7B-A0B5-54E68CFE0BF1}">
      <dgm:prSet/>
      <dgm:spPr/>
      <dgm:t>
        <a:bodyPr/>
        <a:lstStyle/>
        <a:p>
          <a:endParaRPr lang="en-US"/>
        </a:p>
      </dgm:t>
    </dgm:pt>
    <dgm:pt modelId="{CC46978B-8237-45EC-80CD-6111665AF8E9}" type="sibTrans" cxnId="{776CC0D2-F079-4C7B-A0B5-54E68CFE0BF1}">
      <dgm:prSet/>
      <dgm:spPr/>
      <dgm:t>
        <a:bodyPr/>
        <a:lstStyle/>
        <a:p>
          <a:endParaRPr lang="en-US"/>
        </a:p>
      </dgm:t>
    </dgm:pt>
    <dgm:pt modelId="{29CAA371-5AFE-45A5-AD40-9F3FB92520AF}" type="pres">
      <dgm:prSet presAssocID="{5BD10AD8-C6D0-4D95-869A-126F44ACF4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0555F1-B115-459A-8FA8-03377F4C1D71}" type="pres">
      <dgm:prSet presAssocID="{630F2C5D-39AA-4A59-B710-BED65C2EAEC0}" presName="composite" presStyleCnt="0"/>
      <dgm:spPr/>
    </dgm:pt>
    <dgm:pt modelId="{14E4435D-464C-4F6C-BD32-C45B9AE59F2B}" type="pres">
      <dgm:prSet presAssocID="{630F2C5D-39AA-4A59-B710-BED65C2EAEC0}" presName="parTx" presStyleLbl="alignNode1" presStyleIdx="0" presStyleCnt="3" custScaleY="1776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73F01-4A38-416B-B26D-C038776F4BF5}" type="pres">
      <dgm:prSet presAssocID="{630F2C5D-39AA-4A59-B710-BED65C2EAEC0}" presName="desTx" presStyleLbl="alignAccFollowNode1" presStyleIdx="0" presStyleCnt="3" custScaleY="91644" custLinFactNeighborX="-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22FBE-CC7E-4D5E-9A09-CF47592D2E10}" type="pres">
      <dgm:prSet presAssocID="{60DA8140-DB7C-4CBE-82E2-F48C71695933}" presName="space" presStyleCnt="0"/>
      <dgm:spPr/>
    </dgm:pt>
    <dgm:pt modelId="{D459194B-E1E4-491D-B2F9-C09DA7C42B40}" type="pres">
      <dgm:prSet presAssocID="{672D221D-4F44-47B0-8CAC-E41168305A9C}" presName="composite" presStyleCnt="0"/>
      <dgm:spPr/>
    </dgm:pt>
    <dgm:pt modelId="{2E15A6CE-821D-4D70-9DD5-7D317C51EFA6}" type="pres">
      <dgm:prSet presAssocID="{672D221D-4F44-47B0-8CAC-E41168305A9C}" presName="parTx" presStyleLbl="alignNode1" presStyleIdx="1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3A286-DA6E-477B-BB74-9F0AAC3F4AE2}" type="pres">
      <dgm:prSet presAssocID="{672D221D-4F44-47B0-8CAC-E41168305A9C}" presName="desTx" presStyleLbl="alignAccFollowNode1" presStyleIdx="1" presStyleCnt="3" custScaleY="91736" custLinFactNeighborX="-460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0E1A7-251D-442B-AEEC-810E4AC62A66}" type="pres">
      <dgm:prSet presAssocID="{EF777977-EE4A-4F6C-B288-A94C9C465768}" presName="space" presStyleCnt="0"/>
      <dgm:spPr/>
    </dgm:pt>
    <dgm:pt modelId="{9946B682-9B1B-44B2-AC37-D1CCE8B39691}" type="pres">
      <dgm:prSet presAssocID="{47D9B9E6-C50B-4041-8B63-366A98646870}" presName="composite" presStyleCnt="0"/>
      <dgm:spPr/>
    </dgm:pt>
    <dgm:pt modelId="{ABDF10B9-E0C5-4317-B204-F1A0DD6948AD}" type="pres">
      <dgm:prSet presAssocID="{47D9B9E6-C50B-4041-8B63-366A98646870}" presName="parTx" presStyleLbl="alignNode1" presStyleIdx="2" presStyleCnt="3" custScaleY="175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C168E-6CC0-4FE5-9476-3ECB1EB9B240}" type="pres">
      <dgm:prSet presAssocID="{47D9B9E6-C50B-4041-8B63-366A98646870}" presName="desTx" presStyleLbl="alignAccFollowNode1" presStyleIdx="2" presStyleCnt="3" custScaleY="94739" custLinFactNeighborX="103" custLinFactNeighborY="77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CC0D2-F079-4C7B-A0B5-54E68CFE0BF1}" srcId="{47D9B9E6-C50B-4041-8B63-366A98646870}" destId="{604918DC-BF96-4F65-A04A-02F6A4A1A294}" srcOrd="3" destOrd="0" parTransId="{344B379F-AC02-4A32-BC22-199BAA9D9F79}" sibTransId="{CC46978B-8237-45EC-80CD-6111665AF8E9}"/>
    <dgm:cxn modelId="{E1ED9EFA-5F61-4006-88FD-3D5E64309877}" type="presOf" srcId="{5BD10AD8-C6D0-4D95-869A-126F44ACF46F}" destId="{29CAA371-5AFE-45A5-AD40-9F3FB92520AF}" srcOrd="0" destOrd="0" presId="urn:microsoft.com/office/officeart/2005/8/layout/hList1"/>
    <dgm:cxn modelId="{4F150A2C-E3C1-4477-87C7-9AF3EA1A7558}" srcId="{5BD10AD8-C6D0-4D95-869A-126F44ACF46F}" destId="{630F2C5D-39AA-4A59-B710-BED65C2EAEC0}" srcOrd="0" destOrd="0" parTransId="{C7D1D9FA-0541-4268-BBD6-608A89BF4A7F}" sibTransId="{60DA8140-DB7C-4CBE-82E2-F48C71695933}"/>
    <dgm:cxn modelId="{18AD2CFB-051A-4A8B-8599-08530606AFCD}" srcId="{5BD10AD8-C6D0-4D95-869A-126F44ACF46F}" destId="{672D221D-4F44-47B0-8CAC-E41168305A9C}" srcOrd="1" destOrd="0" parTransId="{86E21F67-6E34-4077-9890-8F4C1C2034A2}" sibTransId="{EF777977-EE4A-4F6C-B288-A94C9C465768}"/>
    <dgm:cxn modelId="{7FA638F4-D3C3-45DA-BAC4-FB22E5A84C53}" type="presOf" srcId="{A9412AAB-A0E1-403E-A9A7-11DAF139011B}" destId="{F433A286-DA6E-477B-BB74-9F0AAC3F4AE2}" srcOrd="0" destOrd="2" presId="urn:microsoft.com/office/officeart/2005/8/layout/hList1"/>
    <dgm:cxn modelId="{1AEA5908-6725-4F9F-AA1C-5BBC6E35F546}" srcId="{630F2C5D-39AA-4A59-B710-BED65C2EAEC0}" destId="{3EDEBAF5-3E99-433B-96A3-6A22F98AD850}" srcOrd="0" destOrd="0" parTransId="{7ECE53E2-085D-4469-8A8A-C1A1E46F1088}" sibTransId="{44EE02DE-8EF0-4549-A250-AF0DD2C0FC80}"/>
    <dgm:cxn modelId="{D22FD031-50D4-4254-9887-D6A927EEE498}" srcId="{47D9B9E6-C50B-4041-8B63-366A98646870}" destId="{4D152E13-1F86-463B-BA9C-E46189361155}" srcOrd="2" destOrd="0" parTransId="{4038816D-31BA-42FA-9E14-50EC00A3B754}" sibTransId="{6E1F9AF7-D2B4-4D83-B3D0-D4095D5A667D}"/>
    <dgm:cxn modelId="{B1662398-22B2-43AD-ABA6-3AE02B19A2C6}" type="presOf" srcId="{3EFE7593-02AD-439C-9679-4E4DCA3FD42F}" destId="{24DC168E-6CC0-4FE5-9476-3ECB1EB9B240}" srcOrd="0" destOrd="0" presId="urn:microsoft.com/office/officeart/2005/8/layout/hList1"/>
    <dgm:cxn modelId="{5B2DEECD-BF74-423C-8E1F-AC72C035BEC8}" type="presOf" srcId="{3EDEBAF5-3E99-433B-96A3-6A22F98AD850}" destId="{F9373F01-4A38-416B-B26D-C038776F4BF5}" srcOrd="0" destOrd="0" presId="urn:microsoft.com/office/officeart/2005/8/layout/hList1"/>
    <dgm:cxn modelId="{BCDEEA2B-57D3-4F3C-A55A-92A52A554008}" srcId="{672D221D-4F44-47B0-8CAC-E41168305A9C}" destId="{9E5144D3-F841-4D49-BE2C-FDED2033C8A8}" srcOrd="4" destOrd="0" parTransId="{A84FBF54-A285-4BC4-B87F-1E9162C106AF}" sibTransId="{304DBA56-F1CA-4DCE-9D20-AD50F6342824}"/>
    <dgm:cxn modelId="{B2122653-FDC3-43A1-992B-40BE082946A7}" type="presOf" srcId="{C0EBA06B-BE6F-4B7E-95AC-AB24310C216F}" destId="{F433A286-DA6E-477B-BB74-9F0AAC3F4AE2}" srcOrd="0" destOrd="1" presId="urn:microsoft.com/office/officeart/2005/8/layout/hList1"/>
    <dgm:cxn modelId="{60DD4467-7217-4E3C-ACB5-0A1D893E86AB}" srcId="{672D221D-4F44-47B0-8CAC-E41168305A9C}" destId="{C0EBA06B-BE6F-4B7E-95AC-AB24310C216F}" srcOrd="1" destOrd="0" parTransId="{B57C3102-4FC9-4505-B08B-F52F0401F2DB}" sibTransId="{9118E86C-992E-42B2-A0A3-7C7AB6DDEC3D}"/>
    <dgm:cxn modelId="{7CA3A018-F43C-442D-BA52-B420D45D85DB}" type="presOf" srcId="{4FCAB1CA-279F-4AC1-AE3C-A7E317772BD7}" destId="{24DC168E-6CC0-4FE5-9476-3ECB1EB9B240}" srcOrd="0" destOrd="1" presId="urn:microsoft.com/office/officeart/2005/8/layout/hList1"/>
    <dgm:cxn modelId="{9F6B11C2-CF32-4121-9021-E7FB165B8817}" srcId="{630F2C5D-39AA-4A59-B710-BED65C2EAEC0}" destId="{8EB00279-F77A-4DC3-A266-A126BACDF1BF}" srcOrd="1" destOrd="0" parTransId="{B76EC561-7980-40C8-8807-2F0C5C9355AC}" sibTransId="{E7DA7979-1328-4AA5-9D59-A2EFD548E5CE}"/>
    <dgm:cxn modelId="{645AE323-39A3-480A-A104-E205AF9162E3}" srcId="{47D9B9E6-C50B-4041-8B63-366A98646870}" destId="{3EFE7593-02AD-439C-9679-4E4DCA3FD42F}" srcOrd="0" destOrd="0" parTransId="{0D8ABF9A-50A0-41AF-A967-8E4D8AD47D95}" sibTransId="{1140265A-F19C-480F-BBDA-D94F3375EA1C}"/>
    <dgm:cxn modelId="{44222859-A227-4B86-A016-339CFC44E5DB}" type="presOf" srcId="{7D70A5CC-8004-4629-83A3-DE9714C5D911}" destId="{F9373F01-4A38-416B-B26D-C038776F4BF5}" srcOrd="0" destOrd="3" presId="urn:microsoft.com/office/officeart/2005/8/layout/hList1"/>
    <dgm:cxn modelId="{26A21D01-C541-4E08-A167-BF3F8ABCC2B9}" type="presOf" srcId="{47D9B9E6-C50B-4041-8B63-366A98646870}" destId="{ABDF10B9-E0C5-4317-B204-F1A0DD6948AD}" srcOrd="0" destOrd="0" presId="urn:microsoft.com/office/officeart/2005/8/layout/hList1"/>
    <dgm:cxn modelId="{9CB7E1D8-2B7F-4312-90D5-5CDEE4469B6B}" srcId="{47D9B9E6-C50B-4041-8B63-366A98646870}" destId="{68197598-BE67-4C45-857B-E5FFFA1056DB}" srcOrd="4" destOrd="0" parTransId="{9DCCCA6D-C6E6-4FA6-9D57-94E1C7552664}" sibTransId="{641EBB6B-C414-4347-8CBF-F9129BAB4A22}"/>
    <dgm:cxn modelId="{A916476A-A13D-495F-B8FD-259715690746}" type="presOf" srcId="{68197598-BE67-4C45-857B-E5FFFA1056DB}" destId="{24DC168E-6CC0-4FE5-9476-3ECB1EB9B240}" srcOrd="0" destOrd="4" presId="urn:microsoft.com/office/officeart/2005/8/layout/hList1"/>
    <dgm:cxn modelId="{D3CF7CEB-EBD2-4C93-8B60-245F3042785F}" srcId="{47D9B9E6-C50B-4041-8B63-366A98646870}" destId="{4FCAB1CA-279F-4AC1-AE3C-A7E317772BD7}" srcOrd="1" destOrd="0" parTransId="{60890A7E-1163-408F-A6C9-11F082B12836}" sibTransId="{115CCD5F-BA50-48BB-8D66-3E3C49167045}"/>
    <dgm:cxn modelId="{30261A8C-110D-4144-9EC6-E001203DFAB7}" type="presOf" srcId="{672D221D-4F44-47B0-8CAC-E41168305A9C}" destId="{2E15A6CE-821D-4D70-9DD5-7D317C51EFA6}" srcOrd="0" destOrd="0" presId="urn:microsoft.com/office/officeart/2005/8/layout/hList1"/>
    <dgm:cxn modelId="{91C1B329-E47D-4C2F-9405-30E2F59CF9B4}" type="presOf" srcId="{604918DC-BF96-4F65-A04A-02F6A4A1A294}" destId="{24DC168E-6CC0-4FE5-9476-3ECB1EB9B240}" srcOrd="0" destOrd="3" presId="urn:microsoft.com/office/officeart/2005/8/layout/hList1"/>
    <dgm:cxn modelId="{57ABB8CB-3007-4C99-8122-977454D87D41}" type="presOf" srcId="{8EB00279-F77A-4DC3-A266-A126BACDF1BF}" destId="{F9373F01-4A38-416B-B26D-C038776F4BF5}" srcOrd="0" destOrd="1" presId="urn:microsoft.com/office/officeart/2005/8/layout/hList1"/>
    <dgm:cxn modelId="{CFE43C70-08C9-4E97-A1CF-230FF32D9194}" type="presOf" srcId="{5D7EDAF7-071A-47A2-B7A4-0FDD4705C062}" destId="{F433A286-DA6E-477B-BB74-9F0AAC3F4AE2}" srcOrd="0" destOrd="0" presId="urn:microsoft.com/office/officeart/2005/8/layout/hList1"/>
    <dgm:cxn modelId="{6D6B7322-7DA3-4B6F-8D8C-517D6B72CE40}" type="presOf" srcId="{1CBA8B8C-A178-4CC4-A879-829E344134A5}" destId="{F433A286-DA6E-477B-BB74-9F0AAC3F4AE2}" srcOrd="0" destOrd="3" presId="urn:microsoft.com/office/officeart/2005/8/layout/hList1"/>
    <dgm:cxn modelId="{636D0DA6-E519-4496-B206-88DDC6ADF58A}" type="presOf" srcId="{4E45F3B4-3F28-4740-9AF9-9EB869D5728C}" destId="{F9373F01-4A38-416B-B26D-C038776F4BF5}" srcOrd="0" destOrd="2" presId="urn:microsoft.com/office/officeart/2005/8/layout/hList1"/>
    <dgm:cxn modelId="{95587372-A9F5-4E9C-BA0E-FA0277655B59}" type="presOf" srcId="{630F2C5D-39AA-4A59-B710-BED65C2EAEC0}" destId="{14E4435D-464C-4F6C-BD32-C45B9AE59F2B}" srcOrd="0" destOrd="0" presId="urn:microsoft.com/office/officeart/2005/8/layout/hList1"/>
    <dgm:cxn modelId="{5730A5BE-FA15-4C1C-8116-9760F7D2B326}" srcId="{5BD10AD8-C6D0-4D95-869A-126F44ACF46F}" destId="{47D9B9E6-C50B-4041-8B63-366A98646870}" srcOrd="2" destOrd="0" parTransId="{6B04554B-1966-4503-84E1-3B888C33F4DA}" sibTransId="{93D9B664-C681-426C-9976-4754D51CE1E0}"/>
    <dgm:cxn modelId="{16C6E4A3-0B14-4342-A133-ACFE6EDA379B}" type="presOf" srcId="{4D152E13-1F86-463B-BA9C-E46189361155}" destId="{24DC168E-6CC0-4FE5-9476-3ECB1EB9B240}" srcOrd="0" destOrd="2" presId="urn:microsoft.com/office/officeart/2005/8/layout/hList1"/>
    <dgm:cxn modelId="{82A98EF0-F308-4BAB-B786-3160E816DCC0}" srcId="{630F2C5D-39AA-4A59-B710-BED65C2EAEC0}" destId="{4E45F3B4-3F28-4740-9AF9-9EB869D5728C}" srcOrd="2" destOrd="0" parTransId="{A5DBCB6A-F4F7-4DBF-B5D1-44D0378FD5F3}" sibTransId="{A13F1DCE-1D61-4CB7-8300-117D131182ED}"/>
    <dgm:cxn modelId="{508D59B4-8769-4B99-9BAD-2A49BFD3EF94}" type="presOf" srcId="{9E5144D3-F841-4D49-BE2C-FDED2033C8A8}" destId="{F433A286-DA6E-477B-BB74-9F0AAC3F4AE2}" srcOrd="0" destOrd="4" presId="urn:microsoft.com/office/officeart/2005/8/layout/hList1"/>
    <dgm:cxn modelId="{C5AE356C-9CA5-49E5-B89E-6318200AD0BC}" srcId="{672D221D-4F44-47B0-8CAC-E41168305A9C}" destId="{5D7EDAF7-071A-47A2-B7A4-0FDD4705C062}" srcOrd="0" destOrd="0" parTransId="{7DB5EA9A-1EBB-48A6-A629-ACB930B0F92E}" sibTransId="{874B680C-2089-4F09-8724-763392B5A0A2}"/>
    <dgm:cxn modelId="{FEF3CB56-0ABA-4E1D-8144-DA9B93F4CC5C}" srcId="{672D221D-4F44-47B0-8CAC-E41168305A9C}" destId="{1CBA8B8C-A178-4CC4-A879-829E344134A5}" srcOrd="3" destOrd="0" parTransId="{D779EC90-C850-45ED-AD9F-F95C7E17FA6D}" sibTransId="{89384FFA-0FA5-42F7-A199-19EDB58E5594}"/>
    <dgm:cxn modelId="{85141535-71B7-4E2C-8483-41152E04F36D}" srcId="{672D221D-4F44-47B0-8CAC-E41168305A9C}" destId="{A9412AAB-A0E1-403E-A9A7-11DAF139011B}" srcOrd="2" destOrd="0" parTransId="{3F84486D-DC82-4C63-A17D-3D61E21D3286}" sibTransId="{B5CF4B06-4F53-4FA3-B8CB-03963B2EE41C}"/>
    <dgm:cxn modelId="{C14B5D81-701A-4A1F-9652-6A5F2F94951F}" srcId="{630F2C5D-39AA-4A59-B710-BED65C2EAEC0}" destId="{7D70A5CC-8004-4629-83A3-DE9714C5D911}" srcOrd="3" destOrd="0" parTransId="{821332E9-6F87-4D8D-96AC-2FD0959A8DB6}" sibTransId="{32EEA41D-D21F-4694-B9F0-DEF203EBCFF5}"/>
    <dgm:cxn modelId="{C6935276-0C14-442C-9EF8-7F719599A878}" type="presParOf" srcId="{29CAA371-5AFE-45A5-AD40-9F3FB92520AF}" destId="{1D0555F1-B115-459A-8FA8-03377F4C1D71}" srcOrd="0" destOrd="0" presId="urn:microsoft.com/office/officeart/2005/8/layout/hList1"/>
    <dgm:cxn modelId="{B7E56865-188D-464E-8C3E-EA4F88BCB678}" type="presParOf" srcId="{1D0555F1-B115-459A-8FA8-03377F4C1D71}" destId="{14E4435D-464C-4F6C-BD32-C45B9AE59F2B}" srcOrd="0" destOrd="0" presId="urn:microsoft.com/office/officeart/2005/8/layout/hList1"/>
    <dgm:cxn modelId="{C5FB395C-07C3-47DC-A6D0-91F5DD5F5107}" type="presParOf" srcId="{1D0555F1-B115-459A-8FA8-03377F4C1D71}" destId="{F9373F01-4A38-416B-B26D-C038776F4BF5}" srcOrd="1" destOrd="0" presId="urn:microsoft.com/office/officeart/2005/8/layout/hList1"/>
    <dgm:cxn modelId="{6F613D3F-2A4E-462C-9EC7-42094EBD9CBF}" type="presParOf" srcId="{29CAA371-5AFE-45A5-AD40-9F3FB92520AF}" destId="{1D322FBE-CC7E-4D5E-9A09-CF47592D2E10}" srcOrd="1" destOrd="0" presId="urn:microsoft.com/office/officeart/2005/8/layout/hList1"/>
    <dgm:cxn modelId="{F965AE91-A098-4000-8184-B5BEFF5FD6D8}" type="presParOf" srcId="{29CAA371-5AFE-45A5-AD40-9F3FB92520AF}" destId="{D459194B-E1E4-491D-B2F9-C09DA7C42B40}" srcOrd="2" destOrd="0" presId="urn:microsoft.com/office/officeart/2005/8/layout/hList1"/>
    <dgm:cxn modelId="{1859A7AF-D2E5-4026-A030-66E7C8C2CED3}" type="presParOf" srcId="{D459194B-E1E4-491D-B2F9-C09DA7C42B40}" destId="{2E15A6CE-821D-4D70-9DD5-7D317C51EFA6}" srcOrd="0" destOrd="0" presId="urn:microsoft.com/office/officeart/2005/8/layout/hList1"/>
    <dgm:cxn modelId="{21BD246A-BFFE-4C00-B5EA-E2BFB895A90A}" type="presParOf" srcId="{D459194B-E1E4-491D-B2F9-C09DA7C42B40}" destId="{F433A286-DA6E-477B-BB74-9F0AAC3F4AE2}" srcOrd="1" destOrd="0" presId="urn:microsoft.com/office/officeart/2005/8/layout/hList1"/>
    <dgm:cxn modelId="{DFF83DE6-F477-47CD-8C4F-D8549AB5983C}" type="presParOf" srcId="{29CAA371-5AFE-45A5-AD40-9F3FB92520AF}" destId="{48D0E1A7-251D-442B-AEEC-810E4AC62A66}" srcOrd="3" destOrd="0" presId="urn:microsoft.com/office/officeart/2005/8/layout/hList1"/>
    <dgm:cxn modelId="{12AB19E7-4F51-4BC5-9154-E5ED0FCE7D25}" type="presParOf" srcId="{29CAA371-5AFE-45A5-AD40-9F3FB92520AF}" destId="{9946B682-9B1B-44B2-AC37-D1CCE8B39691}" srcOrd="4" destOrd="0" presId="urn:microsoft.com/office/officeart/2005/8/layout/hList1"/>
    <dgm:cxn modelId="{B535A46B-D0D1-4E0D-82F0-685C3B443795}" type="presParOf" srcId="{9946B682-9B1B-44B2-AC37-D1CCE8B39691}" destId="{ABDF10B9-E0C5-4317-B204-F1A0DD6948AD}" srcOrd="0" destOrd="0" presId="urn:microsoft.com/office/officeart/2005/8/layout/hList1"/>
    <dgm:cxn modelId="{D2ACF000-7599-445E-8CB3-16FB112C5C3C}" type="presParOf" srcId="{9946B682-9B1B-44B2-AC37-D1CCE8B39691}" destId="{24DC168E-6CC0-4FE5-9476-3ECB1EB9B2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435D-464C-4F6C-BD32-C45B9AE59F2B}">
      <dsp:nvSpPr>
        <dsp:cNvPr id="0" name=""/>
        <dsp:cNvSpPr/>
      </dsp:nvSpPr>
      <dsp:spPr>
        <a:xfrm>
          <a:off x="2524" y="251404"/>
          <a:ext cx="2461021" cy="17489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Already expired</a:t>
          </a:r>
          <a:endParaRPr lang="en-US" sz="2800" b="1" kern="1200" dirty="0"/>
        </a:p>
      </dsp:txBody>
      <dsp:txXfrm>
        <a:off x="2524" y="251404"/>
        <a:ext cx="2461021" cy="1748939"/>
      </dsp:txXfrm>
    </dsp:sp>
    <dsp:sp modelId="{F9373F01-4A38-416B-B26D-C038776F4BF5}">
      <dsp:nvSpPr>
        <dsp:cNvPr id="0" name=""/>
        <dsp:cNvSpPr/>
      </dsp:nvSpPr>
      <dsp:spPr>
        <a:xfrm>
          <a:off x="0" y="2019556"/>
          <a:ext cx="2461021" cy="2441755"/>
        </a:xfrm>
        <a:prstGeom prst="rect">
          <a:avLst/>
        </a:prstGeom>
        <a:noFill/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School-based health centers (establishment)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Background checks LTC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Personal and Home Care Aide Training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0" y="2019556"/>
        <a:ext cx="2461021" cy="2441755"/>
      </dsp:txXfrm>
    </dsp:sp>
    <dsp:sp modelId="{2E15A6CE-821D-4D70-9DD5-7D317C51EFA6}">
      <dsp:nvSpPr>
        <dsp:cNvPr id="0" name=""/>
        <dsp:cNvSpPr/>
      </dsp:nvSpPr>
      <dsp:spPr>
        <a:xfrm>
          <a:off x="2808089" y="246905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Sept. 30, 2014</a:t>
          </a:r>
          <a:endParaRPr lang="en-US" sz="2800" b="1" kern="1200" dirty="0"/>
        </a:p>
      </dsp:txBody>
      <dsp:txXfrm>
        <a:off x="2808089" y="246905"/>
        <a:ext cx="2461021" cy="1703075"/>
      </dsp:txXfrm>
    </dsp:sp>
    <dsp:sp modelId="{F433A286-DA6E-477B-BB74-9F0AAC3F4AE2}">
      <dsp:nvSpPr>
        <dsp:cNvPr id="0" name=""/>
        <dsp:cNvSpPr/>
      </dsp:nvSpPr>
      <dsp:spPr>
        <a:xfrm>
          <a:off x="2796768" y="1947204"/>
          <a:ext cx="2461021" cy="2518604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Aging and Disability Resource Centers (ADRCs)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Rate review grants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Many discretionary programs</a:t>
          </a:r>
          <a:endParaRPr lang="en-US" sz="1800" kern="1200" dirty="0">
            <a:latin typeface="+mn-lt"/>
          </a:endParaRPr>
        </a:p>
      </dsp:txBody>
      <dsp:txXfrm>
        <a:off x="2796768" y="1947204"/>
        <a:ext cx="2461021" cy="2518604"/>
      </dsp:txXfrm>
    </dsp:sp>
    <dsp:sp modelId="{ABDF10B9-E0C5-4317-B204-F1A0DD6948AD}">
      <dsp:nvSpPr>
        <dsp:cNvPr id="0" name=""/>
        <dsp:cNvSpPr/>
      </dsp:nvSpPr>
      <dsp:spPr>
        <a:xfrm>
          <a:off x="5613653" y="210807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January 1, 2015</a:t>
          </a:r>
          <a:endParaRPr lang="en-US" sz="2800" b="1" kern="1200" dirty="0"/>
        </a:p>
      </dsp:txBody>
      <dsp:txXfrm>
        <a:off x="5613653" y="210807"/>
        <a:ext cx="2461021" cy="1703075"/>
      </dsp:txXfrm>
    </dsp:sp>
    <dsp:sp modelId="{24DC168E-6CC0-4FE5-9476-3ECB1EB9B240}">
      <dsp:nvSpPr>
        <dsp:cNvPr id="0" name=""/>
        <dsp:cNvSpPr/>
      </dsp:nvSpPr>
      <dsp:spPr>
        <a:xfrm>
          <a:off x="5616178" y="1832800"/>
          <a:ext cx="2461021" cy="2662999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HHS cannot award additional exchange grants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latin typeface="+mn-lt"/>
          </a:endParaRPr>
        </a:p>
      </dsp:txBody>
      <dsp:txXfrm>
        <a:off x="5616178" y="1832800"/>
        <a:ext cx="2461021" cy="2662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4435D-464C-4F6C-BD32-C45B9AE59F2B}">
      <dsp:nvSpPr>
        <dsp:cNvPr id="0" name=""/>
        <dsp:cNvSpPr/>
      </dsp:nvSpPr>
      <dsp:spPr>
        <a:xfrm>
          <a:off x="2524" y="226861"/>
          <a:ext cx="2461021" cy="17258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April 1, 2015</a:t>
          </a:r>
          <a:endParaRPr lang="en-US" sz="2800" b="1" kern="1200" dirty="0"/>
        </a:p>
      </dsp:txBody>
      <dsp:txXfrm>
        <a:off x="2524" y="226861"/>
        <a:ext cx="2461021" cy="1725855"/>
      </dsp:txXfrm>
    </dsp:sp>
    <dsp:sp modelId="{F9373F01-4A38-416B-B26D-C038776F4BF5}">
      <dsp:nvSpPr>
        <dsp:cNvPr id="0" name=""/>
        <dsp:cNvSpPr/>
      </dsp:nvSpPr>
      <dsp:spPr>
        <a:xfrm>
          <a:off x="0" y="1909851"/>
          <a:ext cx="2461021" cy="2576002"/>
        </a:xfrm>
        <a:prstGeom prst="rect">
          <a:avLst/>
        </a:prstGeom>
        <a:noFill/>
        <a:ln w="25400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Medicaid Qualifying Individual and Transitional Medical Assistance*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MIECHV*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Medicare Outreach assistance*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Family-to-family*</a:t>
          </a:r>
          <a:endParaRPr lang="en-US" sz="1800" kern="1200" dirty="0">
            <a:latin typeface="+mn-lt"/>
          </a:endParaRPr>
        </a:p>
      </dsp:txBody>
      <dsp:txXfrm>
        <a:off x="0" y="1909851"/>
        <a:ext cx="2461021" cy="2576002"/>
      </dsp:txXfrm>
    </dsp:sp>
    <dsp:sp modelId="{2E15A6CE-821D-4D70-9DD5-7D317C51EFA6}">
      <dsp:nvSpPr>
        <dsp:cNvPr id="0" name=""/>
        <dsp:cNvSpPr/>
      </dsp:nvSpPr>
      <dsp:spPr>
        <a:xfrm>
          <a:off x="2808089" y="231909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Sept. 30, 2015</a:t>
          </a:r>
          <a:endParaRPr lang="en-US" sz="2800" b="1" kern="1200" dirty="0"/>
        </a:p>
      </dsp:txBody>
      <dsp:txXfrm>
        <a:off x="2808089" y="231909"/>
        <a:ext cx="2461021" cy="1703075"/>
      </dsp:txXfrm>
    </dsp:sp>
    <dsp:sp modelId="{F433A286-DA6E-477B-BB74-9F0AAC3F4AE2}">
      <dsp:nvSpPr>
        <dsp:cNvPr id="0" name=""/>
        <dsp:cNvSpPr/>
      </dsp:nvSpPr>
      <dsp:spPr>
        <a:xfrm>
          <a:off x="2796768" y="1902216"/>
          <a:ext cx="2461021" cy="2578588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Health Profession Opportunity Grant*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Personal Responsibility Education Program*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Abstinence Ed.*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CHIP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Community Health Centers</a:t>
          </a:r>
          <a:endParaRPr lang="en-US" sz="1800" kern="1200" dirty="0">
            <a:latin typeface="+mn-lt"/>
          </a:endParaRPr>
        </a:p>
      </dsp:txBody>
      <dsp:txXfrm>
        <a:off x="2796768" y="1902216"/>
        <a:ext cx="2461021" cy="2578588"/>
      </dsp:txXfrm>
    </dsp:sp>
    <dsp:sp modelId="{ABDF10B9-E0C5-4317-B204-F1A0DD6948AD}">
      <dsp:nvSpPr>
        <dsp:cNvPr id="0" name=""/>
        <dsp:cNvSpPr/>
      </dsp:nvSpPr>
      <dsp:spPr>
        <a:xfrm>
          <a:off x="5613653" y="210807"/>
          <a:ext cx="2461021" cy="1703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Beyond</a:t>
          </a:r>
          <a:endParaRPr lang="en-US" sz="2800" b="1" kern="1200" dirty="0"/>
        </a:p>
      </dsp:txBody>
      <dsp:txXfrm>
        <a:off x="5613653" y="210807"/>
        <a:ext cx="2461021" cy="1703075"/>
      </dsp:txXfrm>
    </dsp:sp>
    <dsp:sp modelId="{24DC168E-6CC0-4FE5-9476-3ECB1EB9B240}">
      <dsp:nvSpPr>
        <dsp:cNvPr id="0" name=""/>
        <dsp:cNvSpPr/>
      </dsp:nvSpPr>
      <dsp:spPr>
        <a:xfrm>
          <a:off x="5616178" y="1832800"/>
          <a:ext cx="2461021" cy="2662999"/>
        </a:xfrm>
        <a:prstGeom prst="rect">
          <a:avLst/>
        </a:prstGeom>
        <a:noFill/>
        <a:ln w="25400" cap="flat" cmpd="sng" algn="ctr">
          <a:solidFill>
            <a:srgbClr val="00336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  <a:cs typeface="Calibri" pitchFamily="34" charset="0"/>
            </a:rPr>
            <a:t>Money Follows the Person (9/30/16)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DSH </a:t>
          </a:r>
          <a:r>
            <a:rPr lang="en-US" sz="1800" kern="1200" dirty="0" smtClean="0">
              <a:latin typeface="+mn-lt"/>
            </a:rPr>
            <a:t>Cuts </a:t>
          </a:r>
          <a:r>
            <a:rPr lang="en-US" sz="1800" kern="1200" dirty="0" smtClean="0">
              <a:latin typeface="+mn-lt"/>
            </a:rPr>
            <a:t>(10/1/16)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CMS Innovation Center (9/30/19)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Pregnancy Assistance Fund (9/30/19)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+mn-lt"/>
            </a:rPr>
            <a:t>PPHF (indefinite)</a:t>
          </a:r>
          <a:endParaRPr lang="en-US" sz="1800" kern="1200" dirty="0">
            <a:latin typeface="+mn-lt"/>
          </a:endParaRPr>
        </a:p>
      </dsp:txBody>
      <dsp:txXfrm>
        <a:off x="5616178" y="1832800"/>
        <a:ext cx="2461021" cy="2662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3932228-999A-4424-B12D-CEF2A26D0EE5}" type="datetimeFigureOut">
              <a:rPr lang="en-US"/>
              <a:pPr>
                <a:defRPr/>
              </a:pPr>
              <a:t>7/24/2014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63F51ECD-F1BC-491E-A624-2B8C3DAA7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9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F0CD0B5-5D23-40B6-87A6-7C4BE252BAAA}" type="datetimeFigureOut">
              <a:rPr lang="en-US"/>
              <a:pPr>
                <a:defRPr/>
              </a:pPr>
              <a:t>7/24/2014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8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0D9DB2C-71FB-42A8-9B39-B532FA087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96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3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662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9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*Most recently extended by Protecting Access to Medicare Act (April 2014)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11685-E1FA-43FC-BB9E-28BFAF1B95E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9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26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6DF5-4CF5-4083-A478-67D1B966DF8E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9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D9DB2C-71FB-42A8-9B39-B532FA087A0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90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44A2A0-5B42-472B-835C-A01E7492FF42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BDFF39-4B41-49C2-A5C7-5AEAA20E4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FEFF9-C5B4-4775-8215-5D0F6BEE6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9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28475-91D3-403C-8F27-1888EDFD03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6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CFF7-F7C7-4CDA-8836-0CD314096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54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78DC6-DC8B-421F-9EF5-1BD36485E5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2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9491E-3CBA-4ED9-A9C3-8A06F4B55F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0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E651-41CD-4659-B4B3-5981C5B07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8ABA-684B-4F4D-8BC5-FED2D5326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841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EAEE-5BA9-44DE-A628-C1530B090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9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E7E0-2423-40AA-A551-BAB49EABC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79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2549-6E3D-40C6-92F1-51B350BB6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3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86AB-58F6-47DD-A95E-65AEC1F10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29872-44A3-4C6F-B3D0-26BCC406A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8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01AA-B281-494B-A727-F15CB55F5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11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89D1B-0A1F-4865-9F3A-8DF11A4D5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472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kumimoji="1" lang="en-US" sz="2400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solidFill>
                  <a:srgbClr val="003366"/>
                </a:solidFill>
              </a:endParaRPr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2BF6456-9EAC-44BE-8497-AA8B688AC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271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C8688-2695-4C10-9B43-13F64649F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13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EEE-6D58-450A-9D9C-7218F72CF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7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AD30-2BCA-4827-8E95-8667D128D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2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4A9D1-6AE2-4578-99FC-BD79EBF78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92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03512-5D1B-40A9-A648-A6E5735D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61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36DE-506C-44CA-B3D7-BD556158ED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2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E04D-E4A6-4E50-8B6D-11D201B31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0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2C5EC-0D1F-4CEE-86A0-FBA5E95B3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84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236B-F8BB-4C7E-AEDF-CED1062AD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567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BEC5-7365-4D22-A1F4-05E39257E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3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03F-2C06-42F7-82A8-B102B7B0E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8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FC5C-B330-42A7-87F5-A3B6D5D5E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8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E2E7-77D3-41E0-AC0F-364426B78A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42A5-7248-4B3F-BEBB-016EA61A26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246-A6D7-4652-BCEC-DE1753C58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1DE5-38A2-46F0-AC9C-FDEEE7092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2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A14B-D703-4087-95EA-E15E4C84E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4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B79E788-5633-404D-AD3E-73F3A12673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28" r:id="rId2"/>
    <p:sldLayoutId id="2147484529" r:id="rId3"/>
    <p:sldLayoutId id="2147484530" r:id="rId4"/>
    <p:sldLayoutId id="2147484531" r:id="rId5"/>
    <p:sldLayoutId id="2147484532" r:id="rId6"/>
    <p:sldLayoutId id="2147484533" r:id="rId7"/>
    <p:sldLayoutId id="2147484534" r:id="rId8"/>
    <p:sldLayoutId id="2147484535" r:id="rId9"/>
    <p:sldLayoutId id="2147484536" r:id="rId10"/>
    <p:sldLayoutId id="214748453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C5D6CC7A-607A-4A7D-9E83-47D2DF0D9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82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  <p:sp>
            <p:nvSpPr>
              <p:cNvPr id="3083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dirty="0">
                  <a:solidFill>
                    <a:srgbClr val="003366"/>
                  </a:solidFill>
                </a:endParaRPr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3366"/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56CFC04-5560-46D1-884B-235CDCFC2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fis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Relationship Id="rId6" Type="http://schemas.openxmlformats.org/officeDocument/2006/relationships/hyperlink" Target="mailto:ttomsic@ffis.org" TargetMode="External"/><Relationship Id="rId5" Type="http://schemas.openxmlformats.org/officeDocument/2006/relationships/hyperlink" Target="http://www.ffis.org/" TargetMode="Externa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4B974B"/>
                </a:solidFill>
                <a:latin typeface="Calibri" pitchFamily="34" charset="0"/>
              </a:rPr>
              <a:t>ACA Includes Opportunities for Non-Medicaid Programs, but for How Long?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HSFO Annual Conference</a:t>
            </a:r>
          </a:p>
          <a:p>
            <a:pPr eaLnBrk="1" hangingPunct="1"/>
            <a:r>
              <a:rPr lang="en-US" sz="2400" dirty="0" smtClean="0">
                <a:solidFill>
                  <a:srgbClr val="003366"/>
                </a:solidFill>
                <a:latin typeface="Calibri" pitchFamily="34" charset="0"/>
              </a:rPr>
              <a:t>July 30, 2014</a:t>
            </a:r>
          </a:p>
        </p:txBody>
      </p:sp>
      <p:pic>
        <p:nvPicPr>
          <p:cNvPr id="6148" name="Picture 4" descr="New FFI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334000"/>
            <a:ext cx="13477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95988" y="5334001"/>
            <a:ext cx="307181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4B974B"/>
                </a:solidFill>
                <a:latin typeface="Times New Roman" pitchFamily="18" charset="0"/>
              </a:rPr>
              <a:t>Federal Funds Information for 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States</a:t>
            </a:r>
          </a:p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  <a:hlinkClick r:id="rId4"/>
              </a:rPr>
              <a:t>www.ffis.org</a:t>
            </a:r>
            <a:r>
              <a:rPr lang="en-US" sz="2200" b="1" dirty="0" smtClean="0">
                <a:solidFill>
                  <a:srgbClr val="4B974B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Programs receiving an appropriation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ACA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964019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99958"/>
              </p:ext>
            </p:extLst>
          </p:nvPr>
        </p:nvGraphicFramePr>
        <p:xfrm>
          <a:off x="762000" y="2362200"/>
          <a:ext cx="7467601" cy="212532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566988"/>
                <a:gridCol w="1477963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Funding Information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Fiscal Years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Long-Term Care: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Money Follows the Person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$450M/year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2012-2016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State 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Aging 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and Disability Resource Centers (ADRCs)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National Background Check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$160M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0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ACA programs subject to annual appropriations process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448253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448952"/>
              </p:ext>
            </p:extLst>
          </p:nvPr>
        </p:nvGraphicFramePr>
        <p:xfrm>
          <a:off x="794657" y="2381904"/>
          <a:ext cx="7467601" cy="394269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673350"/>
                <a:gridCol w="1371601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Authorized</a:t>
                      </a: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Funding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Funded?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 Centers: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School-based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health centers (operation)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Such Sums As Necessary (SSAN), (2010-2014)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Nurse-managed health clinics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$50M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(2010), SSAN (2011-2014)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PPHF (2010)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Access to affordable care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 Care Workforce: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State health care workforce development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Planning: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$8M (2010), SSAN; Implementation: $150M (2010), SSAN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PPHF (2010)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Teaching health centers development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$25M (2010),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$50M (2011-12), SSAN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8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ACA programs subject to annual appropriations process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669495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05584"/>
              </p:ext>
            </p:extLst>
          </p:nvPr>
        </p:nvGraphicFramePr>
        <p:xfrm>
          <a:off x="914400" y="2438400"/>
          <a:ext cx="7467601" cy="40705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673350"/>
                <a:gridCol w="1371601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Authorized</a:t>
                      </a: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Funding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Funded?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 Care Workforce: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Alternative dental health care provider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 </a:t>
                      </a:r>
                      <a:b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(prohibition)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Family nurse practitioner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(2011-2014)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Direct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care worker training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$10M (2011-2013)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Education and training in pain care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(2010-2012)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Public health workforce loan repayment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$195M (2010), SSAN (2011-15)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Community health worker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(2010-2014)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Public health and allied health scholarship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$60M (2010), SSAN (2011-15)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3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ACA programs subject to annual appropriations process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286118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288551"/>
              </p:ext>
            </p:extLst>
          </p:nvPr>
        </p:nvGraphicFramePr>
        <p:xfrm>
          <a:off x="914400" y="2438400"/>
          <a:ext cx="7467601" cy="383897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673350"/>
                <a:gridCol w="1371601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Authorized</a:t>
                      </a: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Funding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Funded?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 Care Workforce: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Continuing education support for health professionals serving in underserved communities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$5M (2010-14),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SSAN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Mental and behavioral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health education and training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$35M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(2010-13)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PPHF (2012)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Community-Based Prevention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Oral health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infrastructure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(2010-14)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Community Transformation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(2010-14)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PPHF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(2011-2013)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Community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Wellness Pilot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SSAN (2010-14)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ACA programs subject to annual appropriations process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443677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41090"/>
              </p:ext>
            </p:extLst>
          </p:nvPr>
        </p:nvGraphicFramePr>
        <p:xfrm>
          <a:off x="762000" y="2321915"/>
          <a:ext cx="7467601" cy="438209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673350"/>
                <a:gridCol w="1371601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Authorized</a:t>
                      </a: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Funding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Funded?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Maternal and Child Health: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Services to individuals with a postpartum condition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$3M (2010), SSAN (2011-12)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Other: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Primary care extension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120M/year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(2011-12), </a:t>
                      </a:r>
                      <a:b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SSAN (2013-14)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Regional systems for emergency care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24M/year 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(2010-14)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Trauma service availability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100M/year 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(2010-15)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Grants to enhance adult protective services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100M/year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2011-14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Adult protective services demo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25M/year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(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2011-14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PPHF (2012-13)</a:t>
                      </a: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Liability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reform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$50M (2011-15)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 detailed look at PPHF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What’s its purpose?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Calibri" pitchFamily="34" charset="0"/>
              </a:rPr>
              <a:t>Provide for “expanded and sustained national investment in prevention and public health programs to improve health and help restrain the rate of growth in private and public health care costs”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How much funding is provided?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1" y="4267200"/>
            <a:ext cx="71532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8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A detailed look at PPHF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Who determines fund transfers?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Secretary of HHS or House/Senate appropriators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How has the fund been used?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ew programs (~29)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E</a:t>
            </a:r>
            <a:r>
              <a:rPr lang="en-US" dirty="0" smtClean="0">
                <a:latin typeface="Calibri" pitchFamily="34" charset="0"/>
              </a:rPr>
              <a:t>xisting programs (~39)</a:t>
            </a:r>
          </a:p>
          <a:p>
            <a:pPr lvl="2" eaLnBrk="1" hangingPunct="1">
              <a:defRPr/>
            </a:pPr>
            <a:r>
              <a:rPr lang="en-US" dirty="0">
                <a:latin typeface="Calibri" pitchFamily="34" charset="0"/>
              </a:rPr>
              <a:t>E</a:t>
            </a:r>
            <a:r>
              <a:rPr lang="en-US" dirty="0" smtClean="0">
                <a:latin typeface="Calibri" pitchFamily="34" charset="0"/>
              </a:rPr>
              <a:t>nhanced funding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Replaced appropriations (in part or entirely)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Federal agencies have relied on grants, contracts, and inter/intra-agency agreements to distribute funds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3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  <a:cs typeface="Calibri" pitchFamily="34" charset="0"/>
              </a:rPr>
              <a:t>What agencies have received PPHF?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741" y="2590799"/>
            <a:ext cx="6117259" cy="369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0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What agencies have received PPHF?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7086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30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772886" y="762000"/>
            <a:ext cx="7924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Total state allocations for select PPHF grants, FYs 2010-2013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($ in thousands)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" y="2286000"/>
            <a:ext cx="8224837" cy="443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6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Overview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What are the major funding streams?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How has PPHF benefited states?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How will new ACA coverage affect existing programs?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When do ACA programs expire? 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Will they be extended?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9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Risks Facing PPHF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It becomes an offset for legislation or deficit reduction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It </a:t>
            </a:r>
            <a:r>
              <a:rPr lang="en-US" dirty="0" smtClean="0">
                <a:latin typeface="Calibri" pitchFamily="34" charset="0"/>
              </a:rPr>
              <a:t>continues </a:t>
            </a:r>
            <a:r>
              <a:rPr lang="en-US" dirty="0" smtClean="0">
                <a:latin typeface="Calibri" pitchFamily="34" charset="0"/>
              </a:rPr>
              <a:t>to supplant </a:t>
            </a:r>
            <a:r>
              <a:rPr lang="en-US" dirty="0" smtClean="0">
                <a:latin typeface="Calibri" pitchFamily="34" charset="0"/>
              </a:rPr>
              <a:t>existing </a:t>
            </a:r>
            <a:r>
              <a:rPr lang="en-US" dirty="0" smtClean="0">
                <a:latin typeface="Calibri" pitchFamily="34" charset="0"/>
              </a:rPr>
              <a:t>appropriations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It is used to support federal administration rather than grants</a:t>
            </a: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5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B974B"/>
                </a:solidFill>
                <a:latin typeface="Calibri" pitchFamily="34" charset="0"/>
                <a:cs typeface="Calibri" pitchFamily="34" charset="0"/>
              </a:rPr>
              <a:t>Effect </a:t>
            </a:r>
            <a:r>
              <a:rPr lang="en-US" dirty="0">
                <a:solidFill>
                  <a:srgbClr val="4B974B"/>
                </a:solidFill>
                <a:latin typeface="Calibri" pitchFamily="34" charset="0"/>
                <a:cs typeface="Calibri" pitchFamily="34" charset="0"/>
              </a:rPr>
              <a:t>of new ACA coverage on existing programs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61766"/>
              </p:ext>
            </p:extLst>
          </p:nvPr>
        </p:nvGraphicFramePr>
        <p:xfrm>
          <a:off x="838200" y="2194162"/>
          <a:ext cx="7162799" cy="37657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846355"/>
                <a:gridCol w="1370994"/>
                <a:gridCol w="1405783"/>
                <a:gridCol w="1539667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FY</a:t>
                      </a:r>
                      <a:r>
                        <a:rPr lang="en-US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 2014</a:t>
                      </a:r>
                    </a:p>
                    <a:p>
                      <a:pPr algn="r"/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($ in 000’s)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PB 2015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baseline="0" dirty="0" smtClean="0">
                          <a:latin typeface="Calibri" pitchFamily="34" charset="0"/>
                          <a:cs typeface="Calibri" pitchFamily="34" charset="0"/>
                        </a:rPr>
                        <a:t>($ in 000’s)</a:t>
                      </a:r>
                      <a:endParaRPr lang="en-US" sz="1600" b="1" u="sng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 Percent Change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Access to Recovery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$50,000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-100%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Section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317 Immunizations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588,000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536,518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-9%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National Breast and Cervical Cancer Early Detection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204,000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165,935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-19%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State High-Risk Pool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20,420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-100%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Refugee Assistance – Transitional and Medical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391,477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383,266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-2%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4"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Other programs at risk: Ryan White, SABG,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MHBG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597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When do ACA programs/provisions expire?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99260"/>
              </p:ext>
            </p:extLst>
          </p:nvPr>
        </p:nvGraphicFramePr>
        <p:xfrm>
          <a:off x="838200" y="23622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entagon 9"/>
          <p:cNvSpPr/>
          <p:nvPr/>
        </p:nvSpPr>
        <p:spPr bwMode="auto">
          <a:xfrm>
            <a:off x="2819400" y="3822993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5725886" y="3800168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323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Deadlines on the horizon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037394"/>
              </p:ext>
            </p:extLst>
          </p:nvPr>
        </p:nvGraphicFramePr>
        <p:xfrm>
          <a:off x="838200" y="2362200"/>
          <a:ext cx="8077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entagon 9"/>
          <p:cNvSpPr/>
          <p:nvPr/>
        </p:nvSpPr>
        <p:spPr bwMode="auto">
          <a:xfrm>
            <a:off x="2819400" y="3822993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5725886" y="3800168"/>
            <a:ext cx="1219200" cy="304800"/>
          </a:xfrm>
          <a:prstGeom prst="homePlat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Outlook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4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88300" cy="3733801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President’s budget did not extend a few programs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Once they expire, many mandatory programs are excluded from baseline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Makes funding more vulnerable  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Authorizations for most discretionary programs expire at the end of FY 2014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Long-term program extensions unlikely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Outcome of November elections will play a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huge role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71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>Questions?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6388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t3.gstatic.com/images?q=tbn:ANd9GcTrU_sqiKZAQIMGQw6Y1px5jJHW4adpMQTBQnE2h609QVoIst6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0"/>
            <a:ext cx="20574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3000" y="4508718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For more information:  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hlinkClick r:id="rId5"/>
              </a:rPr>
              <a:t>www.ffis.org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,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Trinity Tomsic (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  <a:hlinkClick r:id="rId6"/>
              </a:rPr>
              <a:t>ttomsic@ffis.org</a:t>
            </a:r>
            <a:r>
              <a:rPr lang="en-US" sz="2800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13251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But first, ACA funding basics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Includes 100+ funding opportunities of interest to states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Market reform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Medicaid/CHIP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Community-based prevention 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Health centers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Health workforce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Long-term care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Maternal and child health</a:t>
            </a:r>
          </a:p>
          <a:p>
            <a:pPr marL="457200" lvl="1" indent="0" eaLnBrk="1" hangingPunct="1">
              <a:buNone/>
              <a:defRPr/>
            </a:pP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defRPr/>
            </a:pPr>
            <a:endParaRPr lang="en-US" sz="2000" dirty="0" smtClean="0">
              <a:latin typeface="Calibri" pitchFamily="34" charset="0"/>
            </a:endParaRPr>
          </a:p>
          <a:p>
            <a:pPr lvl="1" eaLnBrk="1" hangingPunct="1"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3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But first, ACA funding basics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40700" cy="372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ACA created new programs, reauthorized existing ones, and modified uncapped entitlements (Medicaid)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ACA utilized many approaches to </a:t>
            </a:r>
            <a:r>
              <a:rPr lang="en-US" sz="2600" dirty="0" smtClean="0">
                <a:latin typeface="Calibri" pitchFamily="34" charset="0"/>
              </a:rPr>
              <a:t>fund </a:t>
            </a:r>
            <a:r>
              <a:rPr lang="en-US" sz="2600" dirty="0" smtClean="0">
                <a:latin typeface="Calibri" pitchFamily="34" charset="0"/>
              </a:rPr>
              <a:t>programs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Direct funding vs. authorized funding</a:t>
            </a:r>
          </a:p>
          <a:p>
            <a:pPr lvl="1" eaLnBrk="1" hangingPunct="1">
              <a:defRPr/>
            </a:pPr>
            <a:r>
              <a:rPr lang="en-US" dirty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ew, flexible special funds </a:t>
            </a:r>
          </a:p>
          <a:p>
            <a:pPr lvl="2" eaLnBrk="1" hangingPunct="1">
              <a:defRPr/>
            </a:pPr>
            <a:r>
              <a:rPr lang="en-US" dirty="0" smtClean="0">
                <a:latin typeface="Calibri" pitchFamily="34" charset="0"/>
              </a:rPr>
              <a:t>Supplanted annual discretionary appropriations</a:t>
            </a:r>
          </a:p>
          <a:p>
            <a:pPr lvl="1" eaLnBrk="1" hangingPunct="1">
              <a:defRPr/>
            </a:pPr>
            <a:r>
              <a:rPr lang="en-US" dirty="0" smtClean="0">
                <a:latin typeface="Calibri" pitchFamily="34" charset="0"/>
              </a:rPr>
              <a:t>Various time periods (one-year, multi-year, indefinite)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Most new programs have yet to receive funding</a:t>
            </a:r>
          </a:p>
          <a:p>
            <a:pPr eaLnBrk="1" hangingPunct="1">
              <a:defRPr/>
            </a:pPr>
            <a:r>
              <a:rPr lang="en-US" sz="2600" dirty="0" smtClean="0">
                <a:latin typeface="Calibri" pitchFamily="34" charset="0"/>
              </a:rPr>
              <a:t>Many programs receiving funding have expired </a:t>
            </a:r>
            <a:br>
              <a:rPr lang="en-US" sz="2600" dirty="0" smtClean="0">
                <a:latin typeface="Calibri" pitchFamily="34" charset="0"/>
              </a:rPr>
            </a:br>
            <a:r>
              <a:rPr lang="en-US" sz="2600" dirty="0" smtClean="0">
                <a:latin typeface="Calibri" pitchFamily="34" charset="0"/>
              </a:rPr>
              <a:t>or will soon. 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400" dirty="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latin typeface="Calibri" pitchFamily="34" charset="0"/>
              </a:rPr>
              <a:t>	</a:t>
            </a:r>
            <a:endParaRPr lang="en-US" dirty="0" smtClean="0">
              <a:latin typeface="Calibri" pitchFamily="34" charset="0"/>
            </a:endParaRPr>
          </a:p>
        </p:txBody>
      </p:sp>
      <p:pic>
        <p:nvPicPr>
          <p:cNvPr id="7172" name="Picture 4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Major ACA non-Medicaid funding streams, FY 2014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107955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456" y="2511425"/>
            <a:ext cx="5322887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1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Programs receiving an appropriation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ACA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910773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076932"/>
              </p:ext>
            </p:extLst>
          </p:nvPr>
        </p:nvGraphicFramePr>
        <p:xfrm>
          <a:off x="761999" y="2286000"/>
          <a:ext cx="7842251" cy="440604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61194"/>
                <a:gridCol w="2128945"/>
                <a:gridCol w="1552112"/>
              </a:tblGrid>
              <a:tr h="367503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Funding Information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Fiscal Years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Market Reform: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Consumer Assistance Program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$30M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Rate Review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$250M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Pre-Existing Condition Insurance Plan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$5B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n/a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Health Insurance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Exchange Grants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Secretary determines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Until 12/31/14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Medicaid/CHIP: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Medicaid Adult Health Quality Measures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$60M/year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Medicaid Emergency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Psychiatric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$75M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2011 (obligation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through 12/2015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)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Medicaid Incent. for Prev. of Chronic Diseases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$100M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2011 (no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limit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Center for Medicare and Medicaid Innovation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$10B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2011-2019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8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Programs receiving an appropriation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ACA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588252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64870"/>
              </p:ext>
            </p:extLst>
          </p:nvPr>
        </p:nvGraphicFramePr>
        <p:xfrm>
          <a:off x="762000" y="2265301"/>
          <a:ext cx="7467601" cy="365333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566988"/>
                <a:gridCol w="1477963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Funding Information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Fiscal Years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Medicaid/CHIP: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CHIP childhood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obesity demo.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$25M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CHIP outreach/enrollment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$40M (increase)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through 2015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CHIP annual appropriations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$19B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(2014), $21B (2015)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2014-2015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Medicare: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Outreach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and assistance for Medicare low-income individuals (SHIPs, AAA, ADRCs, NCBOE)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$45M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Environmental health hazards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$23M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2010-2014), 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$20M (each five year period)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2010+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6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Programs receiving an appropriation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ACA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153532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245776"/>
              </p:ext>
            </p:extLst>
          </p:nvPr>
        </p:nvGraphicFramePr>
        <p:xfrm>
          <a:off x="762000" y="2315628"/>
          <a:ext cx="7391401" cy="42561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87725"/>
                <a:gridCol w="2540794"/>
                <a:gridCol w="1462882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Funding Information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Fiscal Years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</a:t>
                      </a:r>
                      <a:r>
                        <a:rPr lang="en-US" sz="1600" b="1" baseline="0" dirty="0" smtClean="0">
                          <a:latin typeface="Calibri" pitchFamily="34" charset="0"/>
                          <a:cs typeface="Calibri" pitchFamily="34" charset="0"/>
                        </a:rPr>
                        <a:t> Centers: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Community Health Centers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$1B-$3.6B/year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2011-2015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School-Based Health Centers (establishment)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Health center construction and renovation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$1.5B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2011-2015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Health Workforce: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Health Profession Opportunity Grant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$80-$85M/year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Personal and Home Care Aide State Training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Family-to-Family health information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centers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Programs receiving an appropriation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in ACA</a:t>
            </a:r>
          </a:p>
        </p:txBody>
      </p:sp>
      <p:pic>
        <p:nvPicPr>
          <p:cNvPr id="6147" name="Picture 5" descr="New FFIS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943600"/>
            <a:ext cx="749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762000" y="6550025"/>
            <a:ext cx="6781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i="1" dirty="0">
              <a:solidFill>
                <a:srgbClr val="003366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474278"/>
              </p:ext>
            </p:extLst>
          </p:nvPr>
        </p:nvGraphicFramePr>
        <p:xfrm>
          <a:off x="1828800" y="2438400"/>
          <a:ext cx="5305424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003123"/>
              </p:ext>
            </p:extLst>
          </p:nvPr>
        </p:nvGraphicFramePr>
        <p:xfrm>
          <a:off x="762000" y="2362200"/>
          <a:ext cx="7467601" cy="34914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22650"/>
                <a:gridCol w="2566988"/>
                <a:gridCol w="1477963"/>
              </a:tblGrid>
              <a:tr h="35157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Calibri" pitchFamily="34" charset="0"/>
                          <a:cs typeface="Calibri" pitchFamily="34" charset="0"/>
                        </a:rPr>
                        <a:t>Program</a:t>
                      </a:r>
                      <a:endParaRPr lang="en-US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Funding Information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u="sng" dirty="0" smtClean="0">
                          <a:latin typeface="Calibri" pitchFamily="34" charset="0"/>
                          <a:cs typeface="Calibri" pitchFamily="34" charset="0"/>
                        </a:rPr>
                        <a:t>Fiscal Years</a:t>
                      </a:r>
                      <a:endParaRPr lang="en-US" sz="1600" b="1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Community-Based Prevention: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Prevention and Public Health Fund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$500M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- $2B/year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2010+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 gridSpan="3"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alibri" pitchFamily="34" charset="0"/>
                          <a:cs typeface="Calibri" pitchFamily="34" charset="0"/>
                        </a:rPr>
                        <a:t>Maternal and Child Health:</a:t>
                      </a:r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Maternal, Infant, and Early Childhood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Home Visiting (MIECHV)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$100M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- $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400M/year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Personal Responsibility</a:t>
                      </a:r>
                      <a:r>
                        <a:rPr lang="en-US" sz="1600" baseline="0" dirty="0" smtClean="0">
                          <a:latin typeface="Calibri" pitchFamily="34" charset="0"/>
                          <a:cs typeface="Calibri" pitchFamily="34" charset="0"/>
                        </a:rPr>
                        <a:t> Education Grant Program (PREP)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$75M/year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Abstinence Education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$50M/year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2010-2014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34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Pregnancy Assistance Fund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$25M/year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2010-2019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6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apsules">
  <a:themeElements>
    <a:clrScheme name="Capsules 10">
      <a:dk1>
        <a:srgbClr val="003366"/>
      </a:dk1>
      <a:lt1>
        <a:srgbClr val="FFFFFF"/>
      </a:lt1>
      <a:dk2>
        <a:srgbClr val="4B974B"/>
      </a:dk2>
      <a:lt2>
        <a:srgbClr val="666699"/>
      </a:lt2>
      <a:accent1>
        <a:srgbClr val="33CCCC"/>
      </a:accent1>
      <a:accent2>
        <a:srgbClr val="0033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002D5C"/>
      </a:accent6>
      <a:hlink>
        <a:srgbClr val="4B974B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4B974B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438843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4B974B"/>
        </a:dk2>
        <a:lt2>
          <a:srgbClr val="666699"/>
        </a:lt2>
        <a:accent1>
          <a:srgbClr val="33CCCC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002D5C"/>
        </a:accent6>
        <a:hlink>
          <a:srgbClr val="4B974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8705</TotalTime>
  <Words>1301</Words>
  <Application>Microsoft Office PowerPoint</Application>
  <PresentationFormat>On-screen Show (4:3)</PresentationFormat>
  <Paragraphs>393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Capsules</vt:lpstr>
      <vt:lpstr>Custom Design</vt:lpstr>
      <vt:lpstr>1_Capsules</vt:lpstr>
      <vt:lpstr>ACA Includes Opportunities for Non-Medicaid Programs, but for How Long?</vt:lpstr>
      <vt:lpstr>Overview</vt:lpstr>
      <vt:lpstr>But first, ACA funding basics</vt:lpstr>
      <vt:lpstr>But first, ACA funding basics</vt:lpstr>
      <vt:lpstr> Major ACA non-Medicaid funding streams, FY 2014</vt:lpstr>
      <vt:lpstr> Programs receiving an appropriation  in ACA</vt:lpstr>
      <vt:lpstr> Programs receiving an appropriation  in ACA</vt:lpstr>
      <vt:lpstr> Programs receiving an appropriation  in ACA</vt:lpstr>
      <vt:lpstr> Programs receiving an appropriation  in ACA</vt:lpstr>
      <vt:lpstr> Programs receiving an appropriation  in ACA</vt:lpstr>
      <vt:lpstr> ACA programs subject to annual appropriations process</vt:lpstr>
      <vt:lpstr> ACA programs subject to annual appropriations process</vt:lpstr>
      <vt:lpstr> ACA programs subject to annual appropriations process</vt:lpstr>
      <vt:lpstr> ACA programs subject to annual appropriations process</vt:lpstr>
      <vt:lpstr>A detailed look at PPHF</vt:lpstr>
      <vt:lpstr>A detailed look at PPHF</vt:lpstr>
      <vt:lpstr>What agencies have received PPHF?</vt:lpstr>
      <vt:lpstr>What agencies have received PPHF?</vt:lpstr>
      <vt:lpstr>Total state allocations for select PPHF grants, FYs 2010-2013 ($ in thousands)</vt:lpstr>
      <vt:lpstr>Risks Facing PPHF</vt:lpstr>
      <vt:lpstr>Effect of new ACA coverage on existing programs</vt:lpstr>
      <vt:lpstr>When do ACA programs/provisions expire?</vt:lpstr>
      <vt:lpstr>Deadlines on the horizon</vt:lpstr>
      <vt:lpstr>Outlook</vt:lpstr>
      <vt:lpstr>Questions?</vt:lpstr>
    </vt:vector>
  </TitlesOfParts>
  <Company>FFIS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FFIS User</dc:creator>
  <cp:lastModifiedBy>FFIS</cp:lastModifiedBy>
  <cp:revision>447</cp:revision>
  <cp:lastPrinted>2014-07-23T21:21:49Z</cp:lastPrinted>
  <dcterms:created xsi:type="dcterms:W3CDTF">2010-07-14T19:33:24Z</dcterms:created>
  <dcterms:modified xsi:type="dcterms:W3CDTF">2014-07-24T19:53:03Z</dcterms:modified>
</cp:coreProperties>
</file>