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handoutMasterIdLst>
    <p:handoutMasterId r:id="rId43"/>
  </p:handoutMasterIdLst>
  <p:sldIdLst>
    <p:sldId id="256" r:id="rId4"/>
    <p:sldId id="277" r:id="rId5"/>
    <p:sldId id="278" r:id="rId6"/>
    <p:sldId id="279" r:id="rId7"/>
    <p:sldId id="280" r:id="rId8"/>
    <p:sldId id="281" r:id="rId9"/>
    <p:sldId id="300" r:id="rId10"/>
    <p:sldId id="273" r:id="rId11"/>
    <p:sldId id="258" r:id="rId12"/>
    <p:sldId id="259" r:id="rId13"/>
    <p:sldId id="260" r:id="rId14"/>
    <p:sldId id="296" r:id="rId15"/>
    <p:sldId id="298" r:id="rId16"/>
    <p:sldId id="295" r:id="rId17"/>
    <p:sldId id="283" r:id="rId18"/>
    <p:sldId id="292" r:id="rId19"/>
    <p:sldId id="284" r:id="rId20"/>
    <p:sldId id="286" r:id="rId21"/>
    <p:sldId id="285" r:id="rId22"/>
    <p:sldId id="301" r:id="rId23"/>
    <p:sldId id="302" r:id="rId24"/>
    <p:sldId id="303" r:id="rId25"/>
    <p:sldId id="304" r:id="rId26"/>
    <p:sldId id="305" r:id="rId27"/>
    <p:sldId id="306" r:id="rId28"/>
    <p:sldId id="307" r:id="rId29"/>
    <p:sldId id="267" r:id="rId30"/>
    <p:sldId id="268" r:id="rId31"/>
    <p:sldId id="269" r:id="rId32"/>
    <p:sldId id="271" r:id="rId33"/>
    <p:sldId id="287" r:id="rId34"/>
    <p:sldId id="289" r:id="rId35"/>
    <p:sldId id="290" r:id="rId36"/>
    <p:sldId id="288" r:id="rId37"/>
    <p:sldId id="276" r:id="rId38"/>
    <p:sldId id="294" r:id="rId39"/>
    <p:sldId id="291" r:id="rId40"/>
    <p:sldId id="299"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fis-hq-srv1.ffis.local\projects\Projects\Special%20Analysis\2012\Database%20BCA%20Sequester%20(June%202012).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082EF60-F91E-44C6-A060-877729E5E986}" type="datetimeFigureOut">
              <a:rPr lang="en-US" smtClean="0"/>
              <a:t>8/28/2012</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B0151E3-EB03-4E8B-B6B9-9047010F0D3D}" type="slidenum">
              <a:rPr lang="en-US" smtClean="0"/>
              <a:t>‹#›</a:t>
            </a:fld>
            <a:endParaRPr lang="en-US" dirty="0"/>
          </a:p>
        </p:txBody>
      </p:sp>
    </p:spTree>
    <p:extLst>
      <p:ext uri="{BB962C8B-B14F-4D97-AF65-F5344CB8AC3E}">
        <p14:creationId xmlns:p14="http://schemas.microsoft.com/office/powerpoint/2010/main" val="2276725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121CE2F-DF6C-42E2-A53F-635072A7BF4E}" type="datetimeFigureOut">
              <a:rPr lang="en-US" smtClean="0"/>
              <a:t>8/28/2012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4511685-E1FA-43FC-BB9E-28BFAF1B95E0}" type="slidenum">
              <a:rPr lang="en-US" smtClean="0"/>
              <a:t>‹#›</a:t>
            </a:fld>
            <a:endParaRPr lang="en-US" dirty="0"/>
          </a:p>
        </p:txBody>
      </p:sp>
    </p:spTree>
    <p:extLst>
      <p:ext uri="{BB962C8B-B14F-4D97-AF65-F5344CB8AC3E}">
        <p14:creationId xmlns:p14="http://schemas.microsoft.com/office/powerpoint/2010/main" val="18982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06748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87799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pPr>
                <a:defRPr/>
              </a:pPr>
              <a:t>19</a:t>
            </a:fld>
            <a:endParaRPr lang="en-US" dirty="0"/>
          </a:p>
        </p:txBody>
      </p:sp>
    </p:spTree>
    <p:extLst>
      <p:ext uri="{BB962C8B-B14F-4D97-AF65-F5344CB8AC3E}">
        <p14:creationId xmlns:p14="http://schemas.microsoft.com/office/powerpoint/2010/main" val="196475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93329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15101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22462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151019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151019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15101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EC44A2A0-5B42-472B-835C-A01E7492FF42}" type="slidenum">
              <a:rPr lang="en-US">
                <a:solidFill>
                  <a:srgbClr val="000000"/>
                </a:solidFill>
              </a:rPr>
              <a:pPr/>
              <a:t>4</a:t>
            </a:fld>
            <a:endParaRPr 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15101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42019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48525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877995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87799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pPr>
                <a:defRPr/>
              </a:pPr>
              <a:t>35</a:t>
            </a:fld>
            <a:endParaRPr lang="en-US" dirty="0"/>
          </a:p>
        </p:txBody>
      </p:sp>
    </p:spTree>
    <p:extLst>
      <p:ext uri="{BB962C8B-B14F-4D97-AF65-F5344CB8AC3E}">
        <p14:creationId xmlns:p14="http://schemas.microsoft.com/office/powerpoint/2010/main" val="1489762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pPr>
                <a:defRPr/>
              </a:pPr>
              <a:t>36</a:t>
            </a:fld>
            <a:endParaRPr lang="en-US" dirty="0"/>
          </a:p>
        </p:txBody>
      </p:sp>
    </p:spTree>
    <p:extLst>
      <p:ext uri="{BB962C8B-B14F-4D97-AF65-F5344CB8AC3E}">
        <p14:creationId xmlns:p14="http://schemas.microsoft.com/office/powerpoint/2010/main" val="14897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pPr>
                <a:defRPr/>
              </a:pPr>
              <a:t>37</a:t>
            </a:fld>
            <a:endParaRPr lang="en-US" dirty="0"/>
          </a:p>
        </p:txBody>
      </p:sp>
    </p:spTree>
    <p:extLst>
      <p:ext uri="{BB962C8B-B14F-4D97-AF65-F5344CB8AC3E}">
        <p14:creationId xmlns:p14="http://schemas.microsoft.com/office/powerpoint/2010/main" val="1489762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616DF5-4CF5-4083-A478-67D1B966DF8E}" type="slidenum">
              <a:rPr lang="en-US" smtClean="0"/>
              <a:t>38</a:t>
            </a:fld>
            <a:endParaRPr lang="en-US" dirty="0"/>
          </a:p>
        </p:txBody>
      </p:sp>
    </p:spTree>
    <p:extLst>
      <p:ext uri="{BB962C8B-B14F-4D97-AF65-F5344CB8AC3E}">
        <p14:creationId xmlns:p14="http://schemas.microsoft.com/office/powerpoint/2010/main" val="19376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pPr>
                <a:defRPr/>
              </a:pPr>
              <a:t>5</a:t>
            </a:fld>
            <a:endParaRPr lang="en-US" dirty="0"/>
          </a:p>
        </p:txBody>
      </p:sp>
    </p:spTree>
    <p:extLst>
      <p:ext uri="{BB962C8B-B14F-4D97-AF65-F5344CB8AC3E}">
        <p14:creationId xmlns:p14="http://schemas.microsoft.com/office/powerpoint/2010/main" val="257881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7C69C0B6-1F06-443A-9C67-2BC7AF9ED859}" type="slidenum">
              <a:rPr lang="en-US">
                <a:solidFill>
                  <a:srgbClr val="000000"/>
                </a:solidFill>
              </a:rPr>
              <a:pPr/>
              <a:t>6</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32035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12317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97911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D9DB2C-71FB-42A8-9B39-B532FA087A0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02252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146356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29478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179836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sp>
        <p:nvSpPr>
          <p:cNvPr id="6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dirty="0">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dirty="0">
              <a:solidFill>
                <a:srgbClr val="003366"/>
              </a:solidFill>
            </a:endParaRP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9ABDFF39-4B41-49C2-A5C7-5AEAA20E43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25515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BBF86AB-58F6-47DD-A95E-65AEC1F1044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4537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EED2E04D-E4A6-4E50-8B6D-11D201B31E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830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DCAFC5C-B330-42A7-87F5-A3B6D5D5E6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6729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8F0CE2E7-77D3-41E0-AC0F-364426B78A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9542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D9942A5-7248-4B3F-BEBB-016EA61A262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58835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EB830246-A6D7-4652-BCEC-DE1753C58BC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80791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B4CA1DE5-38A2-46F0-AC9C-FDEEE70925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9207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242467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04DA14B-D703-4087-95EA-E15E4C84ECE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2201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2FEFF9-C5B4-4775-8215-5D0F6BEE66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8748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7228475-91D3-403C-8F27-1888EDFD03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7839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sp>
        <p:nvSpPr>
          <p:cNvPr id="615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15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11" name="Rectangle 10"/>
          <p:cNvSpPr>
            <a:spLocks noGrp="1" noChangeArrowheads="1"/>
          </p:cNvSpPr>
          <p:nvPr>
            <p:ph type="ftr" sz="quarter" idx="11"/>
          </p:nvPr>
        </p:nvSpPr>
        <p:spPr/>
        <p:txBody>
          <a:bodyPr/>
          <a:lstStyle>
            <a:lvl1pPr algn="r">
              <a:defRPr/>
            </a:lvl1pPr>
          </a:lstStyle>
          <a:p>
            <a:pPr>
              <a:defRPr/>
            </a:pPr>
            <a:endParaRPr lang="en-US" dirty="0"/>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A2BF6456-9EAC-44BE-8497-AA8B688ACB91}" type="slidenum">
              <a:rPr lang="en-US"/>
              <a:pPr>
                <a:defRPr/>
              </a:pPr>
              <a:t>‹#›</a:t>
            </a:fld>
            <a:endParaRPr lang="en-US" dirty="0"/>
          </a:p>
        </p:txBody>
      </p:sp>
    </p:spTree>
    <p:extLst>
      <p:ext uri="{BB962C8B-B14F-4D97-AF65-F5344CB8AC3E}">
        <p14:creationId xmlns:p14="http://schemas.microsoft.com/office/powerpoint/2010/main" val="1046472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E2FC8688-2695-4C10-9B43-13F64649F27B}" type="slidenum">
              <a:rPr lang="en-US"/>
              <a:pPr>
                <a:defRPr/>
              </a:pPr>
              <a:t>‹#›</a:t>
            </a:fld>
            <a:endParaRPr lang="en-US" dirty="0"/>
          </a:p>
        </p:txBody>
      </p:sp>
    </p:spTree>
    <p:extLst>
      <p:ext uri="{BB962C8B-B14F-4D97-AF65-F5344CB8AC3E}">
        <p14:creationId xmlns:p14="http://schemas.microsoft.com/office/powerpoint/2010/main" val="229740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926D7EEE-6D58-450A-9D9C-7218F72CF4D4}" type="slidenum">
              <a:rPr lang="en-US"/>
              <a:pPr>
                <a:defRPr/>
              </a:pPr>
              <a:t>‹#›</a:t>
            </a:fld>
            <a:endParaRPr lang="en-US" dirty="0"/>
          </a:p>
        </p:txBody>
      </p:sp>
    </p:spTree>
    <p:extLst>
      <p:ext uri="{BB962C8B-B14F-4D97-AF65-F5344CB8AC3E}">
        <p14:creationId xmlns:p14="http://schemas.microsoft.com/office/powerpoint/2010/main" val="4174367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3165AD30-2BCA-4827-8E95-8667D128DC04}" type="slidenum">
              <a:rPr lang="en-US"/>
              <a:pPr>
                <a:defRPr/>
              </a:pPr>
              <a:t>‹#›</a:t>
            </a:fld>
            <a:endParaRPr lang="en-US" dirty="0"/>
          </a:p>
        </p:txBody>
      </p:sp>
    </p:spTree>
    <p:extLst>
      <p:ext uri="{BB962C8B-B14F-4D97-AF65-F5344CB8AC3E}">
        <p14:creationId xmlns:p14="http://schemas.microsoft.com/office/powerpoint/2010/main" val="3296501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3F74A9D1-6AE2-4578-99FC-BD79EBF78012}" type="slidenum">
              <a:rPr lang="en-US"/>
              <a:pPr>
                <a:defRPr/>
              </a:pPr>
              <a:t>‹#›</a:t>
            </a:fld>
            <a:endParaRPr lang="en-US" dirty="0"/>
          </a:p>
        </p:txBody>
      </p:sp>
    </p:spTree>
    <p:extLst>
      <p:ext uri="{BB962C8B-B14F-4D97-AF65-F5344CB8AC3E}">
        <p14:creationId xmlns:p14="http://schemas.microsoft.com/office/powerpoint/2010/main" val="3983253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86003512-5D1B-40A9-A648-A6E5735DBF88}" type="slidenum">
              <a:rPr lang="en-US"/>
              <a:pPr>
                <a:defRPr/>
              </a:pPr>
              <a:t>‹#›</a:t>
            </a:fld>
            <a:endParaRPr lang="en-US" dirty="0"/>
          </a:p>
        </p:txBody>
      </p:sp>
    </p:spTree>
    <p:extLst>
      <p:ext uri="{BB962C8B-B14F-4D97-AF65-F5344CB8AC3E}">
        <p14:creationId xmlns:p14="http://schemas.microsoft.com/office/powerpoint/2010/main" val="1479329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617836DE-506C-44CA-B3D7-BD556158ED8C}" type="slidenum">
              <a:rPr lang="en-US"/>
              <a:pPr>
                <a:defRPr/>
              </a:pPr>
              <a:t>‹#›</a:t>
            </a:fld>
            <a:endParaRPr lang="en-US" dirty="0"/>
          </a:p>
        </p:txBody>
      </p:sp>
    </p:spTree>
    <p:extLst>
      <p:ext uri="{BB962C8B-B14F-4D97-AF65-F5344CB8AC3E}">
        <p14:creationId xmlns:p14="http://schemas.microsoft.com/office/powerpoint/2010/main" val="684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656040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3FE2C5EC-0D1F-4CEE-86A0-FBA5E95B34C5}" type="slidenum">
              <a:rPr lang="en-US"/>
              <a:pPr>
                <a:defRPr/>
              </a:pPr>
              <a:t>‹#›</a:t>
            </a:fld>
            <a:endParaRPr lang="en-US" dirty="0"/>
          </a:p>
        </p:txBody>
      </p:sp>
    </p:spTree>
    <p:extLst>
      <p:ext uri="{BB962C8B-B14F-4D97-AF65-F5344CB8AC3E}">
        <p14:creationId xmlns:p14="http://schemas.microsoft.com/office/powerpoint/2010/main" val="167369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8F48236B-F8BB-4C7E-AEDF-CED1062AD413}" type="slidenum">
              <a:rPr lang="en-US"/>
              <a:pPr>
                <a:defRPr/>
              </a:pPr>
              <a:t>‹#›</a:t>
            </a:fld>
            <a:endParaRPr lang="en-US" dirty="0"/>
          </a:p>
        </p:txBody>
      </p:sp>
    </p:spTree>
    <p:extLst>
      <p:ext uri="{BB962C8B-B14F-4D97-AF65-F5344CB8AC3E}">
        <p14:creationId xmlns:p14="http://schemas.microsoft.com/office/powerpoint/2010/main" val="2562816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3762BEC5-7365-4D22-A1F4-05E39257E711}" type="slidenum">
              <a:rPr lang="en-US"/>
              <a:pPr>
                <a:defRPr/>
              </a:pPr>
              <a:t>‹#›</a:t>
            </a:fld>
            <a:endParaRPr lang="en-US" dirty="0"/>
          </a:p>
        </p:txBody>
      </p:sp>
    </p:spTree>
    <p:extLst>
      <p:ext uri="{BB962C8B-B14F-4D97-AF65-F5344CB8AC3E}">
        <p14:creationId xmlns:p14="http://schemas.microsoft.com/office/powerpoint/2010/main" val="403158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4D8903F-2C06-42F7-82A8-B102B7B0E70F}" type="slidenum">
              <a:rPr lang="en-US"/>
              <a:pPr>
                <a:defRPr/>
              </a:pPr>
              <a:t>‹#›</a:t>
            </a:fld>
            <a:endParaRPr lang="en-US" dirty="0"/>
          </a:p>
        </p:txBody>
      </p:sp>
    </p:spTree>
    <p:extLst>
      <p:ext uri="{BB962C8B-B14F-4D97-AF65-F5344CB8AC3E}">
        <p14:creationId xmlns:p14="http://schemas.microsoft.com/office/powerpoint/2010/main" val="356058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87906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54107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229360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57123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249777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3CB6-E8A3-4055-B112-3ACF41DF731D}" type="datetimeFigureOut">
              <a:rPr lang="en-US" smtClean="0"/>
              <a:t>8/28/2012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69E362-55FB-45F7-BB57-5A7818E4CB0D}" type="slidenum">
              <a:rPr lang="en-US" smtClean="0"/>
              <a:t>‹#›</a:t>
            </a:fld>
            <a:endParaRPr lang="en-US" dirty="0"/>
          </a:p>
        </p:txBody>
      </p:sp>
    </p:spTree>
    <p:extLst>
      <p:ext uri="{BB962C8B-B14F-4D97-AF65-F5344CB8AC3E}">
        <p14:creationId xmlns:p14="http://schemas.microsoft.com/office/powerpoint/2010/main" val="381252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3CB6-E8A3-4055-B112-3ACF41DF731D}" type="datetimeFigureOut">
              <a:rPr lang="en-US" smtClean="0"/>
              <a:t>8/28/2012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9E362-55FB-45F7-BB57-5A7818E4CB0D}" type="slidenum">
              <a:rPr lang="en-US" smtClean="0"/>
              <a:t>‹#›</a:t>
            </a:fld>
            <a:endParaRPr lang="en-US" dirty="0"/>
          </a:p>
        </p:txBody>
      </p:sp>
    </p:spTree>
    <p:extLst>
      <p:ext uri="{BB962C8B-B14F-4D97-AF65-F5344CB8AC3E}">
        <p14:creationId xmlns:p14="http://schemas.microsoft.com/office/powerpoint/2010/main" val="2910235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pPr fontAlgn="base">
                  <a:spcBef>
                    <a:spcPct val="0"/>
                  </a:spcBef>
                  <a:spcAft>
                    <a:spcPct val="0"/>
                  </a:spcAft>
                </a:pPr>
                <a:endParaRPr lang="en-US" dirty="0">
                  <a:solidFill>
                    <a:srgbClr val="003366"/>
                  </a:solidFill>
                  <a:cs typeface="Arial" charset="0"/>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cs typeface="+mn-cs"/>
              </a:defRPr>
            </a:lvl1pPr>
          </a:lstStyle>
          <a:p>
            <a:pPr fontAlgn="base">
              <a:spcBef>
                <a:spcPct val="0"/>
              </a:spcBef>
              <a:spcAft>
                <a:spcPct val="0"/>
              </a:spcAft>
              <a:defRPr/>
            </a:pPr>
            <a:endParaRPr lang="en-US" dirty="0">
              <a:solidFill>
                <a:srgbClr val="003366"/>
              </a:solidFill>
            </a:endParaRPr>
          </a:p>
        </p:txBody>
      </p:sp>
      <p:sp>
        <p:nvSpPr>
          <p:cNvPr id="51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fontAlgn="base">
              <a:spcBef>
                <a:spcPct val="0"/>
              </a:spcBef>
              <a:spcAft>
                <a:spcPct val="0"/>
              </a:spcAft>
              <a:defRPr/>
            </a:pPr>
            <a:endParaRPr lang="en-US" dirty="0">
              <a:solidFill>
                <a:srgbClr val="003366"/>
              </a:solidFill>
            </a:endParaRPr>
          </a:p>
        </p:txBody>
      </p:sp>
      <p:sp>
        <p:nvSpPr>
          <p:cNvPr id="51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cs typeface="+mn-cs"/>
              </a:defRPr>
            </a:lvl1pPr>
          </a:lstStyle>
          <a:p>
            <a:pPr fontAlgn="base">
              <a:spcBef>
                <a:spcPct val="0"/>
              </a:spcBef>
              <a:spcAft>
                <a:spcPct val="0"/>
              </a:spcAft>
              <a:defRPr/>
            </a:pPr>
            <a:fld id="{9B79E788-5633-404D-AD3E-73F3A1267367}"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562592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7620000" cy="6858000"/>
            <a:chOff x="0" y="0"/>
            <a:chExt cx="4800" cy="4320"/>
          </a:xfrm>
        </p:grpSpPr>
        <p:grpSp>
          <p:nvGrpSpPr>
            <p:cNvPr id="3080" name="Group 3"/>
            <p:cNvGrpSpPr>
              <a:grpSpLocks/>
            </p:cNvGrpSpPr>
            <p:nvPr userDrawn="1"/>
          </p:nvGrpSpPr>
          <p:grpSpPr bwMode="auto">
            <a:xfrm>
              <a:off x="0" y="0"/>
              <a:ext cx="2016" cy="4320"/>
              <a:chOff x="0" y="0"/>
              <a:chExt cx="2016" cy="4320"/>
            </a:xfrm>
          </p:grpSpPr>
          <p:sp>
            <p:nvSpPr>
              <p:cNvPr id="3084"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3085"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pPr fontAlgn="base">
                  <a:spcBef>
                    <a:spcPct val="0"/>
                  </a:spcBef>
                  <a:spcAft>
                    <a:spcPct val="0"/>
                  </a:spcAft>
                </a:pPr>
                <a:endParaRPr lang="en-US" dirty="0">
                  <a:solidFill>
                    <a:srgbClr val="003366"/>
                  </a:solidFill>
                  <a:cs typeface="Arial" charset="0"/>
                </a:endParaRPr>
              </a:p>
            </p:txBody>
          </p:sp>
        </p:grpSp>
        <p:grpSp>
          <p:nvGrpSpPr>
            <p:cNvPr id="3081" name="Group 6"/>
            <p:cNvGrpSpPr>
              <a:grpSpLocks/>
            </p:cNvGrpSpPr>
            <p:nvPr/>
          </p:nvGrpSpPr>
          <p:grpSpPr bwMode="auto">
            <a:xfrm>
              <a:off x="144" y="1248"/>
              <a:ext cx="4656" cy="201"/>
              <a:chOff x="144" y="1248"/>
              <a:chExt cx="4656" cy="201"/>
            </a:xfrm>
          </p:grpSpPr>
          <p:sp>
            <p:nvSpPr>
              <p:cNvPr id="3082"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3083"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grpSp>
      <p:sp>
        <p:nvSpPr>
          <p:cNvPr id="307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3366"/>
                </a:solidFill>
                <a:cs typeface="+mn-cs"/>
              </a:defRPr>
            </a:lvl1pPr>
          </a:lstStyle>
          <a:p>
            <a:pPr fontAlgn="base">
              <a:spcBef>
                <a:spcPct val="0"/>
              </a:spcBef>
              <a:spcAft>
                <a:spcPct val="0"/>
              </a:spcAft>
              <a:defRPr/>
            </a:pPr>
            <a:endParaRPr lang="en-US" dirty="0"/>
          </a:p>
        </p:txBody>
      </p:sp>
      <p:sp>
        <p:nvSpPr>
          <p:cNvPr id="513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3366"/>
                </a:solidFill>
                <a:cs typeface="+mn-cs"/>
              </a:defRPr>
            </a:lvl1pPr>
          </a:lstStyle>
          <a:p>
            <a:pPr fontAlgn="base">
              <a:spcBef>
                <a:spcPct val="0"/>
              </a:spcBef>
              <a:spcAft>
                <a:spcPct val="0"/>
              </a:spcAft>
              <a:defRPr/>
            </a:pPr>
            <a:endParaRPr lang="en-US" dirty="0"/>
          </a:p>
        </p:txBody>
      </p:sp>
      <p:sp>
        <p:nvSpPr>
          <p:cNvPr id="513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rgbClr val="FFFFFF"/>
                </a:solidFill>
                <a:cs typeface="+mn-cs"/>
              </a:defRPr>
            </a:lvl1pPr>
          </a:lstStyle>
          <a:p>
            <a:pPr fontAlgn="base">
              <a:spcBef>
                <a:spcPct val="0"/>
              </a:spcBef>
              <a:spcAft>
                <a:spcPct val="0"/>
              </a:spcAft>
              <a:defRPr/>
            </a:pPr>
            <a:fld id="{456CFC04-5560-46D1-884B-235CDCFC29B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630036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hyperlink" Target="mailto:ttomsic@ffis.org"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ctrTitle"/>
          </p:nvPr>
        </p:nvSpPr>
        <p:spPr/>
        <p:txBody>
          <a:bodyPr/>
          <a:lstStyle/>
          <a:p>
            <a:pPr eaLnBrk="1" hangingPunct="1"/>
            <a:r>
              <a:rPr lang="en-US" dirty="0" smtClean="0">
                <a:solidFill>
                  <a:srgbClr val="4B974B"/>
                </a:solidFill>
                <a:latin typeface="Calibri" pitchFamily="34" charset="0"/>
              </a:rPr>
              <a:t>Federal Funding Update: </a:t>
            </a:r>
            <a:br>
              <a:rPr lang="en-US" dirty="0" smtClean="0">
                <a:solidFill>
                  <a:srgbClr val="4B974B"/>
                </a:solidFill>
                <a:latin typeface="Calibri" pitchFamily="34" charset="0"/>
              </a:rPr>
            </a:br>
            <a:r>
              <a:rPr lang="en-US" dirty="0" smtClean="0">
                <a:solidFill>
                  <a:srgbClr val="4B974B"/>
                </a:solidFill>
                <a:latin typeface="Calibri" pitchFamily="34" charset="0"/>
              </a:rPr>
              <a:t>The Craziest Year Yet</a:t>
            </a:r>
          </a:p>
        </p:txBody>
      </p:sp>
      <p:sp>
        <p:nvSpPr>
          <p:cNvPr id="6147" name="Rectangle 3"/>
          <p:cNvSpPr>
            <a:spLocks noGrp="1" noChangeArrowheads="1"/>
          </p:cNvSpPr>
          <p:nvPr>
            <p:ph type="subTitle" idx="1"/>
          </p:nvPr>
        </p:nvSpPr>
        <p:spPr/>
        <p:txBody>
          <a:bodyPr/>
          <a:lstStyle/>
          <a:p>
            <a:pPr eaLnBrk="1" hangingPunct="1"/>
            <a:r>
              <a:rPr lang="en-US" dirty="0" smtClean="0">
                <a:solidFill>
                  <a:srgbClr val="003366"/>
                </a:solidFill>
                <a:latin typeface="Calibri" pitchFamily="34" charset="0"/>
              </a:rPr>
              <a:t>Western States Legislative Fiscal Officers Association</a:t>
            </a:r>
          </a:p>
          <a:p>
            <a:pPr eaLnBrk="1" hangingPunct="1"/>
            <a:r>
              <a:rPr lang="en-US" sz="2400" dirty="0" smtClean="0">
                <a:solidFill>
                  <a:srgbClr val="003366"/>
                </a:solidFill>
                <a:latin typeface="Calibri" pitchFamily="34" charset="0"/>
              </a:rPr>
              <a:t>September </a:t>
            </a:r>
            <a:r>
              <a:rPr lang="en-US" sz="2400" dirty="0">
                <a:solidFill>
                  <a:srgbClr val="003366"/>
                </a:solidFill>
                <a:latin typeface="Calibri" pitchFamily="34" charset="0"/>
              </a:rPr>
              <a:t>5</a:t>
            </a:r>
            <a:r>
              <a:rPr lang="en-US" sz="2400" dirty="0" smtClean="0">
                <a:solidFill>
                  <a:srgbClr val="003366"/>
                </a:solidFill>
                <a:latin typeface="Calibri" pitchFamily="34" charset="0"/>
              </a:rPr>
              <a:t>, 2012</a:t>
            </a:r>
          </a:p>
        </p:txBody>
      </p:sp>
      <p:pic>
        <p:nvPicPr>
          <p:cNvPr id="6148" name="Picture 4" descr="New FF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0"/>
            <a:ext cx="1347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6019800" y="5943600"/>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200" b="1" dirty="0">
                <a:solidFill>
                  <a:srgbClr val="4B974B"/>
                </a:solidFill>
                <a:latin typeface="Times New Roman" pitchFamily="18" charset="0"/>
              </a:rPr>
              <a:t>Federal Funds Information for States</a:t>
            </a:r>
          </a:p>
        </p:txBody>
      </p:sp>
    </p:spTree>
    <p:extLst>
      <p:ext uri="{BB962C8B-B14F-4D97-AF65-F5344CB8AC3E}">
        <p14:creationId xmlns:p14="http://schemas.microsoft.com/office/powerpoint/2010/main" val="1250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solidFill>
                  <a:srgbClr val="4B974B"/>
                </a:solidFill>
              </a:rPr>
              <a:t>Status of FY 2013 Appropriations</a:t>
            </a:r>
            <a:endParaRPr lang="en-US"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609273"/>
            <a:ext cx="7693025" cy="323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46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2013 Appropriations: </a:t>
            </a:r>
            <a:br>
              <a:rPr lang="en-US" dirty="0" smtClean="0"/>
            </a:br>
            <a:r>
              <a:rPr lang="en-US" dirty="0" smtClean="0"/>
              <a:t>At What Cost to States?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2541464"/>
              </p:ext>
            </p:extLst>
          </p:nvPr>
        </p:nvGraphicFramePr>
        <p:xfrm>
          <a:off x="838200" y="2362200"/>
          <a:ext cx="7619999" cy="4246880"/>
        </p:xfrm>
        <a:graphic>
          <a:graphicData uri="http://schemas.openxmlformats.org/drawingml/2006/table">
            <a:tbl>
              <a:tblPr firstRow="1" bandRow="1">
                <a:tableStyleId>{E8B1032C-EA38-4F05-BA0D-38AFFFC7BED3}</a:tableStyleId>
              </a:tblPr>
              <a:tblGrid>
                <a:gridCol w="2743200"/>
                <a:gridCol w="2057400"/>
                <a:gridCol w="1143000"/>
                <a:gridCol w="838200"/>
                <a:gridCol w="838199"/>
              </a:tblGrid>
              <a:tr h="370840">
                <a:tc>
                  <a:txBody>
                    <a:bodyPr/>
                    <a:lstStyle/>
                    <a:p>
                      <a:endParaRPr lang="en-US" b="1" u="sng" dirty="0">
                        <a:latin typeface="Calibri" pitchFamily="34" charset="0"/>
                        <a:cs typeface="Calibri" pitchFamily="34" charset="0"/>
                      </a:endParaRPr>
                    </a:p>
                  </a:txBody>
                  <a:tcPr/>
                </a:tc>
                <a:tc>
                  <a:txBody>
                    <a:bodyPr/>
                    <a:lstStyle/>
                    <a:p>
                      <a:pPr algn="r"/>
                      <a:endParaRPr lang="en-US" b="1" u="sng" dirty="0">
                        <a:latin typeface="Calibri" pitchFamily="34" charset="0"/>
                        <a:cs typeface="Calibri" pitchFamily="34" charset="0"/>
                      </a:endParaRPr>
                    </a:p>
                  </a:txBody>
                  <a:tcPr/>
                </a:tc>
                <a:tc gridSpan="3">
                  <a:txBody>
                    <a:bodyPr/>
                    <a:lstStyle/>
                    <a:p>
                      <a:pPr algn="ctr"/>
                      <a:r>
                        <a:rPr lang="en-US" b="1" u="none" dirty="0" smtClean="0">
                          <a:latin typeface="Calibri" pitchFamily="34" charset="0"/>
                          <a:cs typeface="Calibri" pitchFamily="34" charset="0"/>
                        </a:rPr>
                        <a:t>Proposed FY 2013 vs.</a:t>
                      </a:r>
                      <a:r>
                        <a:rPr lang="en-US" b="1" u="none" baseline="0" dirty="0" smtClean="0">
                          <a:latin typeface="Calibri" pitchFamily="34" charset="0"/>
                          <a:cs typeface="Calibri" pitchFamily="34" charset="0"/>
                        </a:rPr>
                        <a:t> </a:t>
                      </a:r>
                      <a:br>
                        <a:rPr lang="en-US" b="1" u="none" baseline="0" dirty="0" smtClean="0">
                          <a:latin typeface="Calibri" pitchFamily="34" charset="0"/>
                          <a:cs typeface="Calibri" pitchFamily="34" charset="0"/>
                        </a:rPr>
                      </a:br>
                      <a:r>
                        <a:rPr lang="en-US" b="1" u="none" baseline="0" dirty="0" smtClean="0">
                          <a:latin typeface="Calibri" pitchFamily="34" charset="0"/>
                          <a:cs typeface="Calibri" pitchFamily="34" charset="0"/>
                        </a:rPr>
                        <a:t>FY 2012</a:t>
                      </a: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c hMerge="1">
                  <a:txBody>
                    <a:bodyPr/>
                    <a:lstStyle/>
                    <a:p>
                      <a:pPr algn="r"/>
                      <a:endParaRPr lang="en-US" b="1" u="none" dirty="0">
                        <a:latin typeface="Calibri" pitchFamily="34" charset="0"/>
                        <a:cs typeface="Calibri" pitchFamily="34" charset="0"/>
                      </a:endParaRPr>
                    </a:p>
                  </a:txBody>
                  <a:tcPr/>
                </a:tc>
              </a:tr>
              <a:tr h="370840">
                <a:tc>
                  <a:txBody>
                    <a:bodyPr/>
                    <a:lstStyle/>
                    <a:p>
                      <a:r>
                        <a:rPr lang="en-US" b="1" u="sng" dirty="0" smtClean="0">
                          <a:latin typeface="Calibri" pitchFamily="34" charset="0"/>
                          <a:cs typeface="Calibri" pitchFamily="34" charset="0"/>
                        </a:rPr>
                        <a:t>Federal Agency</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FY</a:t>
                      </a:r>
                      <a:r>
                        <a:rPr lang="en-US" b="1" u="sng" baseline="0" dirty="0" smtClean="0">
                          <a:latin typeface="Calibri" pitchFamily="34" charset="0"/>
                          <a:cs typeface="Calibri" pitchFamily="34" charset="0"/>
                        </a:rPr>
                        <a:t> 2012 vs. FY 2010</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President</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House</a:t>
                      </a:r>
                      <a:endParaRPr lang="en-US" b="1" u="sng" dirty="0">
                        <a:latin typeface="Calibri" pitchFamily="34" charset="0"/>
                        <a:cs typeface="Calibri" pitchFamily="34" charset="0"/>
                      </a:endParaRPr>
                    </a:p>
                  </a:txBody>
                  <a:tcPr/>
                </a:tc>
                <a:tc>
                  <a:txBody>
                    <a:bodyPr/>
                    <a:lstStyle/>
                    <a:p>
                      <a:pPr algn="r"/>
                      <a:r>
                        <a:rPr lang="en-US" b="1" u="sng" dirty="0" smtClean="0">
                          <a:latin typeface="Calibri" pitchFamily="34" charset="0"/>
                          <a:cs typeface="Calibri" pitchFamily="34" charset="0"/>
                        </a:rPr>
                        <a:t>Senate</a:t>
                      </a:r>
                      <a:endParaRPr lang="en-US" b="1" u="sng"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Education</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-1.1%</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1.3%</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n/a</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0.5%</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Health and</a:t>
                      </a:r>
                      <a:r>
                        <a:rPr lang="en-US" baseline="0" dirty="0" smtClean="0">
                          <a:latin typeface="Calibri" pitchFamily="34" charset="0"/>
                          <a:cs typeface="Calibri" pitchFamily="34" charset="0"/>
                        </a:rPr>
                        <a:t> Human Services</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-5.6%</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-1.9%</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n/a</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1.2%</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Housing and Urban</a:t>
                      </a:r>
                      <a:r>
                        <a:rPr lang="en-US" baseline="0" dirty="0" smtClean="0">
                          <a:latin typeface="Calibri" pitchFamily="34" charset="0"/>
                          <a:cs typeface="Calibri" pitchFamily="34" charset="0"/>
                        </a:rPr>
                        <a:t> Development</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-5.4%</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1.7%</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2.4%</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5.2%</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Energy/EPA</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-33.2%</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-11.6%</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-36.2%</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n/a</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Justice</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-40.9%</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-1.5%</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-6.0%</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6.9%</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Homeland Security</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-35.4%</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29.4%</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27.2%</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3.5%</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Labor</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-4.9%</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-2.2%</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n/a</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-2.9%</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Transportation</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-9.0%</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6.8%</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-0.3%</a:t>
                      </a:r>
                      <a:endParaRPr lang="en-US" dirty="0">
                        <a:latin typeface="Calibri" pitchFamily="34" charset="0"/>
                        <a:cs typeface="Calibri" pitchFamily="34" charset="0"/>
                      </a:endParaRPr>
                    </a:p>
                  </a:txBody>
                  <a:tcPr/>
                </a:tc>
                <a:tc>
                  <a:txBody>
                    <a:bodyPr/>
                    <a:lstStyle/>
                    <a:p>
                      <a:pPr algn="r"/>
                      <a:r>
                        <a:rPr lang="en-US" dirty="0" smtClean="0">
                          <a:latin typeface="Calibri" pitchFamily="34" charset="0"/>
                          <a:cs typeface="Calibri" pitchFamily="34" charset="0"/>
                        </a:rPr>
                        <a:t>0.3%</a:t>
                      </a:r>
                      <a:endParaRPr lang="en-US"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3400631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FY 2013 Appropriations: </a:t>
            </a:r>
            <a:br>
              <a:rPr lang="en-US" dirty="0" smtClean="0">
                <a:latin typeface="Calibri" pitchFamily="34" charset="0"/>
              </a:rPr>
            </a:br>
            <a:r>
              <a:rPr lang="en-US" dirty="0" smtClean="0">
                <a:latin typeface="Calibri" pitchFamily="34" charset="0"/>
              </a:rPr>
              <a:t>Potential Funding Increases</a:t>
            </a:r>
          </a:p>
        </p:txBody>
      </p:sp>
      <p:sp>
        <p:nvSpPr>
          <p:cNvPr id="7171" name="Rectangle 3"/>
          <p:cNvSpPr>
            <a:spLocks noGrp="1" noChangeArrowheads="1"/>
          </p:cNvSpPr>
          <p:nvPr>
            <p:ph type="body" idx="1"/>
          </p:nvPr>
        </p:nvSpPr>
        <p:spPr/>
        <p:txBody>
          <a:bodyPr/>
          <a:lstStyle/>
          <a:p>
            <a:pPr eaLnBrk="1" hangingPunct="1">
              <a:defRPr/>
            </a:pPr>
            <a:r>
              <a:rPr lang="en-US" sz="3200" dirty="0" smtClean="0">
                <a:latin typeface="Calibri" pitchFamily="34" charset="0"/>
                <a:cs typeface="Calibri" pitchFamily="34" charset="0"/>
              </a:rPr>
              <a:t>Special Education</a:t>
            </a:r>
          </a:p>
          <a:p>
            <a:pPr eaLnBrk="1" hangingPunct="1">
              <a:defRPr/>
            </a:pPr>
            <a:r>
              <a:rPr lang="en-US" sz="3200" dirty="0" smtClean="0">
                <a:latin typeface="Calibri" pitchFamily="34" charset="0"/>
                <a:cs typeface="Calibri" pitchFamily="34" charset="0"/>
              </a:rPr>
              <a:t>Ryan White AIDS Grants</a:t>
            </a:r>
          </a:p>
          <a:p>
            <a:pPr eaLnBrk="1" hangingPunct="1">
              <a:defRPr/>
            </a:pPr>
            <a:r>
              <a:rPr lang="en-US" sz="3200" dirty="0" smtClean="0">
                <a:latin typeface="Calibri" pitchFamily="34" charset="0"/>
                <a:cs typeface="Calibri" pitchFamily="34" charset="0"/>
              </a:rPr>
              <a:t>Head Start</a:t>
            </a:r>
          </a:p>
          <a:p>
            <a:pPr eaLnBrk="1" hangingPunct="1">
              <a:defRPr/>
            </a:pPr>
            <a:r>
              <a:rPr lang="en-US" sz="3200" dirty="0" smtClean="0">
                <a:latin typeface="Calibri" pitchFamily="34" charset="0"/>
                <a:cs typeface="Calibri" pitchFamily="34" charset="0"/>
              </a:rPr>
              <a:t>Child Care Development Block Grant</a:t>
            </a:r>
          </a:p>
          <a:p>
            <a:pPr eaLnBrk="1" hangingPunct="1">
              <a:defRPr/>
            </a:pPr>
            <a:r>
              <a:rPr lang="en-US" sz="3200" dirty="0" smtClean="0">
                <a:latin typeface="Calibri" pitchFamily="34" charset="0"/>
                <a:cs typeface="Calibri" pitchFamily="34" charset="0"/>
              </a:rPr>
              <a:t>Community Development Block Grant</a:t>
            </a:r>
          </a:p>
          <a:p>
            <a:pPr eaLnBrk="1" hangingPunct="1">
              <a:defRPr/>
            </a:pPr>
            <a:r>
              <a:rPr lang="en-US" sz="3200" dirty="0" smtClean="0">
                <a:latin typeface="Calibri" pitchFamily="34" charset="0"/>
                <a:cs typeface="Calibri" pitchFamily="34" charset="0"/>
              </a:rPr>
              <a:t>Housing programs</a:t>
            </a:r>
          </a:p>
          <a:p>
            <a:pPr eaLnBrk="1" hangingPunct="1">
              <a:defRPr/>
            </a:pPr>
            <a:r>
              <a:rPr lang="en-US" sz="3200" dirty="0" smtClean="0">
                <a:latin typeface="Calibri" pitchFamily="34" charset="0"/>
                <a:cs typeface="Calibri" pitchFamily="34" charset="0"/>
              </a:rPr>
              <a:t>Byrne JAG</a:t>
            </a:r>
            <a:endParaRPr lang="en-US" sz="3200"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206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FY 2013 Appropriations: </a:t>
            </a:r>
            <a:br>
              <a:rPr lang="en-US" dirty="0" smtClean="0">
                <a:latin typeface="Calibri" pitchFamily="34" charset="0"/>
              </a:rPr>
            </a:br>
            <a:r>
              <a:rPr lang="en-US" dirty="0" smtClean="0">
                <a:latin typeface="Calibri" pitchFamily="34" charset="0"/>
              </a:rPr>
              <a:t>Potential Funding Decreases</a:t>
            </a:r>
          </a:p>
        </p:txBody>
      </p:sp>
      <p:sp>
        <p:nvSpPr>
          <p:cNvPr id="7171" name="Rectangle 3"/>
          <p:cNvSpPr>
            <a:spLocks noGrp="1" noChangeArrowheads="1"/>
          </p:cNvSpPr>
          <p:nvPr>
            <p:ph type="body" idx="1"/>
          </p:nvPr>
        </p:nvSpPr>
        <p:spPr/>
        <p:txBody>
          <a:bodyPr/>
          <a:lstStyle/>
          <a:p>
            <a:pPr eaLnBrk="1" hangingPunct="1">
              <a:defRPr/>
            </a:pPr>
            <a:r>
              <a:rPr lang="en-US" dirty="0" smtClean="0">
                <a:latin typeface="Calibri" pitchFamily="34" charset="0"/>
                <a:cs typeface="Calibri" pitchFamily="34" charset="0"/>
              </a:rPr>
              <a:t>Economic Development Assistance</a:t>
            </a:r>
          </a:p>
          <a:p>
            <a:pPr eaLnBrk="1" hangingPunct="1">
              <a:defRPr/>
            </a:pPr>
            <a:r>
              <a:rPr lang="en-US" dirty="0" smtClean="0">
                <a:latin typeface="Calibri" pitchFamily="34" charset="0"/>
                <a:cs typeface="Calibri" pitchFamily="34" charset="0"/>
              </a:rPr>
              <a:t>Race to the Top</a:t>
            </a:r>
          </a:p>
          <a:p>
            <a:pPr eaLnBrk="1" hangingPunct="1">
              <a:defRPr/>
            </a:pPr>
            <a:r>
              <a:rPr lang="en-US" dirty="0" smtClean="0">
                <a:latin typeface="Calibri" pitchFamily="34" charset="0"/>
                <a:cs typeface="Calibri" pitchFamily="34" charset="0"/>
              </a:rPr>
              <a:t>Hospital Preparedness</a:t>
            </a:r>
          </a:p>
          <a:p>
            <a:pPr eaLnBrk="1" hangingPunct="1">
              <a:defRPr/>
            </a:pPr>
            <a:r>
              <a:rPr lang="en-US" dirty="0" smtClean="0">
                <a:latin typeface="Calibri" pitchFamily="34" charset="0"/>
                <a:cs typeface="Calibri" pitchFamily="34" charset="0"/>
              </a:rPr>
              <a:t>Family Planning</a:t>
            </a:r>
          </a:p>
          <a:p>
            <a:pPr eaLnBrk="1" hangingPunct="1">
              <a:defRPr/>
            </a:pPr>
            <a:r>
              <a:rPr lang="en-US" dirty="0" smtClean="0">
                <a:latin typeface="Calibri" pitchFamily="34" charset="0"/>
                <a:cs typeface="Calibri" pitchFamily="34" charset="0"/>
              </a:rPr>
              <a:t>State Energy Program</a:t>
            </a:r>
          </a:p>
          <a:p>
            <a:pPr eaLnBrk="1" hangingPunct="1">
              <a:defRPr/>
            </a:pPr>
            <a:r>
              <a:rPr lang="en-US" dirty="0" smtClean="0">
                <a:latin typeface="Calibri" pitchFamily="34" charset="0"/>
                <a:cs typeface="Calibri" pitchFamily="34" charset="0"/>
              </a:rPr>
              <a:t>Clean Water and Drinking Water SRF</a:t>
            </a:r>
          </a:p>
          <a:p>
            <a:pPr eaLnBrk="1" hangingPunct="1">
              <a:defRPr/>
            </a:pPr>
            <a:r>
              <a:rPr lang="en-US" dirty="0" smtClean="0">
                <a:latin typeface="Calibri" pitchFamily="34" charset="0"/>
                <a:cs typeface="Calibri" pitchFamily="34" charset="0"/>
              </a:rPr>
              <a:t>Juvenile Accountability Block Grant</a:t>
            </a:r>
          </a:p>
          <a:p>
            <a:pPr eaLnBrk="1" hangingPunct="1">
              <a:defRPr/>
            </a:pPr>
            <a:r>
              <a:rPr lang="en-US" dirty="0" smtClean="0">
                <a:latin typeface="Calibri" pitchFamily="34" charset="0"/>
                <a:cs typeface="Calibri" pitchFamily="34" charset="0"/>
              </a:rPr>
              <a:t>UI State Administration</a:t>
            </a:r>
          </a:p>
          <a:p>
            <a:pPr eaLnBrk="1" hangingPunct="1">
              <a:defRPr/>
            </a:pPr>
            <a:endParaRPr lang="en-US" dirty="0" smtClean="0">
              <a:latin typeface="Calibri" pitchFamily="34" charset="0"/>
              <a:cs typeface="Calibri" pitchFamily="34" charset="0"/>
            </a:endParaRPr>
          </a:p>
          <a:p>
            <a:pPr eaLnBrk="1" hangingPunct="1">
              <a:defRPr/>
            </a:pPr>
            <a:endParaRPr lang="en-US"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28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Will Congress Pass a FY 2013 Budget?</a:t>
            </a:r>
          </a:p>
        </p:txBody>
      </p:sp>
      <p:sp>
        <p:nvSpPr>
          <p:cNvPr id="7171" name="Rectangle 3"/>
          <p:cNvSpPr>
            <a:spLocks noGrp="1" noChangeArrowheads="1"/>
          </p:cNvSpPr>
          <p:nvPr>
            <p:ph type="body" idx="1"/>
          </p:nvPr>
        </p:nvSpPr>
        <p:spPr/>
        <p:txBody>
          <a:bodyPr/>
          <a:lstStyle/>
          <a:p>
            <a:pPr lvl="0">
              <a:buClr>
                <a:srgbClr val="003366"/>
              </a:buClr>
            </a:pPr>
            <a:r>
              <a:rPr lang="en-US" sz="3200" dirty="0" smtClean="0">
                <a:latin typeface="Calibri" pitchFamily="34" charset="0"/>
              </a:rPr>
              <a:t>CR likely, but for how long?</a:t>
            </a:r>
            <a:endParaRPr lang="en-US" sz="3200" dirty="0" smtClean="0">
              <a:latin typeface="Calibri" pitchFamily="34" charset="0"/>
              <a:cs typeface="Calibri" pitchFamily="34" charset="0"/>
            </a:endParaRPr>
          </a:p>
          <a:p>
            <a:pPr lvl="1" eaLnBrk="1" hangingPunct="1">
              <a:defRPr/>
            </a:pPr>
            <a:r>
              <a:rPr lang="en-US" sz="2800" dirty="0" smtClean="0">
                <a:latin typeface="Calibri" pitchFamily="34" charset="0"/>
                <a:cs typeface="Calibri" pitchFamily="34" charset="0"/>
              </a:rPr>
              <a:t>House and Senate leaders reached broad agreement on six-month CR.</a:t>
            </a:r>
          </a:p>
          <a:p>
            <a:pPr lvl="1" eaLnBrk="1" hangingPunct="1">
              <a:defRPr/>
            </a:pPr>
            <a:r>
              <a:rPr lang="en-US" sz="2800" dirty="0" smtClean="0">
                <a:latin typeface="Calibri" pitchFamily="34" charset="0"/>
                <a:cs typeface="Calibri" pitchFamily="34" charset="0"/>
              </a:rPr>
              <a:t>Details not yet known. </a:t>
            </a:r>
          </a:p>
          <a:p>
            <a:pPr lvl="1" eaLnBrk="1" hangingPunct="1">
              <a:defRPr/>
            </a:pPr>
            <a:r>
              <a:rPr lang="en-US" sz="2800" dirty="0" smtClean="0">
                <a:latin typeface="Calibri" pitchFamily="34" charset="0"/>
                <a:cs typeface="Calibri" pitchFamily="34" charset="0"/>
              </a:rPr>
              <a:t>Will it pass both houses in September?</a:t>
            </a:r>
          </a:p>
          <a:p>
            <a:pPr lvl="1" eaLnBrk="1" hangingPunct="1">
              <a:defRPr/>
            </a:pPr>
            <a:r>
              <a:rPr lang="en-US" sz="2800" dirty="0" smtClean="0">
                <a:latin typeface="Calibri" pitchFamily="34" charset="0"/>
                <a:cs typeface="Calibri" pitchFamily="34" charset="0"/>
              </a:rPr>
              <a:t>What happens after March 30, 2013?</a:t>
            </a:r>
          </a:p>
          <a:p>
            <a:pPr lvl="1" eaLnBrk="1" hangingPunct="1">
              <a:defRPr/>
            </a:pPr>
            <a:endParaRPr lang="en-US" sz="2800"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68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Will Congress Reauthorize or Extend Expiring Programs?</a:t>
            </a:r>
          </a:p>
        </p:txBody>
      </p:sp>
      <p:sp>
        <p:nvSpPr>
          <p:cNvPr id="7171" name="Rectangle 3"/>
          <p:cNvSpPr>
            <a:spLocks noGrp="1" noChangeArrowheads="1"/>
          </p:cNvSpPr>
          <p:nvPr>
            <p:ph type="body" idx="1"/>
          </p:nvPr>
        </p:nvSpPr>
        <p:spPr/>
        <p:txBody>
          <a:bodyPr/>
          <a:lstStyle/>
          <a:p>
            <a:pPr lvl="0">
              <a:buClr>
                <a:srgbClr val="003366"/>
              </a:buClr>
            </a:pPr>
            <a:r>
              <a:rPr lang="en-US" sz="3200" dirty="0" smtClean="0">
                <a:latin typeface="Calibri" pitchFamily="34" charset="0"/>
              </a:rPr>
              <a:t>TANF and Related Programs</a:t>
            </a:r>
          </a:p>
          <a:p>
            <a:pPr lvl="1">
              <a:buClr>
                <a:srgbClr val="003366"/>
              </a:buClr>
            </a:pPr>
            <a:r>
              <a:rPr lang="en-US" sz="2800" dirty="0" smtClean="0">
                <a:latin typeface="Calibri" pitchFamily="34" charset="0"/>
              </a:rPr>
              <a:t>No movement on reauthorization bill</a:t>
            </a:r>
          </a:p>
          <a:p>
            <a:pPr lvl="1">
              <a:buClr>
                <a:srgbClr val="003366"/>
              </a:buClr>
            </a:pPr>
            <a:r>
              <a:rPr lang="en-US" sz="2800" dirty="0" smtClean="0">
                <a:latin typeface="Calibri" pitchFamily="34" charset="0"/>
              </a:rPr>
              <a:t>Each extension includes new requirements</a:t>
            </a:r>
          </a:p>
          <a:p>
            <a:pPr lvl="1">
              <a:buClr>
                <a:srgbClr val="003366"/>
              </a:buClr>
            </a:pPr>
            <a:r>
              <a:rPr lang="en-US" sz="2800" dirty="0" smtClean="0">
                <a:latin typeface="Calibri" pitchFamily="34" charset="0"/>
              </a:rPr>
              <a:t>New waiver policy could affect next extension</a:t>
            </a:r>
          </a:p>
          <a:p>
            <a:pPr lvl="0">
              <a:buClr>
                <a:srgbClr val="003366"/>
              </a:buClr>
            </a:pPr>
            <a:r>
              <a:rPr lang="en-US" sz="3200" dirty="0" smtClean="0">
                <a:latin typeface="Calibri" pitchFamily="34" charset="0"/>
              </a:rPr>
              <a:t>Farm Bill</a:t>
            </a:r>
            <a:endParaRPr lang="en-US" sz="3200" dirty="0" smtClean="0">
              <a:latin typeface="Calibri" pitchFamily="34" charset="0"/>
              <a:cs typeface="Calibri" pitchFamily="34" charset="0"/>
            </a:endParaRPr>
          </a:p>
          <a:p>
            <a:pPr lvl="1" eaLnBrk="1" hangingPunct="1">
              <a:defRPr/>
            </a:pPr>
            <a:r>
              <a:rPr lang="en-US" sz="2800" dirty="0" smtClean="0">
                <a:latin typeface="Calibri" pitchFamily="34" charset="0"/>
                <a:cs typeface="Calibri" pitchFamily="34" charset="0"/>
              </a:rPr>
              <a:t>Full Senate, House committee have approved reauthorization bill</a:t>
            </a:r>
          </a:p>
          <a:p>
            <a:pPr lvl="1" eaLnBrk="1" hangingPunct="1">
              <a:defRPr/>
            </a:pPr>
            <a:r>
              <a:rPr lang="en-US" sz="2800" dirty="0" smtClean="0">
                <a:latin typeface="Calibri" pitchFamily="34" charset="0"/>
                <a:cs typeface="Calibri" pitchFamily="34" charset="0"/>
              </a:rPr>
              <a:t>Bipartisan bill possible but differences remain </a:t>
            </a:r>
            <a:endParaRPr lang="en-US" sz="2800" dirty="0">
              <a:latin typeface="Calibri" pitchFamily="34" charset="0"/>
              <a:cs typeface="Calibri" pitchFamily="34" charset="0"/>
            </a:endParaRPr>
          </a:p>
          <a:p>
            <a:pPr marL="457200" lvl="1" indent="0" eaLnBrk="1" hangingPunct="1">
              <a:buNone/>
              <a:defRPr/>
            </a:pPr>
            <a:endParaRPr lang="en-US" sz="2800" dirty="0" smtClean="0">
              <a:latin typeface="Calibri" pitchFamily="34" charset="0"/>
              <a:cs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54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2012 Farm Bill: </a:t>
            </a:r>
            <a:br>
              <a:rPr lang="en-US" dirty="0" smtClean="0">
                <a:latin typeface="Calibri" pitchFamily="34" charset="0"/>
                <a:cs typeface="Calibri" pitchFamily="34" charset="0"/>
              </a:rPr>
            </a:br>
            <a:r>
              <a:rPr lang="en-US" dirty="0" smtClean="0">
                <a:latin typeface="Calibri" pitchFamily="34" charset="0"/>
                <a:cs typeface="Calibri" pitchFamily="34" charset="0"/>
              </a:rPr>
              <a:t>Key Provisions Affecting States</a:t>
            </a:r>
            <a:endParaRPr lang="en-US" dirty="0">
              <a:latin typeface="Calibri" pitchFamily="34" charset="0"/>
              <a:cs typeface="Calibri" pitchFamily="34" charset="0"/>
            </a:endParaRPr>
          </a:p>
        </p:txBody>
      </p:sp>
      <p:pic>
        <p:nvPicPr>
          <p:cNvPr id="4"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2362200"/>
            <a:ext cx="7693025" cy="4495800"/>
          </a:xfrm>
        </p:spPr>
        <p:txBody>
          <a:bodyPr/>
          <a:lstStyle/>
          <a:p>
            <a:r>
              <a:rPr lang="en-US" sz="2400" dirty="0" smtClean="0">
                <a:latin typeface="Calibri" pitchFamily="34" charset="0"/>
                <a:cs typeface="Calibri" pitchFamily="34" charset="0"/>
              </a:rPr>
              <a:t>SNAP funding </a:t>
            </a:r>
            <a:r>
              <a:rPr lang="en-US" sz="2400" dirty="0">
                <a:latin typeface="Calibri" pitchFamily="34" charset="0"/>
                <a:cs typeface="Calibri" pitchFamily="34" charset="0"/>
              </a:rPr>
              <a:t>r</a:t>
            </a:r>
            <a:r>
              <a:rPr lang="en-US" sz="2400" dirty="0" smtClean="0">
                <a:latin typeface="Calibri" pitchFamily="34" charset="0"/>
                <a:cs typeface="Calibri" pitchFamily="34" charset="0"/>
              </a:rPr>
              <a:t>eductions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(-$4b in Senate vs. -$16b in House)</a:t>
            </a:r>
          </a:p>
          <a:p>
            <a:pPr lvl="1"/>
            <a:r>
              <a:rPr lang="en-US" dirty="0" smtClean="0">
                <a:latin typeface="Calibri" pitchFamily="34" charset="0"/>
                <a:cs typeface="Calibri" pitchFamily="34" charset="0"/>
              </a:rPr>
              <a:t>Both include eligibility changes; House goes further by limiting categorical eligibility to cash assistance.</a:t>
            </a:r>
          </a:p>
          <a:p>
            <a:pPr lvl="1"/>
            <a:r>
              <a:rPr lang="en-US" dirty="0" smtClean="0">
                <a:latin typeface="Calibri" pitchFamily="34" charset="0"/>
                <a:cs typeface="Calibri" pitchFamily="34" charset="0"/>
              </a:rPr>
              <a:t>House eliminates state performance bonuses, reduces funding for employment and training.</a:t>
            </a:r>
          </a:p>
          <a:p>
            <a:pPr lvl="1"/>
            <a:r>
              <a:rPr lang="en-US" dirty="0" smtClean="0">
                <a:latin typeface="Calibri" pitchFamily="34" charset="0"/>
                <a:cs typeface="Calibri" pitchFamily="34" charset="0"/>
              </a:rPr>
              <a:t>Both increase threshold level for reporting SNAP errors. </a:t>
            </a:r>
          </a:p>
          <a:p>
            <a:r>
              <a:rPr lang="en-US" sz="2400" dirty="0" smtClean="0">
                <a:latin typeface="Calibri" pitchFamily="34" charset="0"/>
                <a:cs typeface="Calibri" pitchFamily="34" charset="0"/>
              </a:rPr>
              <a:t>Increased funding for TEFAP, formula change for Specialty Crop Block Grant</a:t>
            </a:r>
          </a:p>
        </p:txBody>
      </p:sp>
    </p:spTree>
    <p:extLst>
      <p:ext uri="{BB962C8B-B14F-4D97-AF65-F5344CB8AC3E}">
        <p14:creationId xmlns:p14="http://schemas.microsoft.com/office/powerpoint/2010/main" val="2998910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“To Do” List for Lame Duck Congress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t>Address the BCA’s looming sequester</a:t>
            </a:r>
          </a:p>
          <a:p>
            <a:r>
              <a:rPr lang="en-US" dirty="0" smtClean="0"/>
              <a:t>Deal with expiring tax provisions</a:t>
            </a:r>
          </a:p>
          <a:p>
            <a:r>
              <a:rPr lang="en-US" dirty="0" smtClean="0"/>
              <a:t>Consider other expiring legislation, authorizations</a:t>
            </a:r>
          </a:p>
          <a:p>
            <a:r>
              <a:rPr lang="en-US" dirty="0" smtClean="0"/>
              <a:t>Raise the debt limit</a:t>
            </a:r>
          </a:p>
          <a:p>
            <a:r>
              <a:rPr lang="en-US" dirty="0" smtClean="0"/>
              <a:t>Reassure markets and American consumers</a:t>
            </a:r>
          </a:p>
          <a:p>
            <a:endParaRPr lang="en-US" dirty="0"/>
          </a:p>
        </p:txBody>
      </p:sp>
    </p:spTree>
    <p:extLst>
      <p:ext uri="{BB962C8B-B14F-4D97-AF65-F5344CB8AC3E}">
        <p14:creationId xmlns:p14="http://schemas.microsoft.com/office/powerpoint/2010/main" val="1267917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CBO Estimates of the Fiscal Cliff</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1"/>
            <a:ext cx="5320266" cy="357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825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dirty="0" smtClean="0">
                <a:latin typeface="Calibri" pitchFamily="34" charset="0"/>
              </a:rPr>
              <a:t>The BCA and Looming Sequester</a:t>
            </a:r>
          </a:p>
        </p:txBody>
      </p:sp>
      <p:sp>
        <p:nvSpPr>
          <p:cNvPr id="8195" name="Rectangle 3"/>
          <p:cNvSpPr>
            <a:spLocks noGrp="1" noChangeArrowheads="1"/>
          </p:cNvSpPr>
          <p:nvPr>
            <p:ph type="body" idx="1"/>
          </p:nvPr>
        </p:nvSpPr>
        <p:spPr>
          <a:xfrm>
            <a:off x="838200" y="2362200"/>
            <a:ext cx="7693025" cy="3733800"/>
          </a:xfrm>
        </p:spPr>
        <p:txBody>
          <a:bodyPr/>
          <a:lstStyle/>
          <a:p>
            <a:pPr eaLnBrk="1" hangingPunct="1">
              <a:defRPr/>
            </a:pPr>
            <a:r>
              <a:rPr lang="en-US" dirty="0">
                <a:latin typeface="Calibri" pitchFamily="34" charset="0"/>
              </a:rPr>
              <a:t>Absent a legislated alternative, a sequester will occur in January </a:t>
            </a:r>
            <a:r>
              <a:rPr lang="en-US" dirty="0" smtClean="0">
                <a:latin typeface="Calibri" pitchFamily="34" charset="0"/>
              </a:rPr>
              <a:t>2013</a:t>
            </a:r>
          </a:p>
          <a:p>
            <a:pPr eaLnBrk="1" hangingPunct="1">
              <a:defRPr/>
            </a:pPr>
            <a:r>
              <a:rPr lang="en-US" dirty="0" smtClean="0">
                <a:latin typeface="Calibri" pitchFamily="34" charset="0"/>
              </a:rPr>
              <a:t>$</a:t>
            </a:r>
            <a:r>
              <a:rPr lang="en-US" dirty="0">
                <a:latin typeface="Calibri" pitchFamily="34" charset="0"/>
              </a:rPr>
              <a:t>984 billion in cuts required over FYs </a:t>
            </a:r>
            <a:r>
              <a:rPr lang="en-US" dirty="0" smtClean="0">
                <a:latin typeface="Calibri" pitchFamily="34" charset="0"/>
              </a:rPr>
              <a:t>2013-2021 (roughly </a:t>
            </a:r>
            <a:r>
              <a:rPr lang="en-US" dirty="0">
                <a:latin typeface="Calibri" pitchFamily="34" charset="0"/>
              </a:rPr>
              <a:t>$109 billion per year, half from defense and half from </a:t>
            </a:r>
            <a:r>
              <a:rPr lang="en-US" dirty="0" smtClean="0">
                <a:latin typeface="Calibri" pitchFamily="34" charset="0"/>
              </a:rPr>
              <a:t>nondefense)</a:t>
            </a:r>
          </a:p>
          <a:p>
            <a:pPr eaLnBrk="1" hangingPunct="1">
              <a:defRPr/>
            </a:pPr>
            <a:r>
              <a:rPr lang="en-US" dirty="0" smtClean="0">
                <a:latin typeface="Calibri" pitchFamily="34" charset="0"/>
              </a:rPr>
              <a:t>Many </a:t>
            </a:r>
            <a:r>
              <a:rPr lang="en-US" dirty="0">
                <a:latin typeface="Calibri" pitchFamily="34" charset="0"/>
              </a:rPr>
              <a:t>mandatory and a few discretionary programs are exempt</a:t>
            </a:r>
          </a:p>
          <a:p>
            <a:pPr eaLnBrk="1" hangingPunct="1">
              <a:defRPr/>
            </a:pPr>
            <a:r>
              <a:rPr lang="en-US" dirty="0">
                <a:latin typeface="Calibri" pitchFamily="34" charset="0"/>
              </a:rPr>
              <a:t>ATB cuts in FY 2013, different process for FY 2014</a:t>
            </a:r>
            <a:r>
              <a:rPr lang="en-US" dirty="0" smtClean="0">
                <a:latin typeface="Calibri" pitchFamily="34" charset="0"/>
              </a:rPr>
              <a:t>+</a:t>
            </a:r>
          </a:p>
          <a:p>
            <a:pPr marL="0" indent="0" eaLnBrk="1" hangingPunct="1">
              <a:buNone/>
              <a:defRPr/>
            </a:pPr>
            <a:endParaRPr lang="en-US" sz="2400" dirty="0" smtClean="0">
              <a:latin typeface="Calibri" pitchFamily="34" charset="0"/>
            </a:endParaRPr>
          </a:p>
          <a:p>
            <a:pPr eaLnBrk="1" hangingPunct="1">
              <a:defRPr/>
            </a:pPr>
            <a:endParaRPr lang="en-US" sz="2400" dirty="0">
              <a:latin typeface="Calibri" pitchFamily="34" charset="0"/>
            </a:endParaRPr>
          </a:p>
        </p:txBody>
      </p:sp>
      <p:pic>
        <p:nvPicPr>
          <p:cNvPr id="8196"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701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Overview</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3200" dirty="0" smtClean="0">
                <a:latin typeface="Calibri" pitchFamily="34" charset="0"/>
                <a:cs typeface="Calibri" pitchFamily="34" charset="0"/>
              </a:rPr>
              <a:t>The Federal Budget Problem</a:t>
            </a:r>
          </a:p>
          <a:p>
            <a:r>
              <a:rPr lang="en-US" sz="3200" dirty="0" smtClean="0">
                <a:latin typeface="Calibri" pitchFamily="34" charset="0"/>
                <a:cs typeface="Calibri" pitchFamily="34" charset="0"/>
              </a:rPr>
              <a:t>Pieces of the Federal Budget Pie</a:t>
            </a:r>
          </a:p>
          <a:p>
            <a:r>
              <a:rPr lang="en-US" sz="3200" dirty="0" smtClean="0">
                <a:latin typeface="Calibri" pitchFamily="34" charset="0"/>
                <a:cs typeface="Calibri" pitchFamily="34" charset="0"/>
              </a:rPr>
              <a:t>Congressional “To Do” List</a:t>
            </a:r>
          </a:p>
          <a:p>
            <a:pPr lvl="1"/>
            <a:r>
              <a:rPr lang="en-US" dirty="0" smtClean="0">
                <a:latin typeface="Calibri" pitchFamily="34" charset="0"/>
                <a:cs typeface="Calibri" pitchFamily="34" charset="0"/>
              </a:rPr>
              <a:t>Before: End of the fiscal year (9/30/12)</a:t>
            </a:r>
          </a:p>
          <a:p>
            <a:pPr lvl="1"/>
            <a:r>
              <a:rPr lang="en-US" dirty="0" smtClean="0">
                <a:latin typeface="Calibri" pitchFamily="34" charset="0"/>
                <a:cs typeface="Calibri" pitchFamily="34" charset="0"/>
              </a:rPr>
              <a:t>After: The November election (11/7/12)</a:t>
            </a:r>
          </a:p>
          <a:p>
            <a:r>
              <a:rPr lang="en-US" sz="3200" dirty="0" smtClean="0">
                <a:latin typeface="Calibri" pitchFamily="34" charset="0"/>
                <a:cs typeface="Calibri" pitchFamily="34" charset="0"/>
              </a:rPr>
              <a:t>What Does it Mean for States?</a:t>
            </a:r>
          </a:p>
          <a:p>
            <a:endParaRPr lang="en-US" dirty="0"/>
          </a:p>
        </p:txBody>
      </p:sp>
    </p:spTree>
    <p:extLst>
      <p:ext uri="{BB962C8B-B14F-4D97-AF65-F5344CB8AC3E}">
        <p14:creationId xmlns:p14="http://schemas.microsoft.com/office/powerpoint/2010/main" val="2033252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Sequester: What We Don’t Know</a:t>
            </a:r>
          </a:p>
        </p:txBody>
      </p:sp>
      <p:sp>
        <p:nvSpPr>
          <p:cNvPr id="7171" name="Rectangle 3"/>
          <p:cNvSpPr>
            <a:spLocks noGrp="1" noChangeArrowheads="1"/>
          </p:cNvSpPr>
          <p:nvPr>
            <p:ph type="body" idx="1"/>
          </p:nvPr>
        </p:nvSpPr>
        <p:spPr/>
        <p:txBody>
          <a:bodyPr/>
          <a:lstStyle/>
          <a:p>
            <a:pPr marL="0" indent="0" eaLnBrk="1" hangingPunct="1">
              <a:buNone/>
              <a:defRPr/>
            </a:pPr>
            <a:r>
              <a:rPr lang="en-US" sz="3200" b="1" dirty="0" smtClean="0">
                <a:latin typeface="Calibri" pitchFamily="34" charset="0"/>
              </a:rPr>
              <a:t>What is the ATB </a:t>
            </a:r>
            <a:r>
              <a:rPr lang="en-US" sz="3200" b="1" dirty="0">
                <a:latin typeface="Calibri" pitchFamily="34" charset="0"/>
              </a:rPr>
              <a:t>p</a:t>
            </a:r>
            <a:r>
              <a:rPr lang="en-US" sz="3200" b="1" dirty="0" smtClean="0">
                <a:latin typeface="Calibri" pitchFamily="34" charset="0"/>
              </a:rPr>
              <a:t>ercentage </a:t>
            </a:r>
            <a:r>
              <a:rPr lang="en-US" sz="3200" b="1" dirty="0">
                <a:latin typeface="Calibri" pitchFamily="34" charset="0"/>
              </a:rPr>
              <a:t>c</a:t>
            </a:r>
            <a:r>
              <a:rPr lang="en-US" sz="3200" b="1" dirty="0" smtClean="0">
                <a:latin typeface="Calibri" pitchFamily="34" charset="0"/>
              </a:rPr>
              <a:t>ut?</a:t>
            </a:r>
          </a:p>
          <a:p>
            <a:pPr eaLnBrk="1" hangingPunct="1">
              <a:defRPr/>
            </a:pPr>
            <a:r>
              <a:rPr lang="en-US" dirty="0" smtClean="0">
                <a:latin typeface="Calibri" pitchFamily="34" charset="0"/>
              </a:rPr>
              <a:t>CBO estimates 7.8% for nondefense discretionary and mandatory, 10% for defense</a:t>
            </a:r>
          </a:p>
          <a:p>
            <a:pPr eaLnBrk="1" hangingPunct="1">
              <a:defRPr/>
            </a:pPr>
            <a:r>
              <a:rPr lang="en-US" dirty="0" smtClean="0">
                <a:latin typeface="Calibri" pitchFamily="34" charset="0"/>
              </a:rPr>
              <a:t>Exact percentage won’t be known until </a:t>
            </a:r>
            <a:br>
              <a:rPr lang="en-US" dirty="0" smtClean="0">
                <a:latin typeface="Calibri" pitchFamily="34" charset="0"/>
              </a:rPr>
            </a:br>
            <a:r>
              <a:rPr lang="en-US" dirty="0" smtClean="0">
                <a:latin typeface="Calibri" pitchFamily="34" charset="0"/>
              </a:rPr>
              <a:t>January 2013 (will depend on base subject to sequester)</a:t>
            </a:r>
          </a:p>
          <a:p>
            <a:pPr eaLnBrk="1" hangingPunct="1">
              <a:defRPr/>
            </a:pPr>
            <a:endParaRPr lang="en-US" b="1" dirty="0">
              <a:latin typeface="Calibri" pitchFamily="34" charset="0"/>
            </a:endParaRPr>
          </a:p>
          <a:p>
            <a:pPr eaLnBrk="1" hangingPunct="1">
              <a:defRPr/>
            </a:pPr>
            <a:endParaRPr lang="en-US" sz="2400" dirty="0" smtClean="0">
              <a:latin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282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Sequester: What We Don’t Know</a:t>
            </a:r>
          </a:p>
        </p:txBody>
      </p:sp>
      <p:sp>
        <p:nvSpPr>
          <p:cNvPr id="7171" name="Rectangle 3"/>
          <p:cNvSpPr>
            <a:spLocks noGrp="1" noChangeArrowheads="1"/>
          </p:cNvSpPr>
          <p:nvPr>
            <p:ph type="body" idx="1"/>
          </p:nvPr>
        </p:nvSpPr>
        <p:spPr/>
        <p:txBody>
          <a:bodyPr/>
          <a:lstStyle/>
          <a:p>
            <a:pPr marL="0" indent="0" eaLnBrk="1" hangingPunct="1">
              <a:buNone/>
              <a:defRPr/>
            </a:pPr>
            <a:r>
              <a:rPr lang="en-US" sz="3200" b="1" dirty="0" smtClean="0">
                <a:latin typeface="Calibri" pitchFamily="34" charset="0"/>
              </a:rPr>
              <a:t>How will </a:t>
            </a:r>
            <a:r>
              <a:rPr lang="en-US" sz="3200" b="1" dirty="0">
                <a:latin typeface="Calibri" pitchFamily="34" charset="0"/>
              </a:rPr>
              <a:t>i</a:t>
            </a:r>
            <a:r>
              <a:rPr lang="en-US" sz="3200" b="1" dirty="0" smtClean="0">
                <a:latin typeface="Calibri" pitchFamily="34" charset="0"/>
              </a:rPr>
              <a:t>ndividual </a:t>
            </a:r>
            <a:r>
              <a:rPr lang="en-US" sz="3200" b="1" dirty="0">
                <a:latin typeface="Calibri" pitchFamily="34" charset="0"/>
              </a:rPr>
              <a:t>p</a:t>
            </a:r>
            <a:r>
              <a:rPr lang="en-US" sz="3200" b="1" dirty="0" smtClean="0">
                <a:latin typeface="Calibri" pitchFamily="34" charset="0"/>
              </a:rPr>
              <a:t>rograms be affected?</a:t>
            </a:r>
          </a:p>
          <a:p>
            <a:pPr eaLnBrk="1" hangingPunct="1">
              <a:defRPr/>
            </a:pPr>
            <a:r>
              <a:rPr lang="en-US" dirty="0" smtClean="0">
                <a:latin typeface="Calibri" pitchFamily="34" charset="0"/>
              </a:rPr>
              <a:t>Percentage reduction applied to FY 2013 funding (or CR level)</a:t>
            </a:r>
          </a:p>
          <a:p>
            <a:pPr eaLnBrk="1" hangingPunct="1">
              <a:defRPr/>
            </a:pPr>
            <a:r>
              <a:rPr lang="en-US" dirty="0" smtClean="0">
                <a:latin typeface="Calibri" pitchFamily="34" charset="0"/>
              </a:rPr>
              <a:t>OMB has authority to apply exemptions and special rules</a:t>
            </a:r>
          </a:p>
          <a:p>
            <a:pPr lvl="1" eaLnBrk="1" hangingPunct="1">
              <a:defRPr/>
            </a:pPr>
            <a:r>
              <a:rPr lang="en-US" dirty="0">
                <a:latin typeface="Calibri" pitchFamily="34" charset="0"/>
              </a:rPr>
              <a:t>Federal law lists programs and activities exempt from sequester (each item identified by budget account)</a:t>
            </a:r>
          </a:p>
          <a:p>
            <a:pPr lvl="1" eaLnBrk="1" hangingPunct="1">
              <a:defRPr/>
            </a:pPr>
            <a:r>
              <a:rPr lang="en-US" dirty="0">
                <a:latin typeface="Calibri" pitchFamily="34" charset="0"/>
              </a:rPr>
              <a:t>Federal law establishes special rules for certain programs</a:t>
            </a:r>
          </a:p>
          <a:p>
            <a:pPr eaLnBrk="1" hangingPunct="1">
              <a:defRPr/>
            </a:pPr>
            <a:endParaRPr lang="en-US" sz="2400" dirty="0" smtClean="0">
              <a:latin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910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Sequester: What We Don’t Know</a:t>
            </a:r>
          </a:p>
        </p:txBody>
      </p:sp>
      <p:sp>
        <p:nvSpPr>
          <p:cNvPr id="7171" name="Rectangle 3"/>
          <p:cNvSpPr>
            <a:spLocks noGrp="1" noChangeArrowheads="1"/>
          </p:cNvSpPr>
          <p:nvPr>
            <p:ph type="body" idx="1"/>
          </p:nvPr>
        </p:nvSpPr>
        <p:spPr>
          <a:xfrm>
            <a:off x="838200" y="2362200"/>
            <a:ext cx="8305800" cy="3724275"/>
          </a:xfrm>
        </p:spPr>
        <p:txBody>
          <a:bodyPr/>
          <a:lstStyle/>
          <a:p>
            <a:pPr marL="0" indent="0" eaLnBrk="1" hangingPunct="1">
              <a:buNone/>
              <a:defRPr/>
            </a:pPr>
            <a:r>
              <a:rPr lang="en-US" sz="3200" b="1" dirty="0" smtClean="0">
                <a:latin typeface="Calibri" pitchFamily="34" charset="0"/>
              </a:rPr>
              <a:t>How much </a:t>
            </a:r>
            <a:r>
              <a:rPr lang="en-US" sz="3200" b="1" dirty="0">
                <a:latin typeface="Calibri" pitchFamily="34" charset="0"/>
              </a:rPr>
              <a:t>d</a:t>
            </a:r>
            <a:r>
              <a:rPr lang="en-US" sz="3200" b="1" dirty="0" smtClean="0">
                <a:latin typeface="Calibri" pitchFamily="34" charset="0"/>
              </a:rPr>
              <a:t>iscretion do agencies </a:t>
            </a:r>
            <a:r>
              <a:rPr lang="en-US" sz="3200" b="1" dirty="0">
                <a:latin typeface="Calibri" pitchFamily="34" charset="0"/>
              </a:rPr>
              <a:t>h</a:t>
            </a:r>
            <a:r>
              <a:rPr lang="en-US" sz="3200" b="1" dirty="0" smtClean="0">
                <a:latin typeface="Calibri" pitchFamily="34" charset="0"/>
              </a:rPr>
              <a:t>ave in implementing </a:t>
            </a:r>
            <a:r>
              <a:rPr lang="en-US" sz="3200" b="1" dirty="0">
                <a:latin typeface="Calibri" pitchFamily="34" charset="0"/>
              </a:rPr>
              <a:t>s</a:t>
            </a:r>
            <a:r>
              <a:rPr lang="en-US" sz="3200" b="1" dirty="0" smtClean="0">
                <a:latin typeface="Calibri" pitchFamily="34" charset="0"/>
              </a:rPr>
              <a:t>equester?</a:t>
            </a:r>
          </a:p>
          <a:p>
            <a:pPr eaLnBrk="1" hangingPunct="1">
              <a:defRPr/>
            </a:pPr>
            <a:r>
              <a:rPr lang="en-US" dirty="0" smtClean="0">
                <a:latin typeface="Calibri" pitchFamily="34" charset="0"/>
              </a:rPr>
              <a:t>Virtually none</a:t>
            </a:r>
          </a:p>
          <a:p>
            <a:pPr eaLnBrk="1" hangingPunct="1">
              <a:defRPr/>
            </a:pPr>
            <a:r>
              <a:rPr lang="en-US" dirty="0" smtClean="0">
                <a:latin typeface="Calibri" pitchFamily="34" charset="0"/>
              </a:rPr>
              <a:t>Some influence over timing (recent ED guidance)</a:t>
            </a:r>
          </a:p>
          <a:p>
            <a:pPr marL="0" indent="0" eaLnBrk="1" hangingPunct="1">
              <a:buNone/>
              <a:defRPr/>
            </a:pPr>
            <a:r>
              <a:rPr lang="en-US" sz="3100" b="1" dirty="0" smtClean="0">
                <a:latin typeface="Calibri" pitchFamily="34" charset="0"/>
              </a:rPr>
              <a:t>Will Congress and the president modify the BCA?</a:t>
            </a:r>
          </a:p>
          <a:p>
            <a:pPr lvl="0" eaLnBrk="1" hangingPunct="1">
              <a:buClr>
                <a:srgbClr val="003366"/>
              </a:buClr>
              <a:defRPr/>
            </a:pPr>
            <a:r>
              <a:rPr lang="en-US" dirty="0" smtClean="0">
                <a:solidFill>
                  <a:srgbClr val="003366"/>
                </a:solidFill>
                <a:latin typeface="Calibri" pitchFamily="34" charset="0"/>
              </a:rPr>
              <a:t>Various proposals, no agreement (explicit legislation required)</a:t>
            </a:r>
          </a:p>
          <a:p>
            <a:pPr lvl="0" eaLnBrk="1" hangingPunct="1">
              <a:buClr>
                <a:srgbClr val="003366"/>
              </a:buClr>
              <a:defRPr/>
            </a:pPr>
            <a:r>
              <a:rPr lang="en-US" dirty="0" smtClean="0">
                <a:solidFill>
                  <a:srgbClr val="003366"/>
                </a:solidFill>
                <a:latin typeface="Calibri" pitchFamily="34" charset="0"/>
              </a:rPr>
              <a:t>Congress did pass legislation requiring                     OMB to provide sequester details</a:t>
            </a:r>
            <a:endParaRPr lang="en-US" dirty="0">
              <a:solidFill>
                <a:srgbClr val="003366"/>
              </a:solidFill>
              <a:latin typeface="Calibri" pitchFamily="34" charset="0"/>
            </a:endParaRP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352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Examples: </a:t>
            </a:r>
            <a:br>
              <a:rPr lang="en-US" dirty="0" smtClean="0">
                <a:latin typeface="Calibri" pitchFamily="34" charset="0"/>
              </a:rPr>
            </a:br>
            <a:r>
              <a:rPr lang="en-US" dirty="0" smtClean="0">
                <a:latin typeface="Calibri" pitchFamily="34" charset="0"/>
              </a:rPr>
              <a:t>Major Exemptions and Special Rules</a:t>
            </a: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271836939"/>
              </p:ext>
            </p:extLst>
          </p:nvPr>
        </p:nvGraphicFramePr>
        <p:xfrm>
          <a:off x="838200" y="2362200"/>
          <a:ext cx="7696200" cy="4441792"/>
        </p:xfrm>
        <a:graphic>
          <a:graphicData uri="http://schemas.openxmlformats.org/drawingml/2006/table">
            <a:tbl>
              <a:tblPr firstRow="1" bandRow="1">
                <a:tableStyleId>{E8B1032C-EA38-4F05-BA0D-38AFFFC7BED3}</a:tableStyleId>
              </a:tblPr>
              <a:tblGrid>
                <a:gridCol w="3848100"/>
                <a:gridCol w="3848100"/>
              </a:tblGrid>
              <a:tr h="394826">
                <a:tc>
                  <a:txBody>
                    <a:bodyPr/>
                    <a:lstStyle/>
                    <a:p>
                      <a:r>
                        <a:rPr lang="en-US" dirty="0" smtClean="0">
                          <a:latin typeface="Calibri" pitchFamily="34" charset="0"/>
                          <a:cs typeface="Calibri" pitchFamily="34" charset="0"/>
                        </a:rPr>
                        <a:t>Provision/Program</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Notes</a:t>
                      </a:r>
                      <a:endParaRPr lang="en-US" dirty="0">
                        <a:latin typeface="Calibri" pitchFamily="34" charset="0"/>
                        <a:cs typeface="Calibri" pitchFamily="34" charset="0"/>
                      </a:endParaRPr>
                    </a:p>
                  </a:txBody>
                  <a:tcPr/>
                </a:tc>
              </a:tr>
              <a:tr h="1875423">
                <a:tc>
                  <a:txBody>
                    <a:bodyPr/>
                    <a:lstStyle/>
                    <a:p>
                      <a:r>
                        <a:rPr lang="en-US" sz="1800" kern="1200" dirty="0" smtClean="0">
                          <a:solidFill>
                            <a:schemeClr val="tx1"/>
                          </a:solidFill>
                          <a:effectLst/>
                          <a:latin typeface="Calibri" pitchFamily="34" charset="0"/>
                          <a:ea typeface="+mn-ea"/>
                          <a:cs typeface="Calibri" pitchFamily="34" charset="0"/>
                        </a:rPr>
                        <a:t>Payments to trust funds from excise taxes or other receipts are exempt.</a:t>
                      </a:r>
                      <a:endParaRPr lang="en-US" dirty="0">
                        <a:latin typeface="Calibri" pitchFamily="34" charset="0"/>
                        <a:cs typeface="Calibri" pitchFamily="34" charset="0"/>
                      </a:endParaRPr>
                    </a:p>
                  </a:txBody>
                  <a:tcPr/>
                </a:tc>
                <a:tc>
                  <a:txBody>
                    <a:bodyPr/>
                    <a:lstStyle/>
                    <a:p>
                      <a:r>
                        <a:rPr lang="en-US" sz="1800" kern="1200" dirty="0" smtClean="0">
                          <a:solidFill>
                            <a:schemeClr val="tx1"/>
                          </a:solidFill>
                          <a:effectLst/>
                          <a:latin typeface="Calibri" pitchFamily="34" charset="0"/>
                          <a:ea typeface="+mn-ea"/>
                          <a:cs typeface="Calibri" pitchFamily="34" charset="0"/>
                        </a:rPr>
                        <a:t>Programs that appear to fall under this exemption include: Abandoned Mine payments, Boating Safety, Crime Victims Fund, Sport Fish Restoration, Wildlife Restoration, and Hunter Safety.</a:t>
                      </a:r>
                      <a:endParaRPr lang="en-US" dirty="0">
                        <a:latin typeface="Calibri" pitchFamily="34" charset="0"/>
                        <a:cs typeface="Calibri" pitchFamily="34" charset="0"/>
                      </a:endParaRPr>
                    </a:p>
                  </a:txBody>
                  <a:tcPr/>
                </a:tc>
              </a:tr>
              <a:tr h="2171543">
                <a:tc>
                  <a:txBody>
                    <a:bodyPr/>
                    <a:lstStyle/>
                    <a:p>
                      <a:r>
                        <a:rPr lang="en-US" sz="1800" kern="1200" dirty="0" smtClean="0">
                          <a:solidFill>
                            <a:schemeClr val="tx1"/>
                          </a:solidFill>
                          <a:effectLst/>
                          <a:latin typeface="Calibri" pitchFamily="34" charset="0"/>
                          <a:ea typeface="+mn-ea"/>
                          <a:cs typeface="Calibri" pitchFamily="34" charset="0"/>
                        </a:rPr>
                        <a:t>Nondefense unobligated balances carried over from previous fiscal years are exempt.</a:t>
                      </a:r>
                      <a:endParaRPr lang="en-US" dirty="0">
                        <a:latin typeface="Calibri" pitchFamily="34" charset="0"/>
                        <a:cs typeface="Calibri" pitchFamily="34" charset="0"/>
                      </a:endParaRPr>
                    </a:p>
                  </a:txBody>
                  <a:tcPr/>
                </a:tc>
                <a:tc>
                  <a:txBody>
                    <a:bodyPr/>
                    <a:lstStyle/>
                    <a:p>
                      <a:r>
                        <a:rPr lang="en-US" sz="1800" kern="1200" dirty="0" smtClean="0">
                          <a:solidFill>
                            <a:schemeClr val="tx1"/>
                          </a:solidFill>
                          <a:effectLst/>
                          <a:latin typeface="Calibri" pitchFamily="34" charset="0"/>
                          <a:ea typeface="+mn-ea"/>
                          <a:cs typeface="Calibri" pitchFamily="34" charset="0"/>
                        </a:rPr>
                        <a:t>In general, funding included in the Affordable Care Act (ACA) is not exempt from sequester unless provided to an exempt program, such as Medicaid, or appropriated in a   prior fiscal year and still available       for obligation.</a:t>
                      </a:r>
                      <a:endParaRPr lang="en-US"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2778714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Examples: </a:t>
            </a:r>
            <a:br>
              <a:rPr lang="en-US" dirty="0" smtClean="0">
                <a:latin typeface="Calibri" pitchFamily="34" charset="0"/>
              </a:rPr>
            </a:br>
            <a:r>
              <a:rPr lang="en-US" dirty="0" smtClean="0">
                <a:latin typeface="Calibri" pitchFamily="34" charset="0"/>
              </a:rPr>
              <a:t>Major Exemptions and Special Rules</a:t>
            </a: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605964753"/>
              </p:ext>
            </p:extLst>
          </p:nvPr>
        </p:nvGraphicFramePr>
        <p:xfrm>
          <a:off x="838200" y="2362199"/>
          <a:ext cx="7696200" cy="4164967"/>
        </p:xfrm>
        <a:graphic>
          <a:graphicData uri="http://schemas.openxmlformats.org/drawingml/2006/table">
            <a:tbl>
              <a:tblPr firstRow="1" bandRow="1">
                <a:tableStyleId>{E8B1032C-EA38-4F05-BA0D-38AFFFC7BED3}</a:tableStyleId>
              </a:tblPr>
              <a:tblGrid>
                <a:gridCol w="2316332"/>
                <a:gridCol w="5379868"/>
              </a:tblGrid>
              <a:tr h="415927">
                <a:tc>
                  <a:txBody>
                    <a:bodyPr/>
                    <a:lstStyle/>
                    <a:p>
                      <a:r>
                        <a:rPr lang="en-US" dirty="0" smtClean="0"/>
                        <a:t>Provision/Program</a:t>
                      </a:r>
                      <a:endParaRPr lang="en-US" dirty="0"/>
                    </a:p>
                  </a:txBody>
                  <a:tcPr/>
                </a:tc>
                <a:tc>
                  <a:txBody>
                    <a:bodyPr/>
                    <a:lstStyle/>
                    <a:p>
                      <a:r>
                        <a:rPr lang="en-US" dirty="0" smtClean="0"/>
                        <a:t>Notes</a:t>
                      </a:r>
                      <a:endParaRPr lang="en-US" dirty="0"/>
                    </a:p>
                  </a:txBody>
                  <a:tcPr/>
                </a:tc>
              </a:tr>
              <a:tr h="1917085">
                <a:tc>
                  <a:txBody>
                    <a:bodyPr/>
                    <a:lstStyle/>
                    <a:p>
                      <a:r>
                        <a:rPr lang="en-US" sz="1800" kern="1200" dirty="0" smtClean="0">
                          <a:solidFill>
                            <a:schemeClr val="tx1"/>
                          </a:solidFill>
                          <a:effectLst/>
                          <a:latin typeface="Calibri" pitchFamily="34" charset="0"/>
                          <a:ea typeface="+mn-ea"/>
                          <a:cs typeface="Calibri" pitchFamily="34" charset="0"/>
                        </a:rPr>
                        <a:t>Medicare, community and migrant health centers, and Indian health services are limited to 2% cuts.</a:t>
                      </a:r>
                      <a:endParaRPr lang="en-US" dirty="0">
                        <a:latin typeface="Calibri" pitchFamily="34" charset="0"/>
                        <a:cs typeface="Calibri" pitchFamily="34" charset="0"/>
                      </a:endParaRPr>
                    </a:p>
                  </a:txBody>
                  <a:tcPr/>
                </a:tc>
                <a:tc>
                  <a:txBody>
                    <a:bodyPr/>
                    <a:lstStyle/>
                    <a:p>
                      <a:r>
                        <a:rPr lang="en-US" sz="1600" kern="1200" dirty="0" smtClean="0">
                          <a:solidFill>
                            <a:schemeClr val="tx1"/>
                          </a:solidFill>
                          <a:effectLst/>
                          <a:latin typeface="Calibri" pitchFamily="34" charset="0"/>
                          <a:ea typeface="+mn-ea"/>
                          <a:cs typeface="Calibri" pitchFamily="34" charset="0"/>
                        </a:rPr>
                        <a:t>Since total funding for Medicare is projected to increase each year (and thus the 2% sequester amount borne by Medicare), cuts to nonexempt, nondefense programs would fall over time.</a:t>
                      </a:r>
                    </a:p>
                    <a:p>
                      <a:endParaRPr lang="en-US" sz="1600" kern="1200" dirty="0" smtClean="0">
                        <a:solidFill>
                          <a:schemeClr val="tx1"/>
                        </a:solidFill>
                        <a:effectLst/>
                        <a:latin typeface="Calibri" pitchFamily="34" charset="0"/>
                        <a:ea typeface="+mn-ea"/>
                        <a:cs typeface="Calibri" pitchFamily="34" charset="0"/>
                      </a:endParaRPr>
                    </a:p>
                    <a:p>
                      <a:r>
                        <a:rPr lang="en-US" sz="1600" kern="1200" dirty="0" smtClean="0">
                          <a:solidFill>
                            <a:schemeClr val="tx1"/>
                          </a:solidFill>
                          <a:effectLst/>
                          <a:latin typeface="Calibri" pitchFamily="34" charset="0"/>
                          <a:ea typeface="+mn-ea"/>
                          <a:cs typeface="Calibri" pitchFamily="34" charset="0"/>
                        </a:rPr>
                        <a:t>The Qualified Individuals (QI) program in which states receive reimbursement for paying Medicare Part B premiums for certain individuals is exempt. Medicare Part D low-income subsidies and the Part D catastrophic subsidy are also exempt. </a:t>
                      </a:r>
                    </a:p>
                    <a:p>
                      <a:endParaRPr lang="en-US" sz="1600" kern="1200" dirty="0" smtClean="0">
                        <a:solidFill>
                          <a:schemeClr val="tx1"/>
                        </a:solidFill>
                        <a:effectLst/>
                        <a:latin typeface="Calibri" pitchFamily="34" charset="0"/>
                        <a:ea typeface="+mn-ea"/>
                        <a:cs typeface="Calibri" pitchFamily="34" charset="0"/>
                      </a:endParaRPr>
                    </a:p>
                    <a:p>
                      <a:r>
                        <a:rPr lang="en-US" sz="1600" kern="1200" dirty="0" smtClean="0">
                          <a:solidFill>
                            <a:schemeClr val="tx1"/>
                          </a:solidFill>
                          <a:effectLst/>
                          <a:latin typeface="Calibri" pitchFamily="34" charset="0"/>
                          <a:ea typeface="+mn-ea"/>
                          <a:cs typeface="Calibri" pitchFamily="34" charset="0"/>
                        </a:rPr>
                        <a:t>The 2% limit for Community Health Centers applies to discretionary appropriations. Community Health Centers also receives a direct appropriation (mandatory funds) from ACA. It is unclear whether OMB will apply the 2% limit to this funding. Both funding streams are included under the same budget account. </a:t>
                      </a:r>
                      <a:endParaRPr lang="en-US" sz="16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474116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Examples: </a:t>
            </a:r>
            <a:br>
              <a:rPr lang="en-US" dirty="0" smtClean="0">
                <a:latin typeface="Calibri" pitchFamily="34" charset="0"/>
              </a:rPr>
            </a:br>
            <a:r>
              <a:rPr lang="en-US" dirty="0" smtClean="0">
                <a:latin typeface="Calibri" pitchFamily="34" charset="0"/>
              </a:rPr>
              <a:t>Major Exemptions and Special Rules</a:t>
            </a: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172898012"/>
              </p:ext>
            </p:extLst>
          </p:nvPr>
        </p:nvGraphicFramePr>
        <p:xfrm>
          <a:off x="914400" y="2362199"/>
          <a:ext cx="7620000" cy="2976247"/>
        </p:xfrm>
        <a:graphic>
          <a:graphicData uri="http://schemas.openxmlformats.org/drawingml/2006/table">
            <a:tbl>
              <a:tblPr firstRow="1" bandRow="1">
                <a:tableStyleId>{E8B1032C-EA38-4F05-BA0D-38AFFFC7BED3}</a:tableStyleId>
              </a:tblPr>
              <a:tblGrid>
                <a:gridCol w="2589320"/>
                <a:gridCol w="5030680"/>
              </a:tblGrid>
              <a:tr h="415927">
                <a:tc>
                  <a:txBody>
                    <a:bodyPr/>
                    <a:lstStyle/>
                    <a:p>
                      <a:r>
                        <a:rPr lang="en-US" dirty="0" smtClean="0">
                          <a:latin typeface="Calibri" pitchFamily="34" charset="0"/>
                          <a:cs typeface="Calibri" pitchFamily="34" charset="0"/>
                        </a:rPr>
                        <a:t>Provision/Program</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Notes</a:t>
                      </a:r>
                      <a:endParaRPr lang="en-US" dirty="0">
                        <a:latin typeface="Calibri" pitchFamily="34" charset="0"/>
                        <a:cs typeface="Calibri" pitchFamily="34" charset="0"/>
                      </a:endParaRPr>
                    </a:p>
                  </a:txBody>
                  <a:tcPr/>
                </a:tc>
              </a:tr>
              <a:tr h="1917085">
                <a:tc>
                  <a:txBody>
                    <a:bodyPr/>
                    <a:lstStyle/>
                    <a:p>
                      <a:r>
                        <a:rPr lang="en-US" sz="1800" kern="1200" dirty="0" smtClean="0">
                          <a:solidFill>
                            <a:schemeClr val="tx1"/>
                          </a:solidFill>
                          <a:effectLst/>
                          <a:latin typeface="Calibri" pitchFamily="34" charset="0"/>
                          <a:ea typeface="+mn-ea"/>
                          <a:cs typeface="Calibri" pitchFamily="34" charset="0"/>
                        </a:rPr>
                        <a:t>The treatment of unemployment insurance (UI) varies by component.</a:t>
                      </a:r>
                      <a:endParaRPr lang="en-US" dirty="0">
                        <a:latin typeface="Calibri" pitchFamily="34" charset="0"/>
                        <a:cs typeface="Calibri" pitchFamily="34" charset="0"/>
                      </a:endParaRPr>
                    </a:p>
                  </a:txBody>
                  <a:tcPr/>
                </a:tc>
                <a:tc>
                  <a:txBody>
                    <a:bodyPr/>
                    <a:lstStyle/>
                    <a:p>
                      <a:r>
                        <a:rPr lang="en-US" sz="1800" kern="1200" dirty="0" smtClean="0">
                          <a:solidFill>
                            <a:schemeClr val="tx1"/>
                          </a:solidFill>
                          <a:effectLst/>
                          <a:latin typeface="Calibri" pitchFamily="34" charset="0"/>
                          <a:ea typeface="+mn-ea"/>
                          <a:cs typeface="Calibri" pitchFamily="34" charset="0"/>
                        </a:rPr>
                        <a:t>Regular unemployment compensation (UC) benefits and loans to states to cover UC payments are exempt. However, state administration and the federal share of the permanently authorized extended benefit program are not. In addition, the Emergency Unemployment Compensation (EUC) program is subject to sequester, although the authorization for this program expires at the beginning of calendar year 2013.</a:t>
                      </a:r>
                      <a:endParaRPr lang="en-US"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2309770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latin typeface="Calibri" pitchFamily="34" charset="0"/>
              </a:rPr>
              <a:t>Examples: </a:t>
            </a:r>
            <a:br>
              <a:rPr lang="en-US" dirty="0" smtClean="0">
                <a:latin typeface="Calibri" pitchFamily="34" charset="0"/>
              </a:rPr>
            </a:br>
            <a:r>
              <a:rPr lang="en-US" dirty="0" smtClean="0">
                <a:latin typeface="Calibri" pitchFamily="34" charset="0"/>
              </a:rPr>
              <a:t>Major Exemptions and Special Rules</a:t>
            </a:r>
          </a:p>
        </p:txBody>
      </p:sp>
      <p:pic>
        <p:nvPicPr>
          <p:cNvPr id="7172"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732938363"/>
              </p:ext>
            </p:extLst>
          </p:nvPr>
        </p:nvGraphicFramePr>
        <p:xfrm>
          <a:off x="914400" y="2362199"/>
          <a:ext cx="7620000" cy="3524887"/>
        </p:xfrm>
        <a:graphic>
          <a:graphicData uri="http://schemas.openxmlformats.org/drawingml/2006/table">
            <a:tbl>
              <a:tblPr firstRow="1" bandRow="1">
                <a:tableStyleId>{E8B1032C-EA38-4F05-BA0D-38AFFFC7BED3}</a:tableStyleId>
              </a:tblPr>
              <a:tblGrid>
                <a:gridCol w="3048000"/>
                <a:gridCol w="4572000"/>
              </a:tblGrid>
              <a:tr h="415927">
                <a:tc>
                  <a:txBody>
                    <a:bodyPr/>
                    <a:lstStyle/>
                    <a:p>
                      <a:r>
                        <a:rPr lang="en-US" dirty="0" smtClean="0">
                          <a:latin typeface="Calibri" pitchFamily="34" charset="0"/>
                          <a:cs typeface="Calibri" pitchFamily="34" charset="0"/>
                        </a:rPr>
                        <a:t>Provision/Program</a:t>
                      </a:r>
                      <a:endParaRPr lang="en-US" dirty="0">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Notes</a:t>
                      </a:r>
                      <a:endParaRPr lang="en-US" dirty="0">
                        <a:latin typeface="Calibri" pitchFamily="34" charset="0"/>
                        <a:cs typeface="Calibri" pitchFamily="34" charset="0"/>
                      </a:endParaRPr>
                    </a:p>
                  </a:txBody>
                  <a:tcPr/>
                </a:tc>
              </a:tr>
              <a:tr h="1917085">
                <a:tc>
                  <a:txBody>
                    <a:bodyPr/>
                    <a:lstStyle/>
                    <a:p>
                      <a:r>
                        <a:rPr lang="en-US" sz="1800" dirty="0" smtClean="0">
                          <a:effectLst/>
                          <a:latin typeface="Calibri" pitchFamily="34" charset="0"/>
                          <a:ea typeface="Times New Roman"/>
                          <a:cs typeface="Calibri" pitchFamily="34" charset="0"/>
                        </a:rPr>
                        <a:t>Funds for programs funded through revolving, trust, and special fund accounts are still subject to sequester and would not be available for obligation in FY 2013. However, the sequestered FY 2013 funds would become available at the end of the sequestration period (October 1, 2013).</a:t>
                      </a:r>
                      <a:endParaRPr lang="en-US" dirty="0">
                        <a:latin typeface="Calibri" pitchFamily="34" charset="0"/>
                        <a:cs typeface="Calibri" pitchFamily="34" charset="0"/>
                      </a:endParaRPr>
                    </a:p>
                  </a:txBody>
                  <a:tcPr/>
                </a:tc>
                <a:tc>
                  <a:txBody>
                    <a:bodyPr/>
                    <a:lstStyle/>
                    <a:p>
                      <a:r>
                        <a:rPr lang="en-US" sz="1800" kern="1200" dirty="0" smtClean="0">
                          <a:solidFill>
                            <a:schemeClr val="tx1"/>
                          </a:solidFill>
                          <a:effectLst/>
                          <a:latin typeface="Calibri" pitchFamily="34" charset="0"/>
                          <a:ea typeface="+mn-ea"/>
                          <a:cs typeface="Calibri" pitchFamily="34" charset="0"/>
                        </a:rPr>
                        <a:t>Program examples include Mineral Leasing Payments, Bureau of Land Management’s Payments in Lieu of Taxes program, Coastal Impact Assistance, and Forest Service – National Forests.</a:t>
                      </a:r>
                      <a:endParaRPr lang="en-US"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2549293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Sequester Coverage Status of FFIS-Tracked Programs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70956"/>
            <a:ext cx="4532313" cy="357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939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Sequester Coverage Status of FFIS-Tracked Funding</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185" y="2743200"/>
            <a:ext cx="543201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626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Areas Most Affected</a:t>
            </a:r>
            <a:endParaRPr lang="en-US" dirty="0"/>
          </a:p>
        </p:txBody>
      </p:sp>
      <p:pic>
        <p:nvPicPr>
          <p:cNvPr id="4"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800564728"/>
              </p:ext>
            </p:extLst>
          </p:nvPr>
        </p:nvGraphicFramePr>
        <p:xfrm>
          <a:off x="1524000" y="2352675"/>
          <a:ext cx="5486400" cy="3286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43769953"/>
              </p:ext>
            </p:extLst>
          </p:nvPr>
        </p:nvGraphicFramePr>
        <p:xfrm>
          <a:off x="2819400" y="2514600"/>
          <a:ext cx="3962400" cy="3319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20214822"/>
              </p:ext>
            </p:extLst>
          </p:nvPr>
        </p:nvGraphicFramePr>
        <p:xfrm>
          <a:off x="2133600" y="2514600"/>
          <a:ext cx="4953000" cy="3200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88120673"/>
              </p:ext>
            </p:extLst>
          </p:nvPr>
        </p:nvGraphicFramePr>
        <p:xfrm>
          <a:off x="990600" y="2514600"/>
          <a:ext cx="6781800" cy="4297680"/>
        </p:xfrm>
        <a:graphic>
          <a:graphicData uri="http://schemas.openxmlformats.org/drawingml/2006/table">
            <a:tbl>
              <a:tblPr firstRow="1" bandRow="1">
                <a:tableStyleId>{E8B1032C-EA38-4F05-BA0D-38AFFFC7BED3}</a:tableStyleId>
              </a:tblPr>
              <a:tblGrid>
                <a:gridCol w="4114800"/>
                <a:gridCol w="2667000"/>
              </a:tblGrid>
              <a:tr h="350520">
                <a:tc>
                  <a:txBody>
                    <a:bodyPr/>
                    <a:lstStyle/>
                    <a:p>
                      <a:r>
                        <a:rPr lang="en-US" dirty="0" smtClean="0">
                          <a:solidFill>
                            <a:schemeClr val="accent6">
                              <a:lumMod val="50000"/>
                              <a:lumOff val="50000"/>
                            </a:schemeClr>
                          </a:solidFill>
                        </a:rPr>
                        <a:t>Budget Function</a:t>
                      </a:r>
                      <a:endParaRPr lang="en-US" dirty="0">
                        <a:solidFill>
                          <a:schemeClr val="accent6">
                            <a:lumMod val="50000"/>
                            <a:lumOff val="50000"/>
                          </a:schemeClr>
                        </a:solidFill>
                      </a:endParaRPr>
                    </a:p>
                  </a:txBody>
                  <a:tcPr/>
                </a:tc>
                <a:tc>
                  <a:txBody>
                    <a:bodyPr/>
                    <a:lstStyle/>
                    <a:p>
                      <a:pPr algn="ctr"/>
                      <a:r>
                        <a:rPr lang="en-US" dirty="0" smtClean="0">
                          <a:solidFill>
                            <a:schemeClr val="accent6">
                              <a:lumMod val="50000"/>
                              <a:lumOff val="50000"/>
                            </a:schemeClr>
                          </a:solidFill>
                        </a:rPr>
                        <a:t>% of Funding Covered by Sequester</a:t>
                      </a:r>
                      <a:endParaRPr lang="en-US" dirty="0">
                        <a:solidFill>
                          <a:schemeClr val="accent6">
                            <a:lumMod val="50000"/>
                            <a:lumOff val="50000"/>
                          </a:schemeClr>
                        </a:solidFill>
                      </a:endParaRPr>
                    </a:p>
                  </a:txBody>
                  <a:tcPr/>
                </a:tc>
              </a:tr>
              <a:tr h="350520">
                <a:tc>
                  <a:txBody>
                    <a:bodyPr/>
                    <a:lstStyle/>
                    <a:p>
                      <a:r>
                        <a:rPr lang="en-US" dirty="0" smtClean="0"/>
                        <a:t>Agriculture</a:t>
                      </a:r>
                      <a:endParaRPr lang="en-US" dirty="0"/>
                    </a:p>
                  </a:txBody>
                  <a:tcPr/>
                </a:tc>
                <a:tc>
                  <a:txBody>
                    <a:bodyPr/>
                    <a:lstStyle/>
                    <a:p>
                      <a:pPr algn="ctr"/>
                      <a:r>
                        <a:rPr lang="en-US" dirty="0" smtClean="0"/>
                        <a:t>100%</a:t>
                      </a:r>
                      <a:endParaRPr lang="en-US" dirty="0"/>
                    </a:p>
                  </a:txBody>
                  <a:tcPr/>
                </a:tc>
              </a:tr>
              <a:tr h="350520">
                <a:tc>
                  <a:txBody>
                    <a:bodyPr/>
                    <a:lstStyle/>
                    <a:p>
                      <a:r>
                        <a:rPr lang="en-US" dirty="0" smtClean="0"/>
                        <a:t>Employment</a:t>
                      </a:r>
                      <a:r>
                        <a:rPr lang="en-US" baseline="0" dirty="0" smtClean="0"/>
                        <a:t> and Training</a:t>
                      </a:r>
                      <a:endParaRPr lang="en-US" dirty="0"/>
                    </a:p>
                  </a:txBody>
                  <a:tcPr/>
                </a:tc>
                <a:tc>
                  <a:txBody>
                    <a:bodyPr/>
                    <a:lstStyle/>
                    <a:p>
                      <a:pPr algn="ctr"/>
                      <a:r>
                        <a:rPr lang="en-US" dirty="0" smtClean="0"/>
                        <a:t>100%</a:t>
                      </a:r>
                      <a:endParaRPr lang="en-US" dirty="0"/>
                    </a:p>
                  </a:txBody>
                  <a:tcPr/>
                </a:tc>
              </a:tr>
              <a:tr h="350520">
                <a:tc>
                  <a:txBody>
                    <a:bodyPr/>
                    <a:lstStyle/>
                    <a:p>
                      <a:r>
                        <a:rPr lang="en-US" dirty="0" smtClean="0"/>
                        <a:t>Community</a:t>
                      </a:r>
                      <a:r>
                        <a:rPr lang="en-US" baseline="0" dirty="0" smtClean="0"/>
                        <a:t> </a:t>
                      </a:r>
                      <a:r>
                        <a:rPr lang="en-US" dirty="0" smtClean="0"/>
                        <a:t>Development</a:t>
                      </a:r>
                      <a:endParaRPr lang="en-US" dirty="0"/>
                    </a:p>
                  </a:txBody>
                  <a:tcPr/>
                </a:tc>
                <a:tc>
                  <a:txBody>
                    <a:bodyPr/>
                    <a:lstStyle/>
                    <a:p>
                      <a:pPr algn="ctr"/>
                      <a:r>
                        <a:rPr lang="en-US" dirty="0" smtClean="0"/>
                        <a:t>90%</a:t>
                      </a:r>
                      <a:endParaRPr lang="en-US" dirty="0"/>
                    </a:p>
                  </a:txBody>
                  <a:tcPr/>
                </a:tc>
              </a:tr>
              <a:tr h="350520">
                <a:tc>
                  <a:txBody>
                    <a:bodyPr/>
                    <a:lstStyle/>
                    <a:p>
                      <a:r>
                        <a:rPr lang="en-US" dirty="0" smtClean="0"/>
                        <a:t>General Gov’t</a:t>
                      </a:r>
                      <a:endParaRPr lang="en-US" dirty="0"/>
                    </a:p>
                  </a:txBody>
                  <a:tcPr/>
                </a:tc>
                <a:tc>
                  <a:txBody>
                    <a:bodyPr/>
                    <a:lstStyle/>
                    <a:p>
                      <a:pPr algn="ctr"/>
                      <a:r>
                        <a:rPr lang="en-US" dirty="0" smtClean="0"/>
                        <a:t>85%</a:t>
                      </a:r>
                      <a:endParaRPr lang="en-US" dirty="0"/>
                    </a:p>
                  </a:txBody>
                  <a:tcPr/>
                </a:tc>
              </a:tr>
              <a:tr h="350520">
                <a:tc>
                  <a:txBody>
                    <a:bodyPr/>
                    <a:lstStyle/>
                    <a:p>
                      <a:r>
                        <a:rPr lang="en-US" dirty="0" smtClean="0"/>
                        <a:t>Energy, Env.,</a:t>
                      </a:r>
                      <a:r>
                        <a:rPr lang="en-US" baseline="0" dirty="0" smtClean="0"/>
                        <a:t> Natural Resources</a:t>
                      </a:r>
                      <a:endParaRPr lang="en-US" dirty="0"/>
                    </a:p>
                  </a:txBody>
                  <a:tcPr/>
                </a:tc>
                <a:tc>
                  <a:txBody>
                    <a:bodyPr/>
                    <a:lstStyle/>
                    <a:p>
                      <a:pPr algn="ctr"/>
                      <a:r>
                        <a:rPr lang="en-US" dirty="0" smtClean="0"/>
                        <a:t>78%</a:t>
                      </a:r>
                      <a:endParaRPr lang="en-US" dirty="0"/>
                    </a:p>
                  </a:txBody>
                  <a:tcPr/>
                </a:tc>
              </a:tr>
              <a:tr h="350520">
                <a:tc>
                  <a:txBody>
                    <a:bodyPr/>
                    <a:lstStyle/>
                    <a:p>
                      <a:r>
                        <a:rPr lang="en-US" dirty="0" smtClean="0"/>
                        <a:t>Justice</a:t>
                      </a:r>
                      <a:endParaRPr lang="en-US" dirty="0"/>
                    </a:p>
                  </a:txBody>
                  <a:tcPr/>
                </a:tc>
                <a:tc>
                  <a:txBody>
                    <a:bodyPr/>
                    <a:lstStyle/>
                    <a:p>
                      <a:pPr algn="ctr"/>
                      <a:r>
                        <a:rPr lang="en-US" dirty="0" smtClean="0"/>
                        <a:t>62%</a:t>
                      </a:r>
                      <a:endParaRPr lang="en-US" dirty="0"/>
                    </a:p>
                  </a:txBody>
                  <a:tcPr/>
                </a:tc>
              </a:tr>
              <a:tr h="350520">
                <a:tc>
                  <a:txBody>
                    <a:bodyPr/>
                    <a:lstStyle/>
                    <a:p>
                      <a:r>
                        <a:rPr lang="en-US" dirty="0" smtClean="0"/>
                        <a:t>Education</a:t>
                      </a:r>
                      <a:endParaRPr lang="en-US" dirty="0"/>
                    </a:p>
                  </a:txBody>
                  <a:tcPr/>
                </a:tc>
                <a:tc>
                  <a:txBody>
                    <a:bodyPr/>
                    <a:lstStyle/>
                    <a:p>
                      <a:pPr algn="ctr"/>
                      <a:r>
                        <a:rPr lang="en-US" dirty="0" smtClean="0"/>
                        <a:t>54%</a:t>
                      </a:r>
                      <a:endParaRPr lang="en-US" dirty="0"/>
                    </a:p>
                  </a:txBody>
                  <a:tcPr/>
                </a:tc>
              </a:tr>
              <a:tr h="350520">
                <a:tc>
                  <a:txBody>
                    <a:bodyPr/>
                    <a:lstStyle/>
                    <a:p>
                      <a:r>
                        <a:rPr lang="en-US" dirty="0" smtClean="0"/>
                        <a:t>Income</a:t>
                      </a:r>
                      <a:r>
                        <a:rPr lang="en-US" baseline="0" dirty="0" smtClean="0"/>
                        <a:t> Security and Social Services</a:t>
                      </a:r>
                      <a:endParaRPr lang="en-US" dirty="0"/>
                    </a:p>
                  </a:txBody>
                  <a:tcPr/>
                </a:tc>
                <a:tc>
                  <a:txBody>
                    <a:bodyPr/>
                    <a:lstStyle/>
                    <a:p>
                      <a:pPr algn="ctr"/>
                      <a:r>
                        <a:rPr lang="en-US" dirty="0" smtClean="0"/>
                        <a:t>23%</a:t>
                      </a:r>
                      <a:endParaRPr lang="en-US" dirty="0"/>
                    </a:p>
                  </a:txBody>
                  <a:tcPr/>
                </a:tc>
              </a:tr>
              <a:tr h="350520">
                <a:tc>
                  <a:txBody>
                    <a:bodyPr/>
                    <a:lstStyle/>
                    <a:p>
                      <a:r>
                        <a:rPr lang="en-US" dirty="0" smtClean="0"/>
                        <a:t>Health</a:t>
                      </a:r>
                      <a:endParaRPr lang="en-US" dirty="0"/>
                    </a:p>
                  </a:txBody>
                  <a:tcPr/>
                </a:tc>
                <a:tc>
                  <a:txBody>
                    <a:bodyPr/>
                    <a:lstStyle/>
                    <a:p>
                      <a:pPr algn="ctr"/>
                      <a:r>
                        <a:rPr lang="en-US" dirty="0" smtClean="0"/>
                        <a:t>4%</a:t>
                      </a:r>
                      <a:endParaRPr lang="en-US" dirty="0"/>
                    </a:p>
                  </a:txBody>
                  <a:tcPr/>
                </a:tc>
              </a:tr>
              <a:tr h="350520">
                <a:tc>
                  <a:txBody>
                    <a:bodyPr/>
                    <a:lstStyle/>
                    <a:p>
                      <a:r>
                        <a:rPr lang="en-US" dirty="0" smtClean="0"/>
                        <a:t>Transportation</a:t>
                      </a:r>
                      <a:endParaRPr lang="en-US" dirty="0"/>
                    </a:p>
                  </a:txBody>
                  <a:tcPr/>
                </a:tc>
                <a:tc>
                  <a:txBody>
                    <a:bodyPr/>
                    <a:lstStyle/>
                    <a:p>
                      <a:pPr algn="ctr"/>
                      <a:r>
                        <a:rPr lang="en-US" dirty="0" smtClean="0"/>
                        <a:t>4%</a:t>
                      </a:r>
                      <a:endParaRPr lang="en-US" dirty="0"/>
                    </a:p>
                  </a:txBody>
                  <a:tcPr/>
                </a:tc>
              </a:tr>
            </a:tbl>
          </a:graphicData>
        </a:graphic>
      </p:graphicFrame>
    </p:spTree>
    <p:extLst>
      <p:ext uri="{BB962C8B-B14F-4D97-AF65-F5344CB8AC3E}">
        <p14:creationId xmlns:p14="http://schemas.microsoft.com/office/powerpoint/2010/main" val="1037296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dirty="0" smtClean="0">
                <a:latin typeface="Calibri" pitchFamily="34" charset="0"/>
              </a:rPr>
              <a:t>The Federal Budget Problem</a:t>
            </a:r>
          </a:p>
        </p:txBody>
      </p:sp>
      <p:sp>
        <p:nvSpPr>
          <p:cNvPr id="8195" name="Rectangle 3"/>
          <p:cNvSpPr>
            <a:spLocks noGrp="1" noChangeArrowheads="1"/>
          </p:cNvSpPr>
          <p:nvPr>
            <p:ph type="body" idx="1"/>
          </p:nvPr>
        </p:nvSpPr>
        <p:spPr>
          <a:xfrm>
            <a:off x="838200" y="2362200"/>
            <a:ext cx="7924800" cy="3724275"/>
          </a:xfrm>
        </p:spPr>
        <p:txBody>
          <a:bodyPr/>
          <a:lstStyle/>
          <a:p>
            <a:pPr eaLnBrk="1" hangingPunct="1">
              <a:lnSpc>
                <a:spcPct val="90000"/>
              </a:lnSpc>
              <a:spcAft>
                <a:spcPct val="20000"/>
              </a:spcAft>
            </a:pPr>
            <a:endParaRPr lang="en-US" sz="2600" dirty="0" smtClean="0">
              <a:latin typeface="Calibri" pitchFamily="34" charset="0"/>
            </a:endParaRPr>
          </a:p>
        </p:txBody>
      </p:sp>
      <p:pic>
        <p:nvPicPr>
          <p:cNvPr id="8196" name="Picture 5" descr="New FFI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71178"/>
            <a:ext cx="6581503" cy="395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456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Guess About a Sequester</a:t>
            </a:r>
            <a:endParaRPr lang="en-US" dirty="0"/>
          </a:p>
        </p:txBody>
      </p:sp>
      <p:pic>
        <p:nvPicPr>
          <p:cNvPr id="5"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045799105"/>
              </p:ext>
            </p:extLst>
          </p:nvPr>
        </p:nvGraphicFramePr>
        <p:xfrm>
          <a:off x="1905002" y="2362192"/>
          <a:ext cx="5333999" cy="4343409"/>
        </p:xfrm>
        <a:graphic>
          <a:graphicData uri="http://schemas.openxmlformats.org/drawingml/2006/table">
            <a:tbl>
              <a:tblPr>
                <a:tableStyleId>{10A1B5D5-9B99-4C35-A422-299274C87663}</a:tableStyleId>
              </a:tblPr>
              <a:tblGrid>
                <a:gridCol w="1814659"/>
                <a:gridCol w="879835"/>
                <a:gridCol w="879835"/>
                <a:gridCol w="879835"/>
                <a:gridCol w="879835"/>
              </a:tblGrid>
              <a:tr h="271980">
                <a:tc gridSpan="5">
                  <a:txBody>
                    <a:bodyPr/>
                    <a:lstStyle/>
                    <a:p>
                      <a:pPr algn="ctr" fontAlgn="b"/>
                      <a:r>
                        <a:rPr lang="en-US" sz="1600" b="1" u="none" strike="noStrike" dirty="0">
                          <a:effectLst/>
                          <a:latin typeface="Calibri" pitchFamily="34" charset="0"/>
                          <a:cs typeface="Calibri" pitchFamily="34" charset="0"/>
                        </a:rPr>
                        <a:t>Potential Impact of BCA Sequester (in millions)</a:t>
                      </a:r>
                      <a:endParaRPr lang="en-US" sz="1600" b="1" i="0" u="none" strike="noStrike" dirty="0">
                        <a:solidFill>
                          <a:srgbClr val="000000"/>
                        </a:solidFill>
                        <a:effectLst/>
                        <a:latin typeface="Calibri" pitchFamily="34" charset="0"/>
                        <a:cs typeface="Calibri"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889">
                <a:tc>
                  <a:txBody>
                    <a:bodyPr/>
                    <a:lstStyle/>
                    <a:p>
                      <a:pPr algn="ctr" fontAlgn="b"/>
                      <a:r>
                        <a:rPr lang="en-US" sz="1200" u="none" strike="noStrike" dirty="0">
                          <a:effectLst/>
                          <a:latin typeface="Calibri" pitchFamily="34" charset="0"/>
                          <a:cs typeface="Calibri" pitchFamily="34" charset="0"/>
                        </a:rPr>
                        <a:t> </a:t>
                      </a:r>
                      <a:endParaRPr lang="en-US" sz="12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1200" u="none" strike="noStrike" dirty="0">
                          <a:effectLst/>
                          <a:latin typeface="Calibri" pitchFamily="34" charset="0"/>
                          <a:cs typeface="Calibri" pitchFamily="34" charset="0"/>
                        </a:rPr>
                        <a:t> </a:t>
                      </a:r>
                      <a:endParaRPr lang="en-US" sz="12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1200" u="none" strike="noStrike" dirty="0">
                          <a:effectLst/>
                          <a:latin typeface="Calibri" pitchFamily="34" charset="0"/>
                          <a:cs typeface="Calibri" pitchFamily="34" charset="0"/>
                        </a:rPr>
                        <a:t> </a:t>
                      </a:r>
                      <a:endParaRPr lang="en-US" sz="12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1200" u="none" strike="noStrike" dirty="0">
                          <a:effectLst/>
                          <a:latin typeface="Calibri" pitchFamily="34" charset="0"/>
                          <a:cs typeface="Calibri" pitchFamily="34" charset="0"/>
                        </a:rPr>
                        <a:t> </a:t>
                      </a:r>
                      <a:endParaRPr lang="en-US" sz="12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1200" u="none" strike="noStrike" dirty="0">
                          <a:effectLst/>
                          <a:latin typeface="Calibri" pitchFamily="34" charset="0"/>
                          <a:cs typeface="Calibri" pitchFamily="34" charset="0"/>
                        </a:rPr>
                        <a:t> </a:t>
                      </a:r>
                      <a:endParaRPr lang="en-US" sz="1200" b="1"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b="1" u="none" strike="noStrike" dirty="0">
                          <a:effectLst/>
                          <a:latin typeface="Calibri" pitchFamily="34" charset="0"/>
                          <a:cs typeface="Calibri" pitchFamily="34" charset="0"/>
                        </a:rPr>
                        <a:t>FY 2010</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b="1" u="none" strike="noStrike" dirty="0">
                          <a:effectLst/>
                          <a:latin typeface="Calibri" pitchFamily="34" charset="0"/>
                          <a:cs typeface="Calibri" pitchFamily="34" charset="0"/>
                        </a:rPr>
                        <a:t>FY 2011</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b="1" u="none" strike="noStrike" dirty="0">
                          <a:effectLst/>
                          <a:latin typeface="Calibri" pitchFamily="34" charset="0"/>
                          <a:cs typeface="Calibri" pitchFamily="34" charset="0"/>
                        </a:rPr>
                        <a:t>FY 2012</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b="1" u="none" strike="noStrike" dirty="0">
                          <a:effectLst/>
                          <a:latin typeface="Calibri" pitchFamily="34" charset="0"/>
                          <a:cs typeface="Calibri" pitchFamily="34" charset="0"/>
                        </a:rPr>
                        <a:t>FY 2013</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b="1" u="none" strike="noStrike" dirty="0">
                          <a:effectLst/>
                          <a:latin typeface="Calibri" pitchFamily="34" charset="0"/>
                          <a:cs typeface="Calibri" pitchFamily="34" charset="0"/>
                        </a:rPr>
                        <a:t>Nondefense Grants:</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Covered Programs</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r" fontAlgn="b"/>
                      <a:r>
                        <a:rPr lang="en-US" sz="1400" u="none" strike="noStrike" dirty="0">
                          <a:effectLst/>
                          <a:latin typeface="Calibri" pitchFamily="34" charset="0"/>
                          <a:cs typeface="Calibri" pitchFamily="34" charset="0"/>
                        </a:rPr>
                        <a:t>N/A</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$109,539</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$106,682</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$98,815</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Dollar Change</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r"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-2,857</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-7,867</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Percent Change</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-2.6%</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-7.4%</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b="1" u="none" strike="noStrike" dirty="0">
                          <a:effectLst/>
                          <a:latin typeface="Calibri" pitchFamily="34" charset="0"/>
                          <a:cs typeface="Calibri" pitchFamily="34" charset="0"/>
                        </a:rPr>
                        <a:t>NIH Funding:</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Total</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r" fontAlgn="b"/>
                      <a:r>
                        <a:rPr lang="en-US" sz="1400" u="none" strike="noStrike" dirty="0">
                          <a:effectLst/>
                          <a:latin typeface="Calibri" pitchFamily="34" charset="0"/>
                          <a:cs typeface="Calibri" pitchFamily="34" charset="0"/>
                        </a:rPr>
                        <a:t>N/A</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23,753</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N/A</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21,900</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Dollar Change</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r"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-1,853</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Percent Change</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-7.8%</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b="1" u="none" strike="noStrike" dirty="0">
                          <a:effectLst/>
                          <a:latin typeface="Calibri" pitchFamily="34" charset="0"/>
                          <a:cs typeface="Calibri" pitchFamily="34" charset="0"/>
                        </a:rPr>
                        <a:t>Defense Funding</a:t>
                      </a:r>
                      <a:r>
                        <a:rPr lang="en-US" sz="1400" u="none" strike="noStrike" dirty="0">
                          <a:effectLst/>
                          <a:latin typeface="Calibri" pitchFamily="34" charset="0"/>
                          <a:cs typeface="Calibri" pitchFamily="34" charset="0"/>
                        </a:rPr>
                        <a:t>:</a:t>
                      </a:r>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Total</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r" fontAlgn="b"/>
                      <a:r>
                        <a:rPr lang="en-US" sz="1400" u="none" strike="noStrike" dirty="0">
                          <a:effectLst/>
                          <a:latin typeface="Calibri" pitchFamily="34" charset="0"/>
                          <a:cs typeface="Calibri" pitchFamily="34" charset="0"/>
                        </a:rPr>
                        <a:t>508,490</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N/A</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N/A</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457,641</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Dollar Change</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r"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-50,849</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r h="253836">
                <a:tc>
                  <a:txBody>
                    <a:bodyPr/>
                    <a:lstStyle/>
                    <a:p>
                      <a:pPr algn="l" fontAlgn="b"/>
                      <a:r>
                        <a:rPr lang="en-US" sz="1400" u="none" strike="noStrike" dirty="0">
                          <a:effectLst/>
                          <a:latin typeface="Calibri" pitchFamily="34" charset="0"/>
                          <a:cs typeface="Calibri" pitchFamily="34" charset="0"/>
                        </a:rPr>
                        <a:t>Percent Change</a:t>
                      </a:r>
                      <a:endParaRPr lang="en-US" sz="1400" b="0" i="0" u="none" strike="noStrike" dirty="0">
                        <a:solidFill>
                          <a:srgbClr val="000000"/>
                        </a:solidFill>
                        <a:effectLst/>
                        <a:latin typeface="Calibri" pitchFamily="34" charset="0"/>
                        <a:cs typeface="Calibri" pitchFamily="34" charset="0"/>
                      </a:endParaRPr>
                    </a:p>
                  </a:txBody>
                  <a:tcPr marL="857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400" u="none" strike="noStrike" dirty="0">
                          <a:effectLst/>
                          <a:latin typeface="Calibri" pitchFamily="34" charset="0"/>
                          <a:cs typeface="Calibri" pitchFamily="34" charset="0"/>
                        </a:rPr>
                        <a:t> </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r" fontAlgn="b"/>
                      <a:r>
                        <a:rPr lang="en-US" sz="1400" u="none" strike="noStrike" dirty="0">
                          <a:effectLst/>
                          <a:latin typeface="Calibri" pitchFamily="34" charset="0"/>
                          <a:cs typeface="Calibri" pitchFamily="34" charset="0"/>
                        </a:rPr>
                        <a:t>-10.0%</a:t>
                      </a:r>
                      <a:endParaRPr lang="en-US" sz="1400" b="0" i="0" u="none" strike="noStrike" dirty="0">
                        <a:solidFill>
                          <a:srgbClr val="000000"/>
                        </a:solidFill>
                        <a:effectLst/>
                        <a:latin typeface="Calibri" pitchFamily="34" charset="0"/>
                        <a:cs typeface="Calibri" pitchFamily="34" charset="0"/>
                      </a:endParaRPr>
                    </a:p>
                  </a:txBody>
                  <a:tcPr marL="9525" marR="9525" marT="9525" marB="0" anchor="b"/>
                </a:tc>
              </a:tr>
            </a:tbl>
          </a:graphicData>
        </a:graphic>
      </p:graphicFrame>
    </p:spTree>
    <p:extLst>
      <p:ext uri="{BB962C8B-B14F-4D97-AF65-F5344CB8AC3E}">
        <p14:creationId xmlns:p14="http://schemas.microsoft.com/office/powerpoint/2010/main" val="3472953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Expiring Tax Provisions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838200" y="2362200"/>
            <a:ext cx="7693025" cy="3962400"/>
          </a:xfrm>
        </p:spPr>
        <p:txBody>
          <a:bodyPr/>
          <a:lstStyle/>
          <a:p>
            <a:pPr>
              <a:spcBef>
                <a:spcPts val="600"/>
              </a:spcBef>
            </a:pPr>
            <a:r>
              <a:rPr lang="en-US" sz="3200" dirty="0" smtClean="0">
                <a:latin typeface="Calibri" pitchFamily="34" charset="0"/>
                <a:cs typeface="Calibri" pitchFamily="34" charset="0"/>
              </a:rPr>
              <a:t>Bush-era tax cuts (~$110b in FY 2013)</a:t>
            </a:r>
          </a:p>
          <a:p>
            <a:pPr lvl="1">
              <a:spcBef>
                <a:spcPts val="600"/>
              </a:spcBef>
            </a:pPr>
            <a:r>
              <a:rPr lang="en-US" sz="2000" dirty="0" smtClean="0">
                <a:latin typeface="Calibri" pitchFamily="34" charset="0"/>
                <a:cs typeface="Calibri" pitchFamily="34" charset="0"/>
              </a:rPr>
              <a:t>Personal income, dividends, capital gains, and estates</a:t>
            </a:r>
          </a:p>
          <a:p>
            <a:pPr lvl="1">
              <a:spcBef>
                <a:spcPts val="600"/>
              </a:spcBef>
            </a:pPr>
            <a:r>
              <a:rPr lang="en-US" sz="2000" dirty="0">
                <a:latin typeface="Calibri" pitchFamily="34" charset="0"/>
                <a:cs typeface="Calibri" pitchFamily="34" charset="0"/>
              </a:rPr>
              <a:t>C</a:t>
            </a:r>
            <a:r>
              <a:rPr lang="en-US" sz="2000" dirty="0" smtClean="0">
                <a:latin typeface="Calibri" pitchFamily="34" charset="0"/>
                <a:cs typeface="Calibri" pitchFamily="34" charset="0"/>
              </a:rPr>
              <a:t>hild tax credit and other refundable tax credits</a:t>
            </a:r>
          </a:p>
          <a:p>
            <a:pPr lvl="1">
              <a:spcBef>
                <a:spcPts val="600"/>
              </a:spcBef>
            </a:pPr>
            <a:r>
              <a:rPr lang="en-US" sz="2000" dirty="0" smtClean="0">
                <a:latin typeface="Calibri" pitchFamily="34" charset="0"/>
                <a:cs typeface="Calibri" pitchFamily="34" charset="0"/>
              </a:rPr>
              <a:t>Personal exemptions and itemized deductions for upper-income individuals</a:t>
            </a:r>
          </a:p>
          <a:p>
            <a:pPr lvl="1">
              <a:spcBef>
                <a:spcPts val="600"/>
              </a:spcBef>
            </a:pPr>
            <a:r>
              <a:rPr lang="en-US" sz="2000" dirty="0" smtClean="0">
                <a:latin typeface="Calibri" pitchFamily="34" charset="0"/>
                <a:cs typeface="Calibri" pitchFamily="34" charset="0"/>
              </a:rPr>
              <a:t>Provisions to reverse the marriage penalty</a:t>
            </a:r>
          </a:p>
          <a:p>
            <a:pPr>
              <a:spcBef>
                <a:spcPts val="600"/>
              </a:spcBef>
            </a:pPr>
            <a:r>
              <a:rPr lang="en-US" sz="3200" dirty="0" smtClean="0">
                <a:latin typeface="Calibri" pitchFamily="34" charset="0"/>
                <a:cs typeface="Calibri" pitchFamily="34" charset="0"/>
              </a:rPr>
              <a:t>2</a:t>
            </a:r>
            <a:r>
              <a:rPr lang="en-US" sz="3200" dirty="0">
                <a:latin typeface="Calibri" pitchFamily="34" charset="0"/>
                <a:cs typeface="Calibri" pitchFamily="34" charset="0"/>
              </a:rPr>
              <a:t> </a:t>
            </a:r>
            <a:r>
              <a:rPr lang="en-US" sz="3200" dirty="0" smtClean="0">
                <a:latin typeface="Calibri" pitchFamily="34" charset="0"/>
                <a:cs typeface="Calibri" pitchFamily="34" charset="0"/>
              </a:rPr>
              <a:t>percentage-point payroll tax reduction (~$90b)</a:t>
            </a:r>
          </a:p>
          <a:p>
            <a:pPr>
              <a:spcBef>
                <a:spcPts val="600"/>
              </a:spcBef>
            </a:pPr>
            <a:r>
              <a:rPr lang="en-US" sz="3200" dirty="0" smtClean="0">
                <a:latin typeface="Calibri" pitchFamily="34" charset="0"/>
                <a:cs typeface="Calibri" pitchFamily="34" charset="0"/>
              </a:rPr>
              <a:t>AMT “fix” (~$125b)</a:t>
            </a:r>
          </a:p>
          <a:p>
            <a:pPr marL="0" indent="0">
              <a:spcBef>
                <a:spcPts val="600"/>
              </a:spcBef>
              <a:buNone/>
            </a:pP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875113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Supplemental Unemployment Benefits</a:t>
            </a:r>
            <a:endParaRPr lang="en-US" dirty="0">
              <a:latin typeface="Calibri" pitchFamily="34" charset="0"/>
              <a:cs typeface="Calibri" pitchFamily="34" charset="0"/>
            </a:endParaRPr>
          </a:p>
        </p:txBody>
      </p:sp>
      <p:pic>
        <p:nvPicPr>
          <p:cNvPr id="4"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2362200"/>
            <a:ext cx="7693025" cy="4495800"/>
          </a:xfrm>
        </p:spPr>
        <p:txBody>
          <a:bodyPr/>
          <a:lstStyle/>
          <a:p>
            <a:r>
              <a:rPr lang="en-US" dirty="0" smtClean="0"/>
              <a:t>Emergency Unemployment Compensation (EUC)</a:t>
            </a:r>
          </a:p>
          <a:p>
            <a:pPr lvl="1"/>
            <a:r>
              <a:rPr lang="en-US" sz="2000" dirty="0" smtClean="0"/>
              <a:t>Expires January 2, 2013</a:t>
            </a:r>
          </a:p>
          <a:p>
            <a:pPr lvl="1"/>
            <a:r>
              <a:rPr lang="en-US" sz="2000" dirty="0" smtClean="0"/>
              <a:t>The Middle Class Tax Relief and Job Creation Act of 2012 (P.L. 112-96) eliminated the phase-out period, so all benefits terminate</a:t>
            </a:r>
          </a:p>
          <a:p>
            <a:r>
              <a:rPr lang="en-US" dirty="0" smtClean="0"/>
              <a:t>Extended Benefits (EB)</a:t>
            </a:r>
          </a:p>
          <a:p>
            <a:pPr lvl="1"/>
            <a:r>
              <a:rPr lang="en-US" sz="2000" dirty="0" smtClean="0"/>
              <a:t>100% federal financing expires December 31, 2012</a:t>
            </a:r>
          </a:p>
          <a:p>
            <a:pPr lvl="1"/>
            <a:r>
              <a:rPr lang="en-US" sz="2000" dirty="0" smtClean="0"/>
              <a:t>Phase out expires June 30, 2013</a:t>
            </a:r>
          </a:p>
          <a:p>
            <a:pPr lvl="1"/>
            <a:r>
              <a:rPr lang="en-US" sz="2000" dirty="0" smtClean="0"/>
              <a:t>Three-year look-back expires December 31, 2012</a:t>
            </a:r>
          </a:p>
          <a:p>
            <a:pPr lvl="1"/>
            <a:endParaRPr lang="en-US" sz="2000" dirty="0" smtClean="0"/>
          </a:p>
          <a:p>
            <a:pPr lvl="1"/>
            <a:endParaRPr lang="en-US" sz="1400" dirty="0"/>
          </a:p>
        </p:txBody>
      </p:sp>
    </p:spTree>
    <p:extLst>
      <p:ext uri="{BB962C8B-B14F-4D97-AF65-F5344CB8AC3E}">
        <p14:creationId xmlns:p14="http://schemas.microsoft.com/office/powerpoint/2010/main" val="3118935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Other Programs/Provisions Expiring </a:t>
            </a:r>
            <a:br>
              <a:rPr lang="en-US" dirty="0" smtClean="0">
                <a:latin typeface="Calibri" pitchFamily="34" charset="0"/>
                <a:cs typeface="Calibri" pitchFamily="34" charset="0"/>
              </a:rPr>
            </a:br>
            <a:r>
              <a:rPr lang="en-US" dirty="0" smtClean="0">
                <a:latin typeface="Calibri" pitchFamily="34" charset="0"/>
                <a:cs typeface="Calibri" pitchFamily="34" charset="0"/>
              </a:rPr>
              <a:t>on December 31, 2012</a:t>
            </a:r>
            <a:endParaRPr lang="en-US" dirty="0">
              <a:latin typeface="Calibri" pitchFamily="34" charset="0"/>
              <a:cs typeface="Calibri" pitchFamily="34" charset="0"/>
            </a:endParaRPr>
          </a:p>
        </p:txBody>
      </p:sp>
      <p:pic>
        <p:nvPicPr>
          <p:cNvPr id="4"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2362200"/>
            <a:ext cx="7693025" cy="4495800"/>
          </a:xfrm>
        </p:spPr>
        <p:txBody>
          <a:bodyPr/>
          <a:lstStyle/>
          <a:p>
            <a:r>
              <a:rPr lang="en-US" dirty="0" smtClean="0"/>
              <a:t>Medicaid – Qualifying Individual (QI) Program </a:t>
            </a:r>
          </a:p>
          <a:p>
            <a:r>
              <a:rPr lang="en-US" dirty="0" smtClean="0"/>
              <a:t>Transitional Medical Assistance (TMA)</a:t>
            </a:r>
          </a:p>
          <a:p>
            <a:r>
              <a:rPr lang="en-US" dirty="0" smtClean="0"/>
              <a:t>“Doc Fix” that prohibits 30% decrease in reimbursements rates to Medicare providers</a:t>
            </a:r>
          </a:p>
          <a:p>
            <a:r>
              <a:rPr lang="en-US" dirty="0" smtClean="0"/>
              <a:t>Will TANF and the Farm Bill be extended to December 31, 2012?</a:t>
            </a:r>
            <a:endParaRPr lang="en-US" sz="2000" dirty="0" smtClean="0"/>
          </a:p>
          <a:p>
            <a:pPr lvl="1"/>
            <a:endParaRPr lang="en-US" sz="1400" dirty="0"/>
          </a:p>
        </p:txBody>
      </p:sp>
    </p:spTree>
    <p:extLst>
      <p:ext uri="{BB962C8B-B14F-4D97-AF65-F5344CB8AC3E}">
        <p14:creationId xmlns:p14="http://schemas.microsoft.com/office/powerpoint/2010/main" val="497847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Markets and Consumers</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3200" dirty="0" smtClean="0">
                <a:latin typeface="Calibri" pitchFamily="34" charset="0"/>
                <a:cs typeface="Calibri" pitchFamily="34" charset="0"/>
              </a:rPr>
              <a:t>Last year’s efforts to raise the debt limit, (which resulted in the BCA), spooked markets, led to debt rating downgrade and sent consumers and employers running for cover.</a:t>
            </a:r>
          </a:p>
          <a:p>
            <a:r>
              <a:rPr lang="en-US" sz="3200" dirty="0" smtClean="0">
                <a:latin typeface="Calibri" pitchFamily="34" charset="0"/>
                <a:cs typeface="Calibri" pitchFamily="34" charset="0"/>
              </a:rPr>
              <a:t>Are we in for a repeat?</a:t>
            </a:r>
          </a:p>
          <a:p>
            <a:endParaRPr lang="en-US" dirty="0"/>
          </a:p>
        </p:txBody>
      </p:sp>
    </p:spTree>
    <p:extLst>
      <p:ext uri="{BB962C8B-B14F-4D97-AF65-F5344CB8AC3E}">
        <p14:creationId xmlns:p14="http://schemas.microsoft.com/office/powerpoint/2010/main" val="3433335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Conventional Wisdom?</a:t>
            </a:r>
            <a:endParaRPr lang="en-US" dirty="0"/>
          </a:p>
        </p:txBody>
      </p:sp>
      <p:sp>
        <p:nvSpPr>
          <p:cNvPr id="3" name="Content Placeholder 2"/>
          <p:cNvSpPr>
            <a:spLocks noGrp="1"/>
          </p:cNvSpPr>
          <p:nvPr>
            <p:ph idx="1"/>
          </p:nvPr>
        </p:nvSpPr>
        <p:spPr/>
        <p:txBody>
          <a:bodyPr/>
          <a:lstStyle/>
          <a:p>
            <a:r>
              <a:rPr lang="en-US" dirty="0" smtClean="0"/>
              <a:t>For appropriations, a CR, BUT…</a:t>
            </a:r>
          </a:p>
          <a:p>
            <a:r>
              <a:rPr lang="en-US" dirty="0" smtClean="0"/>
              <a:t>For BCA, agreeing to postpone the day of reckoning, BUT…</a:t>
            </a:r>
          </a:p>
          <a:p>
            <a:r>
              <a:rPr lang="en-US" dirty="0" smtClean="0"/>
              <a:t>For expiring tax provisions, a bruising fight, informed by the election.</a:t>
            </a:r>
          </a:p>
          <a:p>
            <a:r>
              <a:rPr lang="en-US" dirty="0" smtClean="0"/>
              <a:t>For authorizations, probably extensions, BUT...</a:t>
            </a:r>
          </a:p>
        </p:txBody>
      </p:sp>
    </p:spTree>
    <p:extLst>
      <p:ext uri="{BB962C8B-B14F-4D97-AF65-F5344CB8AC3E}">
        <p14:creationId xmlns:p14="http://schemas.microsoft.com/office/powerpoint/2010/main" val="2429864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What Does this Mean for States?</a:t>
            </a:r>
            <a:br>
              <a:rPr lang="en-US" dirty="0" smtClean="0">
                <a:latin typeface="Calibri" pitchFamily="34" charset="0"/>
                <a:cs typeface="Calibri" pitchFamily="34" charset="0"/>
              </a:rPr>
            </a:br>
            <a:r>
              <a:rPr lang="en-US" dirty="0" smtClean="0">
                <a:latin typeface="Calibri" pitchFamily="34" charset="0"/>
                <a:cs typeface="Calibri" pitchFamily="34" charset="0"/>
              </a:rPr>
              <a:t>If Congress Goes for It…..</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3200" dirty="0" smtClean="0">
                <a:latin typeface="Calibri" pitchFamily="34" charset="0"/>
                <a:cs typeface="Calibri" pitchFamily="34" charset="0"/>
              </a:rPr>
              <a:t>“Grand Bargain” means greater certainty but less funding. Likely changes include:</a:t>
            </a:r>
          </a:p>
          <a:p>
            <a:pPr lvl="1"/>
            <a:r>
              <a:rPr lang="en-US" sz="3000" dirty="0" smtClean="0">
                <a:latin typeface="Calibri" pitchFamily="34" charset="0"/>
                <a:cs typeface="Calibri" pitchFamily="34" charset="0"/>
              </a:rPr>
              <a:t>Reforms to entitlement programs (flexibility vs. funding)</a:t>
            </a:r>
          </a:p>
          <a:p>
            <a:pPr lvl="1"/>
            <a:r>
              <a:rPr lang="en-US" sz="3000" dirty="0" smtClean="0">
                <a:latin typeface="Calibri" pitchFamily="34" charset="0"/>
                <a:cs typeface="Calibri" pitchFamily="34" charset="0"/>
              </a:rPr>
              <a:t>Further reductions in discretionary spending</a:t>
            </a:r>
          </a:p>
          <a:p>
            <a:pPr lvl="1"/>
            <a:r>
              <a:rPr lang="en-US" sz="3000" dirty="0">
                <a:latin typeface="Calibri" pitchFamily="34" charset="0"/>
                <a:cs typeface="Calibri" pitchFamily="34" charset="0"/>
              </a:rPr>
              <a:t>R</a:t>
            </a:r>
            <a:r>
              <a:rPr lang="en-US" sz="3000" dirty="0" smtClean="0">
                <a:latin typeface="Calibri" pitchFamily="34" charset="0"/>
                <a:cs typeface="Calibri" pitchFamily="34" charset="0"/>
              </a:rPr>
              <a:t>evenue effects from tax overhaul, and potential loss of state-focused tax expenditures</a:t>
            </a:r>
            <a:r>
              <a:rPr lang="en-US" dirty="0" smtClean="0"/>
              <a:t/>
            </a:r>
            <a:br>
              <a:rPr lang="en-US" dirty="0" smtClean="0"/>
            </a:br>
            <a:endParaRPr lang="en-US" dirty="0" smtClean="0"/>
          </a:p>
        </p:txBody>
      </p:sp>
    </p:spTree>
    <p:extLst>
      <p:ext uri="{BB962C8B-B14F-4D97-AF65-F5344CB8AC3E}">
        <p14:creationId xmlns:p14="http://schemas.microsoft.com/office/powerpoint/2010/main" val="1582041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States?</a:t>
            </a:r>
            <a:br>
              <a:rPr lang="en-US" dirty="0" smtClean="0"/>
            </a:br>
            <a:r>
              <a:rPr lang="en-US" dirty="0" smtClean="0"/>
              <a:t>If Congress Punts…..</a:t>
            </a:r>
            <a:endParaRPr lang="en-US" dirty="0"/>
          </a:p>
        </p:txBody>
      </p:sp>
      <p:sp>
        <p:nvSpPr>
          <p:cNvPr id="3" name="Content Placeholder 2"/>
          <p:cNvSpPr>
            <a:spLocks noGrp="1"/>
          </p:cNvSpPr>
          <p:nvPr>
            <p:ph idx="1"/>
          </p:nvPr>
        </p:nvSpPr>
        <p:spPr/>
        <p:txBody>
          <a:bodyPr/>
          <a:lstStyle/>
          <a:p>
            <a:r>
              <a:rPr lang="en-US" sz="3200" dirty="0" smtClean="0">
                <a:latin typeface="Calibri" pitchFamily="34" charset="0"/>
                <a:cs typeface="Calibri" pitchFamily="34" charset="0"/>
              </a:rPr>
              <a:t>States continue to face uncertainty</a:t>
            </a:r>
          </a:p>
          <a:p>
            <a:r>
              <a:rPr lang="en-US" sz="3200" dirty="0" smtClean="0">
                <a:latin typeface="Calibri" pitchFamily="34" charset="0"/>
                <a:cs typeface="Calibri" pitchFamily="34" charset="0"/>
              </a:rPr>
              <a:t>FY 2013 budget won’t happen anytime soon</a:t>
            </a:r>
          </a:p>
          <a:p>
            <a:pPr lvl="1"/>
            <a:r>
              <a:rPr lang="en-US" sz="3200" dirty="0" smtClean="0">
                <a:latin typeface="Calibri" pitchFamily="34" charset="0"/>
                <a:cs typeface="Calibri" pitchFamily="34" charset="0"/>
              </a:rPr>
              <a:t>President’s FY 2014 budget released before FY 2013 budget is finalized</a:t>
            </a:r>
          </a:p>
          <a:p>
            <a:r>
              <a:rPr lang="en-US" sz="3200" dirty="0" smtClean="0">
                <a:latin typeface="Calibri" pitchFamily="34" charset="0"/>
                <a:cs typeface="Calibri" pitchFamily="34" charset="0"/>
              </a:rPr>
              <a:t>Program extensions continue </a:t>
            </a:r>
          </a:p>
          <a:p>
            <a:r>
              <a:rPr lang="en-US" sz="3200" dirty="0" smtClean="0">
                <a:latin typeface="Calibri" pitchFamily="34" charset="0"/>
                <a:cs typeface="Calibri" pitchFamily="34" charset="0"/>
              </a:rPr>
              <a:t>In short, more of the same</a:t>
            </a:r>
          </a:p>
          <a:p>
            <a:endParaRPr lang="en-US" dirty="0" smtClean="0"/>
          </a:p>
          <a:p>
            <a:pPr marL="457200" lvl="1"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2682706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dirty="0" smtClean="0">
                <a:latin typeface="Calibri" pitchFamily="34" charset="0"/>
              </a:rPr>
              <a:t>The End: Questions?</a:t>
            </a:r>
          </a:p>
        </p:txBody>
      </p:sp>
      <p:sp>
        <p:nvSpPr>
          <p:cNvPr id="16387" name="Rectangle 3"/>
          <p:cNvSpPr>
            <a:spLocks noGrp="1" noChangeArrowheads="1"/>
          </p:cNvSpPr>
          <p:nvPr>
            <p:ph type="body" idx="1"/>
          </p:nvPr>
        </p:nvSpPr>
        <p:spPr/>
        <p:txBody>
          <a:bodyPr/>
          <a:lstStyle/>
          <a:p>
            <a:pPr marL="0" indent="0" eaLnBrk="1" hangingPunct="1">
              <a:buNone/>
            </a:pPr>
            <a:endParaRPr lang="en-US" dirty="0" smtClean="0">
              <a:latin typeface="Calibri" pitchFamily="34" charset="0"/>
            </a:endParaRPr>
          </a:p>
          <a:p>
            <a:pPr eaLnBrk="1" hangingPunct="1">
              <a:buFont typeface="Wingdings" pitchFamily="2" charset="2"/>
              <a:buNone/>
            </a:pPr>
            <a:endParaRPr lang="en-US" dirty="0" smtClean="0">
              <a:latin typeface="Calibri" pitchFamily="34" charset="0"/>
            </a:endParaRPr>
          </a:p>
        </p:txBody>
      </p:sp>
      <p:pic>
        <p:nvPicPr>
          <p:cNvPr id="16388"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3.gstatic.com/images?q=tbn:ANd9GcTrU_sqiKZAQIMGQw6Y1px5jJHW4adpMQTBQnE2h609QVoIst6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67000"/>
            <a:ext cx="20574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5410200"/>
            <a:ext cx="6019800" cy="954107"/>
          </a:xfrm>
          <a:prstGeom prst="rect">
            <a:avLst/>
          </a:prstGeom>
          <a:noFill/>
        </p:spPr>
        <p:txBody>
          <a:bodyPr wrap="square" rtlCol="0">
            <a:spAutoFit/>
          </a:bodyPr>
          <a:lstStyle/>
          <a:p>
            <a:r>
              <a:rPr lang="en-US" sz="2800" dirty="0" smtClean="0">
                <a:latin typeface="Calibri" pitchFamily="34" charset="0"/>
                <a:cs typeface="Calibri" pitchFamily="34" charset="0"/>
              </a:rPr>
              <a:t>Contact information: Trinity Tomsic</a:t>
            </a:r>
          </a:p>
          <a:p>
            <a:r>
              <a:rPr lang="en-US" sz="2800" dirty="0" smtClean="0">
                <a:latin typeface="Calibri" pitchFamily="34" charset="0"/>
                <a:cs typeface="Calibri" pitchFamily="34" charset="0"/>
              </a:rPr>
              <a:t>202-624-8577, </a:t>
            </a:r>
            <a:r>
              <a:rPr lang="en-US" sz="2800" dirty="0" smtClean="0">
                <a:latin typeface="Calibri" pitchFamily="34" charset="0"/>
                <a:cs typeface="Calibri" pitchFamily="34" charset="0"/>
                <a:hlinkClick r:id="rId5"/>
              </a:rPr>
              <a:t>ttomsic@ffis.org</a:t>
            </a:r>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2599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dirty="0" smtClean="0">
                <a:latin typeface="Calibri" pitchFamily="34" charset="0"/>
              </a:rPr>
              <a:t>Where the Money Goes: </a:t>
            </a:r>
            <a:br>
              <a:rPr lang="en-US" dirty="0" smtClean="0">
                <a:latin typeface="Calibri" pitchFamily="34" charset="0"/>
              </a:rPr>
            </a:br>
            <a:r>
              <a:rPr lang="en-US" dirty="0" smtClean="0">
                <a:latin typeface="Calibri" pitchFamily="34" charset="0"/>
              </a:rPr>
              <a:t>Pieces of the Federal Budget Pie</a:t>
            </a:r>
          </a:p>
        </p:txBody>
      </p:sp>
      <p:pic>
        <p:nvPicPr>
          <p:cNvPr id="6147" name="Picture 5"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6"/>
          <p:cNvSpPr txBox="1">
            <a:spLocks noChangeArrowheads="1"/>
          </p:cNvSpPr>
          <p:nvPr/>
        </p:nvSpPr>
        <p:spPr bwMode="auto">
          <a:xfrm>
            <a:off x="762000" y="6550025"/>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sz="1400" i="1" dirty="0">
              <a:solidFill>
                <a:srgbClr val="003366"/>
              </a:solidFill>
            </a:endParaRPr>
          </a:p>
        </p:txBody>
      </p:sp>
      <p:sp>
        <p:nvSpPr>
          <p:cNvPr id="2" name="TextBox 1"/>
          <p:cNvSpPr txBox="1"/>
          <p:nvPr/>
        </p:nvSpPr>
        <p:spPr>
          <a:xfrm>
            <a:off x="1418863" y="2286000"/>
            <a:ext cx="5943600" cy="615553"/>
          </a:xfrm>
          <a:prstGeom prst="rect">
            <a:avLst/>
          </a:prstGeom>
          <a:noFill/>
        </p:spPr>
        <p:txBody>
          <a:bodyPr wrap="square" rtlCol="0">
            <a:spAutoFit/>
          </a:bodyPr>
          <a:lstStyle/>
          <a:p>
            <a:pPr algn="ctr"/>
            <a:r>
              <a:rPr lang="en-US" b="1" dirty="0" smtClean="0">
                <a:solidFill>
                  <a:srgbClr val="003366"/>
                </a:solidFill>
                <a:latin typeface="Calibri" pitchFamily="34" charset="0"/>
                <a:cs typeface="Calibri" pitchFamily="34" charset="0"/>
              </a:rPr>
              <a:t>Composition of Federal Outlays in FY 2011</a:t>
            </a:r>
            <a:br>
              <a:rPr lang="en-US" b="1" dirty="0" smtClean="0">
                <a:solidFill>
                  <a:srgbClr val="003366"/>
                </a:solidFill>
                <a:latin typeface="Calibri" pitchFamily="34" charset="0"/>
                <a:cs typeface="Calibri" pitchFamily="34" charset="0"/>
              </a:rPr>
            </a:br>
            <a:r>
              <a:rPr lang="en-US" sz="1600" b="1" dirty="0" smtClean="0">
                <a:solidFill>
                  <a:srgbClr val="003366"/>
                </a:solidFill>
                <a:latin typeface="Calibri" pitchFamily="34" charset="0"/>
                <a:cs typeface="Calibri" pitchFamily="34" charset="0"/>
              </a:rPr>
              <a:t>($ in Billions, % of Total)</a:t>
            </a:r>
            <a:endParaRPr lang="en-US" sz="1600" b="1" dirty="0">
              <a:solidFill>
                <a:srgbClr val="003366"/>
              </a:solidFill>
              <a:latin typeface="Calibri" pitchFamily="34" charset="0"/>
              <a:cs typeface="Calibri"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763" y="2902518"/>
            <a:ext cx="6019800" cy="38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dirty="0" smtClean="0">
                <a:latin typeface="Calibri" pitchFamily="34" charset="0"/>
              </a:rPr>
              <a:t>Federal Grant Money that Goes to</a:t>
            </a:r>
            <a:br>
              <a:rPr lang="en-US" dirty="0" smtClean="0">
                <a:latin typeface="Calibri" pitchFamily="34" charset="0"/>
              </a:rPr>
            </a:br>
            <a:r>
              <a:rPr lang="en-US" dirty="0" smtClean="0">
                <a:latin typeface="Calibri" pitchFamily="34" charset="0"/>
              </a:rPr>
              <a:t> State and Local Governments</a:t>
            </a:r>
          </a:p>
        </p:txBody>
      </p:sp>
      <p:pic>
        <p:nvPicPr>
          <p:cNvPr id="29700"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478087"/>
            <a:ext cx="7086600" cy="422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282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2"/>
          <p:cNvSpPr>
            <a:spLocks noGrp="1" noChangeArrowheads="1"/>
          </p:cNvSpPr>
          <p:nvPr>
            <p:ph type="title"/>
          </p:nvPr>
        </p:nvSpPr>
        <p:spPr/>
        <p:txBody>
          <a:bodyPr/>
          <a:lstStyle/>
          <a:p>
            <a:pPr eaLnBrk="1" hangingPunct="1"/>
            <a:r>
              <a:rPr lang="en-US" dirty="0" smtClean="0">
                <a:latin typeface="Calibri" pitchFamily="34" charset="0"/>
              </a:rPr>
              <a:t>State/Local Grants by Program Area</a:t>
            </a:r>
          </a:p>
        </p:txBody>
      </p:sp>
      <p:pic>
        <p:nvPicPr>
          <p:cNvPr id="9220" name="Picture 4" descr="New FFI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p:cNvSpPr txBox="1">
            <a:spLocks noChangeArrowheads="1"/>
          </p:cNvSpPr>
          <p:nvPr/>
        </p:nvSpPr>
        <p:spPr bwMode="auto">
          <a:xfrm>
            <a:off x="1009650" y="22860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dirty="0">
                <a:solidFill>
                  <a:srgbClr val="003366"/>
                </a:solidFill>
                <a:latin typeface="Calibri" pitchFamily="34" charset="0"/>
                <a:cs typeface="Calibri" pitchFamily="34" charset="0"/>
              </a:rPr>
              <a:t>Federal Outlays to State and Local Governments, FY </a:t>
            </a:r>
            <a:r>
              <a:rPr lang="en-US" sz="1600" b="1" dirty="0" smtClean="0">
                <a:solidFill>
                  <a:srgbClr val="003366"/>
                </a:solidFill>
                <a:latin typeface="Calibri" pitchFamily="34" charset="0"/>
                <a:cs typeface="Calibri" pitchFamily="34" charset="0"/>
              </a:rPr>
              <a:t>2011</a:t>
            </a:r>
            <a:r>
              <a:rPr lang="en-US" sz="1600" b="1" dirty="0">
                <a:solidFill>
                  <a:srgbClr val="003366"/>
                </a:solidFill>
                <a:latin typeface="Calibri" pitchFamily="34" charset="0"/>
                <a:cs typeface="Calibri" pitchFamily="34" charset="0"/>
              </a:rPr>
              <a:t/>
            </a:r>
            <a:br>
              <a:rPr lang="en-US" sz="1600" b="1" dirty="0">
                <a:solidFill>
                  <a:srgbClr val="003366"/>
                </a:solidFill>
                <a:latin typeface="Calibri" pitchFamily="34" charset="0"/>
                <a:cs typeface="Calibri" pitchFamily="34" charset="0"/>
              </a:rPr>
            </a:br>
            <a:r>
              <a:rPr lang="en-US" sz="1600" b="1" dirty="0">
                <a:solidFill>
                  <a:srgbClr val="003366"/>
                </a:solidFill>
                <a:latin typeface="Calibri" pitchFamily="34" charset="0"/>
                <a:cs typeface="Calibri" pitchFamily="34" charset="0"/>
              </a:rPr>
              <a:t>($ in Billions, % of Total)</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980582"/>
            <a:ext cx="6305550" cy="364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952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New FFI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943600"/>
            <a:ext cx="749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AutoShape 2"/>
          <p:cNvSpPr>
            <a:spLocks noGrp="1" noChangeArrowheads="1"/>
          </p:cNvSpPr>
          <p:nvPr>
            <p:ph type="title"/>
          </p:nvPr>
        </p:nvSpPr>
        <p:spPr/>
        <p:txBody>
          <a:bodyPr/>
          <a:lstStyle/>
          <a:p>
            <a:pPr eaLnBrk="1" hangingPunct="1"/>
            <a:r>
              <a:rPr lang="en-US" sz="3200" dirty="0" smtClean="0">
                <a:latin typeface="Calibri" pitchFamily="34" charset="0"/>
              </a:rPr>
              <a:t>Federal Revenue as a Percent of State and Local General Revenue, FY 2010</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4724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16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“Must Do” List before Sept. 30, 2012</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3200" dirty="0" smtClean="0">
                <a:latin typeface="Calibri" pitchFamily="34" charset="0"/>
                <a:cs typeface="Calibri" pitchFamily="34" charset="0"/>
              </a:rPr>
              <a:t>Enact FY 2013 budget or pass a Continuing Resolution (CR)</a:t>
            </a:r>
          </a:p>
          <a:p>
            <a:r>
              <a:rPr lang="en-US" sz="3200" dirty="0" smtClean="0">
                <a:latin typeface="Calibri" pitchFamily="34" charset="0"/>
                <a:cs typeface="Calibri" pitchFamily="34" charset="0"/>
              </a:rPr>
              <a:t>Authorize or extend Farm Bill</a:t>
            </a:r>
          </a:p>
          <a:p>
            <a:r>
              <a:rPr lang="en-US" sz="3200" dirty="0" smtClean="0">
                <a:latin typeface="Calibri" pitchFamily="34" charset="0"/>
                <a:cs typeface="Calibri" pitchFamily="34" charset="0"/>
              </a:rPr>
              <a:t>Authorize or extend TANF </a:t>
            </a:r>
          </a:p>
          <a:p>
            <a:endParaRPr lang="en-US" dirty="0"/>
          </a:p>
        </p:txBody>
      </p:sp>
    </p:spTree>
    <p:extLst>
      <p:ext uri="{BB962C8B-B14F-4D97-AF65-F5344CB8AC3E}">
        <p14:creationId xmlns:p14="http://schemas.microsoft.com/office/powerpoint/2010/main" val="236486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2013 Appropriations: </a:t>
            </a:r>
            <a:br>
              <a:rPr lang="en-US" dirty="0" smtClean="0"/>
            </a:br>
            <a:r>
              <a:rPr lang="en-US" dirty="0" smtClean="0"/>
              <a:t>A $19 Billion Difference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6681122"/>
              </p:ext>
            </p:extLst>
          </p:nvPr>
        </p:nvGraphicFramePr>
        <p:xfrm>
          <a:off x="1066801" y="2362205"/>
          <a:ext cx="6684961" cy="3486146"/>
        </p:xfrm>
        <a:graphic>
          <a:graphicData uri="http://schemas.openxmlformats.org/drawingml/2006/table">
            <a:tbl>
              <a:tblPr/>
              <a:tblGrid>
                <a:gridCol w="3290579"/>
                <a:gridCol w="861571"/>
                <a:gridCol w="861571"/>
                <a:gridCol w="145325"/>
                <a:gridCol w="830430"/>
                <a:gridCol w="695485"/>
              </a:tblGrid>
              <a:tr h="214690">
                <a:tc gridSpan="6">
                  <a:txBody>
                    <a:bodyPr/>
                    <a:lstStyle/>
                    <a:p>
                      <a:pPr algn="ctr" fontAlgn="b"/>
                      <a:r>
                        <a:rPr lang="en-US" sz="1200" b="1" i="0" u="none" strike="noStrike" dirty="0">
                          <a:solidFill>
                            <a:srgbClr val="000000"/>
                          </a:solidFill>
                          <a:effectLst/>
                          <a:latin typeface="Calibri"/>
                        </a:rPr>
                        <a:t>FY 2013 302(b) Allocations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466">
                <a:tc gridSpan="6">
                  <a:txBody>
                    <a:bodyPr/>
                    <a:lstStyle/>
                    <a:p>
                      <a:pPr algn="ctr" fontAlgn="b"/>
                      <a:r>
                        <a:rPr lang="en-US" sz="1100" b="0" i="0" u="none" strike="noStrike" dirty="0">
                          <a:solidFill>
                            <a:srgbClr val="000000"/>
                          </a:solidFill>
                          <a:effectLst/>
                          <a:latin typeface="Calibri"/>
                        </a:rPr>
                        <a:t>(in billions)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466">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2">
                  <a:txBody>
                    <a:bodyPr/>
                    <a:lstStyle/>
                    <a:p>
                      <a:pPr algn="ctr" fontAlgn="b"/>
                      <a:r>
                        <a:rPr lang="en-US" sz="1100" b="1" i="0" u="none" strike="noStrike" dirty="0">
                          <a:solidFill>
                            <a:srgbClr val="000000"/>
                          </a:solidFill>
                          <a:effectLst/>
                          <a:latin typeface="Calibri"/>
                        </a:rPr>
                        <a:t>FY 2013 Funding Levels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100" b="1"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gridSpan="2">
                  <a:txBody>
                    <a:bodyPr/>
                    <a:lstStyle/>
                    <a:p>
                      <a:pPr algn="ctr" fontAlgn="b"/>
                      <a:r>
                        <a:rPr lang="en-US" sz="1100" b="1" i="0" u="none" strike="noStrike" dirty="0">
                          <a:solidFill>
                            <a:srgbClr val="000000"/>
                          </a:solidFill>
                          <a:effectLst/>
                          <a:latin typeface="Calibri"/>
                        </a:rPr>
                        <a:t>Senate v. House</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04466">
                <a:tc>
                  <a:txBody>
                    <a:bodyPr/>
                    <a:lstStyle/>
                    <a:p>
                      <a:pPr algn="l" fontAlgn="b"/>
                      <a:r>
                        <a:rPr lang="en-US" sz="1100" b="1" i="0" u="none" strike="noStrike" dirty="0">
                          <a:solidFill>
                            <a:srgbClr val="000000"/>
                          </a:solidFill>
                          <a:effectLst/>
                          <a:latin typeface="Calibri"/>
                        </a:rPr>
                        <a:t>Appropriations Bills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House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Senate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Dollars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Percent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4466">
                <a:tc>
                  <a:txBody>
                    <a:bodyPr/>
                    <a:lstStyle/>
                    <a:p>
                      <a:pPr algn="l" fontAlgn="b"/>
                      <a:r>
                        <a:rPr lang="en-US" sz="1100" b="0" i="0" u="none" strike="noStrike" dirty="0">
                          <a:solidFill>
                            <a:srgbClr val="000000"/>
                          </a:solidFill>
                          <a:effectLst/>
                          <a:latin typeface="Calibri"/>
                        </a:rPr>
                        <a:t>Agriculture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libri"/>
                        </a:rPr>
                        <a:t>$19.4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libri"/>
                        </a:rPr>
                        <a:t>$20.8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libri"/>
                        </a:rPr>
                        <a:t>$1.4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libri"/>
                        </a:rPr>
                        <a:t>6.6%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Commerce-Justice-Science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51.1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51.9</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0.7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Defense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519.2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511.2</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-8.1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Energy-Water Development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32.1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33.4</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Financial Services-General Government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21.2</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23.0</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1.8</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Homeland Security</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39.1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39.5</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0.4</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Interior-Environment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28.0</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29.7</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5.6%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Labor-Health and Human Services-Education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150.0</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157.7</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7.7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4.9%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Legislative Branch</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4.3</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4.4</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0.1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Military Construction-Veterans Affairs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71.7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72.2</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0.5</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State-Foreign Operations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40.1</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49.8</a:t>
                      </a:r>
                    </a:p>
                  </a:txBody>
                  <a:tcPr marL="9525" marR="9525" marT="9525"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9.7</a:t>
                      </a:r>
                    </a:p>
                  </a:txBody>
                  <a:tcPr marL="9525" marR="9525" marT="9525"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a:rPr>
                        <a:t>19.5%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4466">
                <a:tc>
                  <a:txBody>
                    <a:bodyPr/>
                    <a:lstStyle/>
                    <a:p>
                      <a:pPr algn="l" fontAlgn="b"/>
                      <a:r>
                        <a:rPr lang="en-US" sz="1100" b="0" i="0" u="none" strike="noStrike" dirty="0">
                          <a:solidFill>
                            <a:srgbClr val="000000"/>
                          </a:solidFill>
                          <a:effectLst/>
                          <a:latin typeface="Calibri"/>
                        </a:rPr>
                        <a:t>Transportation-Housing and Urban Development</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51.6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53.4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a:rPr>
                        <a:t>3.4%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04466">
                <a:tc>
                  <a:txBody>
                    <a:bodyPr/>
                    <a:lstStyle/>
                    <a:p>
                      <a:pPr algn="l" fontAlgn="b"/>
                      <a:r>
                        <a:rPr lang="en-US" sz="1100" b="1" i="0" u="none" strike="noStrike" dirty="0">
                          <a:solidFill>
                            <a:srgbClr val="000000"/>
                          </a:solidFill>
                          <a:effectLst/>
                          <a:latin typeface="Calibri"/>
                        </a:rPr>
                        <a:t>Total Discretionary Spending</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$1,027.9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$1,047.0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$19.1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1" i="0" u="none" strike="noStrike" dirty="0">
                          <a:solidFill>
                            <a:srgbClr val="000000"/>
                          </a:solidFill>
                          <a:effectLst/>
                          <a:latin typeface="Calibri"/>
                        </a:rPr>
                        <a:t>1.8%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08734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0">
      <a:dk1>
        <a:srgbClr val="003366"/>
      </a:dk1>
      <a:lt1>
        <a:srgbClr val="FFFFFF"/>
      </a:lt1>
      <a:dk2>
        <a:srgbClr val="4B974B"/>
      </a:dk2>
      <a:lt2>
        <a:srgbClr val="666699"/>
      </a:lt2>
      <a:accent1>
        <a:srgbClr val="33CCCC"/>
      </a:accent1>
      <a:accent2>
        <a:srgbClr val="003366"/>
      </a:accent2>
      <a:accent3>
        <a:srgbClr val="FFFFFF"/>
      </a:accent3>
      <a:accent4>
        <a:srgbClr val="002A56"/>
      </a:accent4>
      <a:accent5>
        <a:srgbClr val="ADE2E2"/>
      </a:accent5>
      <a:accent6>
        <a:srgbClr val="002D5C"/>
      </a:accent6>
      <a:hlink>
        <a:srgbClr val="4B974B"/>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4B974B"/>
        </a:accent2>
        <a:accent3>
          <a:srgbClr val="FFFFFF"/>
        </a:accent3>
        <a:accent4>
          <a:srgbClr val="002A56"/>
        </a:accent4>
        <a:accent5>
          <a:srgbClr val="ADE2E2"/>
        </a:accent5>
        <a:accent6>
          <a:srgbClr val="438843"/>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4B974B"/>
        </a:dk2>
        <a:lt2>
          <a:srgbClr val="666699"/>
        </a:lt2>
        <a:accent1>
          <a:srgbClr val="33CCCC"/>
        </a:accent1>
        <a:accent2>
          <a:srgbClr val="003366"/>
        </a:accent2>
        <a:accent3>
          <a:srgbClr val="FFFFFF"/>
        </a:accent3>
        <a:accent4>
          <a:srgbClr val="002A56"/>
        </a:accent4>
        <a:accent5>
          <a:srgbClr val="ADE2E2"/>
        </a:accent5>
        <a:accent6>
          <a:srgbClr val="002D5C"/>
        </a:accent6>
        <a:hlink>
          <a:srgbClr val="4B974B"/>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apsules">
  <a:themeElements>
    <a:clrScheme name="Capsules 10">
      <a:dk1>
        <a:srgbClr val="003366"/>
      </a:dk1>
      <a:lt1>
        <a:srgbClr val="FFFFFF"/>
      </a:lt1>
      <a:dk2>
        <a:srgbClr val="4B974B"/>
      </a:dk2>
      <a:lt2>
        <a:srgbClr val="666699"/>
      </a:lt2>
      <a:accent1>
        <a:srgbClr val="33CCCC"/>
      </a:accent1>
      <a:accent2>
        <a:srgbClr val="003366"/>
      </a:accent2>
      <a:accent3>
        <a:srgbClr val="FFFFFF"/>
      </a:accent3>
      <a:accent4>
        <a:srgbClr val="002A56"/>
      </a:accent4>
      <a:accent5>
        <a:srgbClr val="ADE2E2"/>
      </a:accent5>
      <a:accent6>
        <a:srgbClr val="002D5C"/>
      </a:accent6>
      <a:hlink>
        <a:srgbClr val="4B974B"/>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4B974B"/>
        </a:accent2>
        <a:accent3>
          <a:srgbClr val="FFFFFF"/>
        </a:accent3>
        <a:accent4>
          <a:srgbClr val="002A56"/>
        </a:accent4>
        <a:accent5>
          <a:srgbClr val="ADE2E2"/>
        </a:accent5>
        <a:accent6>
          <a:srgbClr val="438843"/>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4B974B"/>
        </a:dk2>
        <a:lt2>
          <a:srgbClr val="666699"/>
        </a:lt2>
        <a:accent1>
          <a:srgbClr val="33CCCC"/>
        </a:accent1>
        <a:accent2>
          <a:srgbClr val="003366"/>
        </a:accent2>
        <a:accent3>
          <a:srgbClr val="FFFFFF"/>
        </a:accent3>
        <a:accent4>
          <a:srgbClr val="002A56"/>
        </a:accent4>
        <a:accent5>
          <a:srgbClr val="ADE2E2"/>
        </a:accent5>
        <a:accent6>
          <a:srgbClr val="002D5C"/>
        </a:accent6>
        <a:hlink>
          <a:srgbClr val="4B974B"/>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945</TotalTime>
  <Words>1758</Words>
  <Application>Microsoft Office PowerPoint</Application>
  <PresentationFormat>On-screen Show (4:3)</PresentationFormat>
  <Paragraphs>433</Paragraphs>
  <Slides>38</Slides>
  <Notes>28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Capsules</vt:lpstr>
      <vt:lpstr>1_Capsules</vt:lpstr>
      <vt:lpstr>Federal Funding Update:  The Craziest Year Yet</vt:lpstr>
      <vt:lpstr>Overview</vt:lpstr>
      <vt:lpstr>The Federal Budget Problem</vt:lpstr>
      <vt:lpstr>Where the Money Goes:  Pieces of the Federal Budget Pie</vt:lpstr>
      <vt:lpstr>Federal Grant Money that Goes to  State and Local Governments</vt:lpstr>
      <vt:lpstr>State/Local Grants by Program Area</vt:lpstr>
      <vt:lpstr>Federal Revenue as a Percent of State and Local General Revenue, FY 2010</vt:lpstr>
      <vt:lpstr>“Must Do” List before Sept. 30, 2012</vt:lpstr>
      <vt:lpstr>FY 2013 Appropriations:  A $19 Billion Difference</vt:lpstr>
      <vt:lpstr>     Status of FY 2013 Appropriations</vt:lpstr>
      <vt:lpstr>FY 2013 Appropriations:  At What Cost to States?</vt:lpstr>
      <vt:lpstr>FY 2013 Appropriations:  Potential Funding Increases</vt:lpstr>
      <vt:lpstr>FY 2013 Appropriations:  Potential Funding Decreases</vt:lpstr>
      <vt:lpstr>Will Congress Pass a FY 2013 Budget?</vt:lpstr>
      <vt:lpstr>Will Congress Reauthorize or Extend Expiring Programs?</vt:lpstr>
      <vt:lpstr>2012 Farm Bill:  Key Provisions Affecting States</vt:lpstr>
      <vt:lpstr>“To Do” List for Lame Duck Congress</vt:lpstr>
      <vt:lpstr>CBO Estimates of the Fiscal Cliff</vt:lpstr>
      <vt:lpstr>The BCA and Looming Sequester</vt:lpstr>
      <vt:lpstr>Sequester: What We Don’t Know</vt:lpstr>
      <vt:lpstr>Sequester: What We Don’t Know</vt:lpstr>
      <vt:lpstr>Sequester: What We Don’t Know</vt:lpstr>
      <vt:lpstr>Examples:  Major Exemptions and Special Rules</vt:lpstr>
      <vt:lpstr>Examples:  Major Exemptions and Special Rules</vt:lpstr>
      <vt:lpstr>Examples:  Major Exemptions and Special Rules</vt:lpstr>
      <vt:lpstr>Examples:  Major Exemptions and Special Rules</vt:lpstr>
      <vt:lpstr>Sequester Coverage Status of FFIS-Tracked Programs</vt:lpstr>
      <vt:lpstr>Sequester Coverage Status of FFIS-Tracked Funding</vt:lpstr>
      <vt:lpstr>Program Areas Most Affected</vt:lpstr>
      <vt:lpstr>What We Can Guess About a Sequester</vt:lpstr>
      <vt:lpstr>Expiring Tax Provisions</vt:lpstr>
      <vt:lpstr>Supplemental Unemployment Benefits</vt:lpstr>
      <vt:lpstr>Other Programs/Provisions Expiring  on December 31, 2012</vt:lpstr>
      <vt:lpstr>Markets and Consumers</vt:lpstr>
      <vt:lpstr>What’s the Conventional Wisdom?</vt:lpstr>
      <vt:lpstr>What Does this Mean for States? If Congress Goes for It…..</vt:lpstr>
      <vt:lpstr>What Does this Mean for States? If Congress Punts…..</vt:lpstr>
      <vt:lpstr>The End: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Budget Update:  FY 2013 Budget and the BCA</dc:title>
  <dc:creator>Steven Pennington</dc:creator>
  <cp:lastModifiedBy>FFIS</cp:lastModifiedBy>
  <cp:revision>45</cp:revision>
  <cp:lastPrinted>2012-08-28T19:47:20Z</cp:lastPrinted>
  <dcterms:created xsi:type="dcterms:W3CDTF">2012-08-07T20:28:44Z</dcterms:created>
  <dcterms:modified xsi:type="dcterms:W3CDTF">2012-08-28T20:07:19Z</dcterms:modified>
</cp:coreProperties>
</file>