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834" r:id="rId3"/>
  </p:sldMasterIdLst>
  <p:notesMasterIdLst>
    <p:notesMasterId r:id="rId19"/>
  </p:notesMasterIdLst>
  <p:handoutMasterIdLst>
    <p:handoutMasterId r:id="rId20"/>
  </p:handoutMasterIdLst>
  <p:sldIdLst>
    <p:sldId id="256" r:id="rId4"/>
    <p:sldId id="320" r:id="rId5"/>
    <p:sldId id="318" r:id="rId6"/>
    <p:sldId id="319" r:id="rId7"/>
    <p:sldId id="260" r:id="rId8"/>
    <p:sldId id="290" r:id="rId9"/>
    <p:sldId id="312" r:id="rId10"/>
    <p:sldId id="304" r:id="rId11"/>
    <p:sldId id="309" r:id="rId12"/>
    <p:sldId id="311" r:id="rId13"/>
    <p:sldId id="301" r:id="rId14"/>
    <p:sldId id="313" r:id="rId15"/>
    <p:sldId id="314" r:id="rId16"/>
    <p:sldId id="317" r:id="rId17"/>
    <p:sldId id="316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66"/>
    <a:srgbClr val="4B97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0736" autoAdjust="0"/>
  </p:normalViewPr>
  <p:slideViewPr>
    <p:cSldViewPr>
      <p:cViewPr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3932228-999A-4424-B12D-CEF2A26D0EE5}" type="datetimeFigureOut">
              <a:rPr lang="en-US"/>
              <a:pPr>
                <a:defRPr/>
              </a:pPr>
              <a:t>5/15/2013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63F51ECD-F1BC-491E-A624-2B8C3DAA76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99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F0CD0B5-5D23-40B6-87A6-7C4BE252BAAA}" type="datetimeFigureOut">
              <a:rPr lang="en-US"/>
              <a:pPr>
                <a:defRPr/>
              </a:pPr>
              <a:t>5/15/2013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30D9DB2C-71FB-42A8-9B39-B532FA087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2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9ABDFF39-4B41-49C2-A5C7-5AEAA20E43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1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FEFF9-C5B4-4775-8215-5D0F6BEE66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9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28475-91D3-403C-8F27-1888EDFD03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67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9CFF7-F7C7-4CDA-8836-0CD3140960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54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78DC6-DC8B-421F-9EF5-1BD36485E5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22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9491E-3CBA-4ED9-A9C3-8A06F4B55F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08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6E651-41CD-4659-B4B3-5981C5B070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04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B8ABA-684B-4F4D-8BC5-FED2D53263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41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EAEE-5BA9-44DE-A628-C1530B090B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995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EE7E0-2423-40AA-A551-BAB49EABC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779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D2549-6E3D-40C6-92F1-51B350BB6E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3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F86AB-58F6-47DD-A95E-65AEC1F104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624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29872-44A3-4C6F-B3D0-26BCC406A3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8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101AA-B281-494B-A727-F15CB55F58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117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89D1B-0A1F-4865-9F3A-8DF11A4D5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472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solidFill>
                  <a:srgbClr val="003366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solidFill>
                  <a:srgbClr val="003366"/>
                </a:solidFill>
              </a:endParaRPr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2BF6456-9EAC-44BE-8497-AA8B688ACB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271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C8688-2695-4C10-9B43-13F64649F2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9132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D7EEE-6D58-450A-9D9C-7218F72CF4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475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AD30-2BCA-4827-8E95-8667D128DC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12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4A9D1-6AE2-4578-99FC-BD79EBF780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6925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03512-5D1B-40A9-A648-A6E5735DB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061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836DE-506C-44CA-B3D7-BD556158ED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2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E04D-E4A6-4E50-8B6D-11D201B31E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06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2C5EC-0D1F-4CEE-86A0-FBA5E95B34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840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8236B-F8BB-4C7E-AEDF-CED1062AD4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567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2BEC5-7365-4D22-A1F4-05E39257E7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0463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8903F-2C06-42F7-82A8-B102B7B0E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48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AFC5C-B330-42A7-87F5-A3B6D5D5E6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8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CE2E7-77D3-41E0-AC0F-364426B78A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7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942A5-7248-4B3F-BEBB-016EA61A26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5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30246-A6D7-4652-BCEC-DE1753C58B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A1DE5-38A2-46F0-AC9C-FDEEE70925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2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DA14B-D703-4087-95EA-E15E4C84EC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4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9B79E788-5633-404D-AD3E-73F3A12673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9" r:id="rId1"/>
    <p:sldLayoutId id="2147484528" r:id="rId2"/>
    <p:sldLayoutId id="2147484529" r:id="rId3"/>
    <p:sldLayoutId id="2147484530" r:id="rId4"/>
    <p:sldLayoutId id="2147484531" r:id="rId5"/>
    <p:sldLayoutId id="2147484532" r:id="rId6"/>
    <p:sldLayoutId id="2147484533" r:id="rId7"/>
    <p:sldLayoutId id="2147484534" r:id="rId8"/>
    <p:sldLayoutId id="2147484535" r:id="rId9"/>
    <p:sldLayoutId id="2147484536" r:id="rId10"/>
    <p:sldLayoutId id="214748453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C5D6CC7A-607A-4A7D-9E83-47D2DF0D9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8" r:id="rId1"/>
    <p:sldLayoutId id="2147484539" r:id="rId2"/>
    <p:sldLayoutId id="2147484540" r:id="rId3"/>
    <p:sldLayoutId id="2147484541" r:id="rId4"/>
    <p:sldLayoutId id="2147484542" r:id="rId5"/>
    <p:sldLayoutId id="2147484543" r:id="rId6"/>
    <p:sldLayoutId id="2147484544" r:id="rId7"/>
    <p:sldLayoutId id="2147484545" r:id="rId8"/>
    <p:sldLayoutId id="2147484546" r:id="rId9"/>
    <p:sldLayoutId id="2147484547" r:id="rId10"/>
    <p:sldLayoutId id="21474845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080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0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003366"/>
                  </a:solidFill>
                </a:endParaRPr>
              </a:p>
            </p:txBody>
          </p:sp>
          <p:sp>
            <p:nvSpPr>
              <p:cNvPr id="30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082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003366"/>
                  </a:solidFill>
                </a:endParaRPr>
              </a:p>
            </p:txBody>
          </p:sp>
          <p:sp>
            <p:nvSpPr>
              <p:cNvPr id="3083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003366"/>
                  </a:solidFill>
                </a:endParaRPr>
              </a:p>
            </p:txBody>
          </p:sp>
        </p:grpSp>
      </p:grpSp>
      <p:sp>
        <p:nvSpPr>
          <p:cNvPr id="307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366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3366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456CFC04-5560-46D1-884B-235CDCFC29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4B974B"/>
                </a:solidFill>
                <a:latin typeface="Calibri" pitchFamily="34" charset="0"/>
              </a:rPr>
              <a:t>Fasten Your Seatbelts, </a:t>
            </a:r>
            <a:br>
              <a:rPr lang="en-US" dirty="0" smtClean="0">
                <a:solidFill>
                  <a:srgbClr val="4B974B"/>
                </a:solidFill>
                <a:latin typeface="Calibri" pitchFamily="34" charset="0"/>
              </a:rPr>
            </a:br>
            <a:r>
              <a:rPr lang="en-US" dirty="0" smtClean="0">
                <a:solidFill>
                  <a:srgbClr val="4B974B"/>
                </a:solidFill>
                <a:latin typeface="Calibri" pitchFamily="34" charset="0"/>
              </a:rPr>
              <a:t>We’re in for a Bumpy Ride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3366"/>
                </a:solidFill>
                <a:latin typeface="Calibri" pitchFamily="34" charset="0"/>
              </a:rPr>
              <a:t>NASBO Spring Meeting</a:t>
            </a:r>
          </a:p>
          <a:p>
            <a:pPr eaLnBrk="1" hangingPunct="1"/>
            <a:r>
              <a:rPr lang="en-US" sz="2400" dirty="0" smtClean="0">
                <a:solidFill>
                  <a:srgbClr val="003366"/>
                </a:solidFill>
                <a:latin typeface="Calibri" pitchFamily="34" charset="0"/>
              </a:rPr>
              <a:t>April 26</a:t>
            </a:r>
            <a:r>
              <a:rPr lang="en-US" sz="2400" smtClean="0">
                <a:solidFill>
                  <a:srgbClr val="003366"/>
                </a:solidFill>
                <a:latin typeface="Calibri" pitchFamily="34" charset="0"/>
              </a:rPr>
              <a:t>, </a:t>
            </a:r>
            <a:r>
              <a:rPr lang="en-US" sz="2400" smtClean="0">
                <a:solidFill>
                  <a:srgbClr val="003366"/>
                </a:solidFill>
                <a:latin typeface="Calibri" pitchFamily="34" charset="0"/>
              </a:rPr>
              <a:t>2013</a:t>
            </a:r>
            <a:endParaRPr lang="en-US" sz="2400" dirty="0" smtClean="0">
              <a:solidFill>
                <a:srgbClr val="003366"/>
              </a:solidFill>
              <a:latin typeface="Calibri" pitchFamily="34" charset="0"/>
            </a:endParaRPr>
          </a:p>
          <a:p>
            <a:pPr eaLnBrk="1" hangingPunct="1"/>
            <a:r>
              <a:rPr lang="en-US" sz="2400" dirty="0" smtClean="0">
                <a:solidFill>
                  <a:srgbClr val="003366"/>
                </a:solidFill>
                <a:latin typeface="Calibri" pitchFamily="34" charset="0"/>
              </a:rPr>
              <a:t>Santa Ana Pueblo, NM</a:t>
            </a:r>
          </a:p>
        </p:txBody>
      </p:sp>
      <p:pic>
        <p:nvPicPr>
          <p:cNvPr id="6148" name="Picture 4" descr="New FFI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334000"/>
            <a:ext cx="13477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19800" y="5943600"/>
            <a:ext cx="2895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4B974B"/>
                </a:solidFill>
                <a:latin typeface="Times New Roman" pitchFamily="18" charset="0"/>
              </a:rPr>
              <a:t>Federal Funds Information for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Revenues</a:t>
            </a:r>
          </a:p>
        </p:txBody>
      </p:sp>
      <p:pic>
        <p:nvPicPr>
          <p:cNvPr id="5" name="Picture 4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19400"/>
            <a:ext cx="7693025" cy="32670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b="1" dirty="0">
                <a:latin typeface="Calibri" pitchFamily="34" charset="0"/>
              </a:rPr>
              <a:t>President</a:t>
            </a:r>
            <a:r>
              <a:rPr lang="en-US" sz="2000" dirty="0">
                <a:latin typeface="Calibri" pitchFamily="34" charset="0"/>
              </a:rPr>
              <a:t>: Limit value of certain exclusions and deductions (</a:t>
            </a:r>
            <a:r>
              <a:rPr lang="en-US" sz="2000" dirty="0" smtClean="0">
                <a:latin typeface="Calibri" pitchFamily="34" charset="0"/>
              </a:rPr>
              <a:t>including </a:t>
            </a:r>
            <a:r>
              <a:rPr lang="en-US" sz="2000" dirty="0">
                <a:latin typeface="Calibri" pitchFamily="34" charset="0"/>
              </a:rPr>
              <a:t>tax-exempt bonds) to 28% tax bracket; “Buffett Rule</a:t>
            </a:r>
            <a:r>
              <a:rPr lang="en-US" sz="2000" dirty="0" smtClean="0">
                <a:latin typeface="Calibri" pitchFamily="34" charset="0"/>
              </a:rPr>
              <a:t>”; cigarette tax</a:t>
            </a:r>
            <a:endParaRPr lang="en-US" sz="2000" dirty="0">
              <a:latin typeface="Calibri" pitchFamily="34" charset="0"/>
            </a:endParaRPr>
          </a:p>
          <a:p>
            <a:pPr marL="0" indent="0" eaLnBrk="1" hangingPunct="1">
              <a:buNone/>
            </a:pPr>
            <a:endParaRPr lang="en-US" sz="2000" dirty="0">
              <a:latin typeface="Calibri" pitchFamily="34" charset="0"/>
            </a:endParaRPr>
          </a:p>
          <a:p>
            <a:pPr marL="0" indent="0" eaLnBrk="1" hangingPunct="1">
              <a:buNone/>
            </a:pPr>
            <a:r>
              <a:rPr lang="en-US" sz="2000" b="1" dirty="0">
                <a:latin typeface="Calibri" pitchFamily="34" charset="0"/>
              </a:rPr>
              <a:t>House</a:t>
            </a:r>
            <a:r>
              <a:rPr lang="en-US" sz="2000" dirty="0">
                <a:latin typeface="Calibri" pitchFamily="34" charset="0"/>
              </a:rPr>
              <a:t>: </a:t>
            </a:r>
            <a:r>
              <a:rPr lang="en-US" sz="2000" dirty="0" smtClean="0">
                <a:latin typeface="Calibri" pitchFamily="34" charset="0"/>
              </a:rPr>
              <a:t>Deficit-neutral tax reform (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limiting tax expenditures</a:t>
            </a:r>
            <a:r>
              <a:rPr lang="en-US" sz="2000" dirty="0" smtClean="0">
                <a:latin typeface="Calibri" pitchFamily="34" charset="0"/>
              </a:rPr>
              <a:t> to allow lower rates)</a:t>
            </a:r>
            <a:endParaRPr lang="en-US" sz="2000" dirty="0">
              <a:latin typeface="Calibri" pitchFamily="34" charset="0"/>
            </a:endParaRPr>
          </a:p>
          <a:p>
            <a:pPr marL="0" indent="0" eaLnBrk="1" hangingPunct="1">
              <a:buNone/>
            </a:pPr>
            <a:endParaRPr lang="en-US" sz="2000" dirty="0">
              <a:latin typeface="Calibri" pitchFamily="34" charset="0"/>
            </a:endParaRPr>
          </a:p>
          <a:p>
            <a:pPr marL="0" indent="0" eaLnBrk="1" hangingPunct="1">
              <a:buNone/>
            </a:pPr>
            <a:r>
              <a:rPr lang="en-US" sz="2000" b="1" dirty="0">
                <a:latin typeface="Calibri" pitchFamily="34" charset="0"/>
              </a:rPr>
              <a:t>Senate</a:t>
            </a:r>
            <a:r>
              <a:rPr lang="en-US" sz="2000" dirty="0">
                <a:latin typeface="Calibri" pitchFamily="34" charset="0"/>
              </a:rPr>
              <a:t>: </a:t>
            </a:r>
            <a:r>
              <a:rPr lang="en-US" sz="2000" dirty="0" smtClean="0">
                <a:latin typeface="Calibri" pitchFamily="34" charset="0"/>
              </a:rPr>
              <a:t>No specifics beyond 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limiting tax expenditures</a:t>
            </a:r>
            <a:r>
              <a:rPr lang="en-US" sz="2000" dirty="0" smtClean="0">
                <a:latin typeface="Calibri" pitchFamily="34" charset="0"/>
              </a:rPr>
              <a:t> and targeting “the wealthiest Americans and big corporations”</a:t>
            </a:r>
            <a:endParaRPr lang="en-US" sz="2000" dirty="0">
              <a:latin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295400"/>
            <a:ext cx="3910013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2042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Sequester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43200"/>
            <a:ext cx="7924800" cy="2667000"/>
          </a:xfrm>
        </p:spPr>
        <p:txBody>
          <a:bodyPr/>
          <a:lstStyle/>
          <a:p>
            <a:pPr marL="0" lvl="1" indent="0" eaLnBrk="1" hangingPunct="1">
              <a:buNone/>
              <a:defRPr/>
            </a:pPr>
            <a:r>
              <a:rPr lang="en-US" sz="2000" b="1" dirty="0">
                <a:latin typeface="Calibri" pitchFamily="34" charset="0"/>
                <a:ea typeface="+mn-ea"/>
                <a:cs typeface="+mn-cs"/>
              </a:rPr>
              <a:t>President</a:t>
            </a:r>
            <a:r>
              <a:rPr lang="en-US" sz="2000" dirty="0">
                <a:latin typeface="Calibri" pitchFamily="34" charset="0"/>
                <a:ea typeface="+mn-ea"/>
                <a:cs typeface="+mn-cs"/>
              </a:rPr>
              <a:t>: 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Repeal </a:t>
            </a:r>
            <a:r>
              <a:rPr lang="en-US" sz="2000" dirty="0">
                <a:latin typeface="Calibri" pitchFamily="34" charset="0"/>
                <a:ea typeface="+mn-ea"/>
                <a:cs typeface="+mn-cs"/>
              </a:rPr>
              <a:t>sequester but 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implement cuts </a:t>
            </a:r>
            <a:r>
              <a:rPr lang="en-US" sz="2000" dirty="0">
                <a:latin typeface="Calibri" pitchFamily="34" charset="0"/>
                <a:ea typeface="+mn-ea"/>
                <a:cs typeface="+mn-cs"/>
              </a:rPr>
              <a:t>to discretionary spending beyond 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those mandated </a:t>
            </a:r>
            <a:r>
              <a:rPr lang="en-US" sz="2000" dirty="0">
                <a:latin typeface="Calibri" pitchFamily="34" charset="0"/>
                <a:ea typeface="+mn-ea"/>
                <a:cs typeface="+mn-cs"/>
              </a:rPr>
              <a:t>by BCA caps, beginning in FY 2017</a:t>
            </a:r>
          </a:p>
          <a:p>
            <a:pPr marL="0" lvl="1" indent="0" eaLnBrk="1" hangingPunct="1">
              <a:buNone/>
              <a:defRPr/>
            </a:pPr>
            <a:endParaRPr lang="en-US" sz="2000" dirty="0">
              <a:latin typeface="Calibri" pitchFamily="34" charset="0"/>
              <a:ea typeface="+mn-ea"/>
              <a:cs typeface="+mn-cs"/>
            </a:endParaRPr>
          </a:p>
          <a:p>
            <a:pPr marL="0" lvl="1" indent="0" eaLnBrk="1" hangingPunct="1">
              <a:buNone/>
              <a:defRPr/>
            </a:pPr>
            <a:r>
              <a:rPr lang="en-US" sz="2000" b="1" dirty="0">
                <a:latin typeface="Calibri" pitchFamily="34" charset="0"/>
                <a:ea typeface="+mn-ea"/>
                <a:cs typeface="+mn-cs"/>
              </a:rPr>
              <a:t>House</a:t>
            </a:r>
            <a:r>
              <a:rPr lang="en-US" sz="2000" dirty="0">
                <a:latin typeface="Calibri" pitchFamily="34" charset="0"/>
                <a:ea typeface="+mn-ea"/>
                <a:cs typeface="+mn-cs"/>
              </a:rPr>
              <a:t>: 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Retain </a:t>
            </a:r>
            <a:r>
              <a:rPr lang="en-US" sz="2000" dirty="0">
                <a:latin typeface="Calibri" pitchFamily="34" charset="0"/>
                <a:ea typeface="+mn-ea"/>
                <a:cs typeface="+mn-cs"/>
              </a:rPr>
              <a:t>sequester but 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reallocate </a:t>
            </a:r>
            <a:r>
              <a:rPr lang="en-US" sz="2000" dirty="0">
                <a:latin typeface="Calibri" pitchFamily="34" charset="0"/>
                <a:ea typeface="+mn-ea"/>
                <a:cs typeface="+mn-cs"/>
              </a:rPr>
              <a:t>cuts from defense to nondefense</a:t>
            </a:r>
          </a:p>
          <a:p>
            <a:pPr marL="0" lvl="1" indent="0" eaLnBrk="1" hangingPunct="1">
              <a:buNone/>
              <a:defRPr/>
            </a:pPr>
            <a:endParaRPr lang="en-US" sz="2000" dirty="0">
              <a:latin typeface="Calibri" pitchFamily="34" charset="0"/>
              <a:ea typeface="+mn-ea"/>
              <a:cs typeface="+mn-cs"/>
            </a:endParaRPr>
          </a:p>
          <a:p>
            <a:pPr marL="0" lvl="1" indent="0" eaLnBrk="1" hangingPunct="1">
              <a:buNone/>
              <a:defRPr/>
            </a:pPr>
            <a:r>
              <a:rPr lang="en-US" sz="2000" b="1" dirty="0">
                <a:latin typeface="Calibri" pitchFamily="34" charset="0"/>
                <a:ea typeface="+mn-ea"/>
                <a:cs typeface="+mn-cs"/>
              </a:rPr>
              <a:t>Senate</a:t>
            </a:r>
            <a:r>
              <a:rPr lang="en-US" sz="2000" dirty="0">
                <a:latin typeface="Calibri" pitchFamily="34" charset="0"/>
                <a:ea typeface="+mn-ea"/>
                <a:cs typeface="+mn-cs"/>
              </a:rPr>
              <a:t>: 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Repeal </a:t>
            </a:r>
            <a:r>
              <a:rPr lang="en-US" sz="2000" dirty="0">
                <a:latin typeface="Calibri" pitchFamily="34" charset="0"/>
                <a:ea typeface="+mn-ea"/>
                <a:cs typeface="+mn-cs"/>
              </a:rPr>
              <a:t>sequester but 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implement </a:t>
            </a:r>
            <a:r>
              <a:rPr lang="en-US" sz="2000" dirty="0">
                <a:latin typeface="Calibri" pitchFamily="34" charset="0"/>
                <a:ea typeface="+mn-ea"/>
                <a:cs typeface="+mn-cs"/>
              </a:rPr>
              <a:t>cuts to discretionary spending beyond 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those mandated by BCA, </a:t>
            </a:r>
            <a:r>
              <a:rPr lang="en-US" sz="2000" dirty="0">
                <a:latin typeface="Calibri" pitchFamily="34" charset="0"/>
                <a:ea typeface="+mn-ea"/>
                <a:cs typeface="+mn-cs"/>
              </a:rPr>
              <a:t>beginning in FY 2015</a:t>
            </a:r>
          </a:p>
        </p:txBody>
      </p:sp>
      <p:pic>
        <p:nvPicPr>
          <p:cNvPr id="15364" name="Picture 5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295400"/>
            <a:ext cx="3910013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War and Sandy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95601"/>
            <a:ext cx="7693025" cy="2971800"/>
          </a:xfrm>
        </p:spPr>
        <p:txBody>
          <a:bodyPr/>
          <a:lstStyle/>
          <a:p>
            <a:pPr marL="0" lvl="1" indent="0" eaLnBrk="1" hangingPunct="1">
              <a:buNone/>
              <a:defRPr/>
            </a:pPr>
            <a:r>
              <a:rPr lang="en-US" sz="2000" b="1" dirty="0">
                <a:latin typeface="Calibri" pitchFamily="34" charset="0"/>
                <a:ea typeface="+mn-ea"/>
                <a:cs typeface="+mn-cs"/>
              </a:rPr>
              <a:t>President</a:t>
            </a:r>
            <a:r>
              <a:rPr lang="en-US" sz="2000" dirty="0">
                <a:latin typeface="Calibri" pitchFamily="34" charset="0"/>
                <a:ea typeface="+mn-ea"/>
                <a:cs typeface="+mn-cs"/>
              </a:rPr>
              <a:t>: 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Assume </a:t>
            </a:r>
            <a:r>
              <a:rPr lang="en-US" sz="20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a reduction</a:t>
            </a:r>
            <a:r>
              <a:rPr lang="en-US" sz="2000" dirty="0">
                <a:latin typeface="Calibri" pitchFamily="34" charset="0"/>
                <a:ea typeface="+mn-ea"/>
                <a:cs typeface="+mn-cs"/>
              </a:rPr>
              <a:t> from FY 2013 levels, while CBO baseline assumes continuation at inflation-adjusted 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levels</a:t>
            </a:r>
          </a:p>
          <a:p>
            <a:pPr marL="0" lvl="1" indent="0" eaLnBrk="1" hangingPunct="1">
              <a:buNone/>
              <a:defRPr/>
            </a:pPr>
            <a:endParaRPr lang="en-US" sz="2000" dirty="0">
              <a:latin typeface="Calibri" pitchFamily="34" charset="0"/>
              <a:ea typeface="+mn-ea"/>
              <a:cs typeface="+mn-cs"/>
            </a:endParaRPr>
          </a:p>
          <a:p>
            <a:pPr marL="0" lvl="1" indent="0" eaLnBrk="1" hangingPunct="1">
              <a:buNone/>
              <a:defRPr/>
            </a:pPr>
            <a:r>
              <a:rPr lang="en-US" sz="2000" b="1" dirty="0" smtClean="0">
                <a:latin typeface="Calibri" pitchFamily="34" charset="0"/>
                <a:ea typeface="+mn-ea"/>
                <a:cs typeface="+mn-cs"/>
              </a:rPr>
              <a:t>House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: 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Same as president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, with more modest drawdown assumptions</a:t>
            </a:r>
          </a:p>
          <a:p>
            <a:pPr marL="0" lvl="1" indent="0" eaLnBrk="1" hangingPunct="1">
              <a:buNone/>
              <a:defRPr/>
            </a:pPr>
            <a:endParaRPr lang="en-US" sz="2000" dirty="0">
              <a:latin typeface="Calibri" pitchFamily="34" charset="0"/>
              <a:ea typeface="+mn-ea"/>
              <a:cs typeface="+mn-cs"/>
            </a:endParaRPr>
          </a:p>
          <a:p>
            <a:pPr marL="0" lvl="1" indent="0" eaLnBrk="1" hangingPunct="1">
              <a:buNone/>
              <a:defRPr/>
            </a:pPr>
            <a:r>
              <a:rPr lang="en-US" sz="2000" b="1" dirty="0" smtClean="0">
                <a:latin typeface="Calibri" pitchFamily="34" charset="0"/>
                <a:ea typeface="+mn-ea"/>
                <a:cs typeface="+mn-cs"/>
              </a:rPr>
              <a:t>Senate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: 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Same as president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, with more ambitious drawdown assumptions</a:t>
            </a:r>
            <a:endParaRPr lang="en-US" sz="2000" dirty="0"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295400"/>
            <a:ext cx="4576763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0133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Jobs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7693025" cy="3343275"/>
          </a:xfrm>
        </p:spPr>
        <p:txBody>
          <a:bodyPr/>
          <a:lstStyle/>
          <a:p>
            <a:pPr marL="0" lvl="1" indent="0" eaLnBrk="1" hangingPunct="1">
              <a:buNone/>
              <a:defRPr/>
            </a:pPr>
            <a:r>
              <a:rPr lang="en-US" sz="2000" b="1" dirty="0">
                <a:latin typeface="Calibri" pitchFamily="34" charset="0"/>
                <a:ea typeface="+mn-ea"/>
                <a:cs typeface="+mn-cs"/>
              </a:rPr>
              <a:t>President</a:t>
            </a:r>
            <a:r>
              <a:rPr lang="en-US" sz="2000" dirty="0">
                <a:latin typeface="Calibri" pitchFamily="34" charset="0"/>
                <a:ea typeface="+mn-ea"/>
                <a:cs typeface="+mn-cs"/>
              </a:rPr>
              <a:t>: 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“Fix it First”; competitive transportation program; 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infrastructure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 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bank; America Fast Forward Bonds; expand TIFIA; high-speed rail; payroll tax credit for employers; Department of Energy Race to the Top</a:t>
            </a:r>
            <a:endParaRPr lang="en-US" sz="2000" dirty="0">
              <a:latin typeface="Calibri" pitchFamily="34" charset="0"/>
              <a:ea typeface="+mn-ea"/>
              <a:cs typeface="+mn-cs"/>
            </a:endParaRPr>
          </a:p>
          <a:p>
            <a:pPr marL="0" lvl="1" indent="0" eaLnBrk="1" hangingPunct="1">
              <a:buNone/>
              <a:defRPr/>
            </a:pPr>
            <a:endParaRPr lang="en-US" sz="2000" dirty="0">
              <a:latin typeface="Calibri" pitchFamily="34" charset="0"/>
              <a:ea typeface="+mn-ea"/>
              <a:cs typeface="+mn-cs"/>
            </a:endParaRPr>
          </a:p>
          <a:p>
            <a:pPr marL="0" lvl="1" indent="0" eaLnBrk="1" hangingPunct="1">
              <a:buNone/>
              <a:defRPr/>
            </a:pPr>
            <a:r>
              <a:rPr lang="en-US" sz="2000" b="1" dirty="0">
                <a:latin typeface="Calibri" pitchFamily="34" charset="0"/>
                <a:ea typeface="+mn-ea"/>
                <a:cs typeface="+mn-cs"/>
              </a:rPr>
              <a:t>House</a:t>
            </a:r>
            <a:r>
              <a:rPr lang="en-US" sz="2000" dirty="0">
                <a:latin typeface="Calibri" pitchFamily="34" charset="0"/>
                <a:ea typeface="+mn-ea"/>
                <a:cs typeface="+mn-cs"/>
              </a:rPr>
              <a:t>: No provisions</a:t>
            </a:r>
          </a:p>
          <a:p>
            <a:pPr marL="0" lvl="1" indent="0" eaLnBrk="1" hangingPunct="1">
              <a:buNone/>
              <a:defRPr/>
            </a:pPr>
            <a:endParaRPr lang="en-US" sz="2000" dirty="0">
              <a:latin typeface="Calibri" pitchFamily="34" charset="0"/>
              <a:ea typeface="+mn-ea"/>
              <a:cs typeface="+mn-cs"/>
            </a:endParaRPr>
          </a:p>
          <a:p>
            <a:pPr marL="0" lvl="1" indent="0" eaLnBrk="1" hangingPunct="1">
              <a:buNone/>
              <a:defRPr/>
            </a:pPr>
            <a:r>
              <a:rPr lang="en-US" sz="2000" b="1" dirty="0">
                <a:latin typeface="Calibri" pitchFamily="34" charset="0"/>
                <a:ea typeface="+mn-ea"/>
                <a:cs typeface="+mn-cs"/>
              </a:rPr>
              <a:t>Senate</a:t>
            </a:r>
            <a:r>
              <a:rPr lang="en-US" sz="2000" dirty="0">
                <a:latin typeface="Calibri" pitchFamily="34" charset="0"/>
                <a:ea typeface="+mn-ea"/>
                <a:cs typeface="+mn-cs"/>
              </a:rPr>
              <a:t>: 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Infrastructure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 repair; fix dams; dredge ports; </a:t>
            </a:r>
            <a:r>
              <a:rPr lang="en-US" sz="2000" dirty="0">
                <a:latin typeface="Calibri" pitchFamily="34" charset="0"/>
                <a:ea typeface="+mn-ea"/>
                <a:cs typeface="+mn-cs"/>
              </a:rPr>
              <a:t>infrastructure bank and technology in schools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219200"/>
            <a:ext cx="4576763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286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Themes in President’s Budget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810000"/>
          </a:xfrm>
        </p:spPr>
        <p:txBody>
          <a:bodyPr/>
          <a:lstStyle/>
          <a:p>
            <a:pPr marL="342900" lvl="1" indent="-342900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Implement new competitive grants </a:t>
            </a:r>
          </a:p>
          <a:p>
            <a:pPr marL="742950" lvl="2" indent="-3429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+mn-cs"/>
              </a:rPr>
              <a:t>Preschool development</a:t>
            </a:r>
          </a:p>
          <a:p>
            <a:pPr marL="742950" lvl="2" indent="-3429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+mn-cs"/>
              </a:rPr>
              <a:t>“First in the World” </a:t>
            </a:r>
          </a:p>
          <a:p>
            <a:pPr marL="742950" lvl="2" indent="-3429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+mn-cs"/>
              </a:rPr>
              <a:t>High school redesign</a:t>
            </a:r>
          </a:p>
          <a:p>
            <a:pPr marL="742950" lvl="2" indent="-3429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+mn-cs"/>
              </a:rPr>
              <a:t>“Race to the Top” energy grants</a:t>
            </a:r>
          </a:p>
          <a:p>
            <a:pPr marL="342900" lvl="1" indent="-342900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Add competitive elements to existing formula grants</a:t>
            </a:r>
          </a:p>
          <a:p>
            <a:pPr marL="742950" lvl="2" indent="-3429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+mn-cs"/>
              </a:rPr>
              <a:t>LIHEAP energy burden reduction</a:t>
            </a:r>
          </a:p>
          <a:p>
            <a:pPr marL="742950" lvl="2" indent="-3429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+mn-cs"/>
              </a:rPr>
              <a:t>Child Care Development Block Grant</a:t>
            </a:r>
          </a:p>
          <a:p>
            <a:pPr marL="342900" lvl="1" indent="-342900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Consolidate separate funding streams</a:t>
            </a:r>
          </a:p>
          <a:p>
            <a:pPr marL="742950" lvl="2" indent="-3429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+mn-cs"/>
              </a:rPr>
              <a:t>ESEA reauthorization</a:t>
            </a:r>
          </a:p>
          <a:p>
            <a:pPr marL="742950" lvl="2" indent="-3429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+mn-cs"/>
              </a:rPr>
              <a:t>National Preparedness Grant Program</a:t>
            </a:r>
          </a:p>
          <a:p>
            <a:pPr marL="742950" lvl="2" indent="-342900" eaLnBrk="1" hangingPunct="1">
              <a:buFont typeface="Arial" pitchFamily="34" charset="0"/>
              <a:buChar char="•"/>
              <a:defRPr/>
            </a:pPr>
            <a:endParaRPr lang="en-US" sz="1600" dirty="0" smtClean="0"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4" name="Picture 5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4699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Open Questions of Import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14800"/>
          </a:xfrm>
        </p:spPr>
        <p:txBody>
          <a:bodyPr/>
          <a:lstStyle/>
          <a:p>
            <a:pPr marL="0" lvl="1" indent="0" eaLnBrk="1" hangingPunct="1">
              <a:buNone/>
              <a:defRPr/>
            </a:pPr>
            <a:r>
              <a:rPr lang="en-US" sz="2000" dirty="0">
                <a:latin typeface="Calibri" pitchFamily="34" charset="0"/>
                <a:ea typeface="+mn-ea"/>
                <a:cs typeface="+mn-cs"/>
              </a:rPr>
              <a:t>Will the House and Senate adopt a concurrent budget resolution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?</a:t>
            </a:r>
          </a:p>
          <a:p>
            <a:pPr marL="0" lvl="1" indent="0" eaLnBrk="1" hangingPunct="1">
              <a:buNone/>
              <a:defRPr/>
            </a:pPr>
            <a:endParaRPr lang="en-US" sz="2000" dirty="0">
              <a:latin typeface="Calibri" pitchFamily="34" charset="0"/>
              <a:ea typeface="+mn-ea"/>
              <a:cs typeface="+mn-cs"/>
            </a:endParaRPr>
          </a:p>
          <a:p>
            <a:pPr marL="0" lvl="1" indent="0" eaLnBrk="1" hangingPunct="1">
              <a:buNone/>
              <a:defRPr/>
            </a:pPr>
            <a:r>
              <a:rPr lang="en-US" sz="2000" dirty="0">
                <a:latin typeface="Calibri" pitchFamily="34" charset="0"/>
                <a:ea typeface="+mn-ea"/>
                <a:cs typeface="+mn-cs"/>
              </a:rPr>
              <a:t>Will each chamber proceed based on its individual budget resolution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?</a:t>
            </a:r>
          </a:p>
          <a:p>
            <a:pPr marL="0" lvl="1" indent="0" eaLnBrk="1" hangingPunct="1">
              <a:buNone/>
              <a:defRPr/>
            </a:pPr>
            <a:endParaRPr lang="en-US" sz="2000" dirty="0">
              <a:latin typeface="Calibri" pitchFamily="34" charset="0"/>
              <a:ea typeface="+mn-ea"/>
              <a:cs typeface="+mn-cs"/>
            </a:endParaRPr>
          </a:p>
          <a:p>
            <a:pPr marL="0" lvl="1" indent="0" eaLnBrk="1" hangingPunct="1">
              <a:buNone/>
              <a:defRPr/>
            </a:pPr>
            <a:r>
              <a:rPr lang="en-US" sz="2000" dirty="0">
                <a:latin typeface="Calibri" pitchFamily="34" charset="0"/>
                <a:ea typeface="+mn-ea"/>
                <a:cs typeface="+mn-cs"/>
              </a:rPr>
              <a:t>How will the gap be bridged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?</a:t>
            </a:r>
          </a:p>
          <a:p>
            <a:pPr marL="0" lvl="1" indent="0" eaLnBrk="1" hangingPunct="1">
              <a:buNone/>
              <a:defRPr/>
            </a:pPr>
            <a:endParaRPr lang="en-US" sz="2000" dirty="0">
              <a:latin typeface="Calibri" pitchFamily="34" charset="0"/>
              <a:ea typeface="+mn-ea"/>
              <a:cs typeface="+mn-cs"/>
            </a:endParaRPr>
          </a:p>
          <a:p>
            <a:pPr marL="0" lvl="1" indent="0" eaLnBrk="1" hangingPunct="1">
              <a:buNone/>
              <a:defRPr/>
            </a:pP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Will we end up back in </a:t>
            </a:r>
            <a:r>
              <a:rPr lang="en-US" sz="2000" dirty="0">
                <a:latin typeface="Calibri" pitchFamily="34" charset="0"/>
                <a:ea typeface="+mn-ea"/>
                <a:cs typeface="+mn-cs"/>
              </a:rPr>
              <a:t>S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equesterland?</a:t>
            </a:r>
          </a:p>
          <a:p>
            <a:pPr marL="0" lvl="1" indent="0" eaLnBrk="1" hangingPunct="1">
              <a:buNone/>
              <a:defRPr/>
            </a:pPr>
            <a:endParaRPr lang="en-US" sz="2000" dirty="0">
              <a:latin typeface="Calibri" pitchFamily="34" charset="0"/>
              <a:ea typeface="+mn-ea"/>
              <a:cs typeface="+mn-cs"/>
            </a:endParaRPr>
          </a:p>
          <a:p>
            <a:pPr marL="0" lvl="1" indent="0" eaLnBrk="1" hangingPunct="1">
              <a:buNone/>
              <a:defRPr/>
            </a:pPr>
            <a:r>
              <a:rPr lang="en-US" sz="2000" dirty="0">
                <a:latin typeface="Calibri" pitchFamily="34" charset="0"/>
                <a:ea typeface="+mn-ea"/>
                <a:cs typeface="+mn-cs"/>
              </a:rPr>
              <a:t>The “action-forcing” event: 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debt </a:t>
            </a:r>
            <a:r>
              <a:rPr lang="en-US" sz="2000" dirty="0">
                <a:latin typeface="Calibri" pitchFamily="34" charset="0"/>
                <a:ea typeface="+mn-ea"/>
                <a:cs typeface="+mn-cs"/>
              </a:rPr>
              <a:t>ceiling </a:t>
            </a:r>
            <a:endParaRPr lang="en-US" sz="2000" dirty="0" smtClean="0">
              <a:latin typeface="Calibri" pitchFamily="34" charset="0"/>
              <a:ea typeface="+mn-ea"/>
              <a:cs typeface="+mn-cs"/>
            </a:endParaRPr>
          </a:p>
          <a:p>
            <a:pPr marL="0" lvl="1" indent="0" eaLnBrk="1" hangingPunct="1">
              <a:buNone/>
              <a:defRPr/>
            </a:pPr>
            <a:r>
              <a:rPr lang="en-US" sz="2000" dirty="0">
                <a:latin typeface="Calibri" pitchFamily="34" charset="0"/>
                <a:ea typeface="+mn-ea"/>
                <a:cs typeface="+mn-cs"/>
              </a:rPr>
              <a:t>	W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ill </a:t>
            </a:r>
            <a:r>
              <a:rPr lang="en-US" sz="2000" dirty="0">
                <a:latin typeface="Calibri" pitchFamily="34" charset="0"/>
                <a:ea typeface="+mn-ea"/>
                <a:cs typeface="+mn-cs"/>
              </a:rPr>
              <a:t>be reached soon, with enough wiggle room to get through </a:t>
            </a:r>
            <a:r>
              <a:rPr lang="en-US" sz="2000" dirty="0" smtClean="0">
                <a:latin typeface="Calibri" pitchFamily="34" charset="0"/>
                <a:ea typeface="+mn-ea"/>
                <a:cs typeface="+mn-cs"/>
              </a:rPr>
              <a:t>	July.</a:t>
            </a:r>
            <a:endParaRPr lang="en-US" sz="2000" dirty="0"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4" name="Picture 5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06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Where Are We Now?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754" y="2419461"/>
            <a:ext cx="6011916" cy="3609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669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Let’s Start at the Very Beginning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7000"/>
            <a:ext cx="769302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783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Focus on FY 2014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24200"/>
            <a:ext cx="76930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176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Divergent FY 2014 Budget Proposals</a:t>
            </a: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17749"/>
            <a:ext cx="5871462" cy="4265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Health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219199"/>
            <a:ext cx="33432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716" y="2514600"/>
            <a:ext cx="7693025" cy="3962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b="1" dirty="0" smtClean="0">
                <a:latin typeface="Calibri" pitchFamily="34" charset="0"/>
              </a:rPr>
              <a:t>President</a:t>
            </a:r>
            <a:r>
              <a:rPr lang="en-US" sz="2000" dirty="0" smtClean="0">
                <a:latin typeface="Calibri" pitchFamily="34" charset="0"/>
              </a:rPr>
              <a:t>: Medicare Part D rebates; Medicare 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provider</a:t>
            </a:r>
            <a:r>
              <a:rPr lang="en-US" sz="2000" dirty="0" smtClean="0">
                <a:latin typeface="Calibri" pitchFamily="34" charset="0"/>
              </a:rPr>
              <a:t> cuts; 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means-testing Medicare premiums</a:t>
            </a:r>
            <a:r>
              <a:rPr lang="en-US" sz="2000" dirty="0" smtClean="0">
                <a:latin typeface="Calibri" pitchFamily="34" charset="0"/>
              </a:rPr>
              <a:t>; Medicare cost sharing; federal employee health programs</a:t>
            </a:r>
          </a:p>
          <a:p>
            <a:pPr marL="0" indent="0" eaLnBrk="1" hangingPunct="1">
              <a:buNone/>
            </a:pPr>
            <a:endParaRPr lang="en-US" sz="2000" dirty="0">
              <a:latin typeface="Calibri" pitchFamily="34" charset="0"/>
            </a:endParaRPr>
          </a:p>
          <a:p>
            <a:pPr marL="0" indent="0" eaLnBrk="1" hangingPunct="1">
              <a:buNone/>
            </a:pPr>
            <a:r>
              <a:rPr lang="en-US" sz="2000" b="1" dirty="0" smtClean="0">
                <a:latin typeface="Calibri" pitchFamily="34" charset="0"/>
              </a:rPr>
              <a:t>House</a:t>
            </a:r>
            <a:r>
              <a:rPr lang="en-US" sz="2000" dirty="0" smtClean="0">
                <a:latin typeface="Calibri" pitchFamily="34" charset="0"/>
              </a:rPr>
              <a:t>: Repeal coverage provisions of ACA; convert </a:t>
            </a:r>
            <a:r>
              <a:rPr lang="en-US" sz="2000" dirty="0">
                <a:latin typeface="Calibri" pitchFamily="34" charset="0"/>
              </a:rPr>
              <a:t>M</a:t>
            </a:r>
            <a:r>
              <a:rPr lang="en-US" sz="2000" dirty="0" smtClean="0">
                <a:latin typeface="Calibri" pitchFamily="34" charset="0"/>
              </a:rPr>
              <a:t>edicaid and CHIP to block grants; 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Medicare Part D tort and means-testing</a:t>
            </a:r>
            <a:r>
              <a:rPr lang="en-US" sz="2000" dirty="0" smtClean="0">
                <a:latin typeface="Calibri" pitchFamily="34" charset="0"/>
              </a:rPr>
              <a:t>; Medicare premium support proposal would kick in later</a:t>
            </a:r>
          </a:p>
          <a:p>
            <a:pPr marL="0" indent="0" eaLnBrk="1" hangingPunct="1">
              <a:buNone/>
            </a:pPr>
            <a:endParaRPr lang="en-US" sz="2000" dirty="0">
              <a:latin typeface="Calibri" pitchFamily="34" charset="0"/>
            </a:endParaRPr>
          </a:p>
          <a:p>
            <a:pPr marL="0" indent="0" eaLnBrk="1" hangingPunct="1">
              <a:buNone/>
            </a:pPr>
            <a:r>
              <a:rPr lang="en-US" sz="2000" b="1" dirty="0" smtClean="0">
                <a:latin typeface="Calibri" pitchFamily="34" charset="0"/>
              </a:rPr>
              <a:t>Senate</a:t>
            </a:r>
            <a:r>
              <a:rPr lang="en-US" sz="2000" dirty="0" smtClean="0">
                <a:latin typeface="Calibri" pitchFamily="34" charset="0"/>
              </a:rPr>
              <a:t>: Nonspecific cuts focused on 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providers</a:t>
            </a:r>
            <a:r>
              <a:rPr lang="en-US" sz="2000" dirty="0" smtClean="0">
                <a:latin typeface="Calibri" pitchFamily="34" charset="0"/>
              </a:rPr>
              <a:t> rather than beneficiaries, and focused on 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Medicare</a:t>
            </a:r>
          </a:p>
        </p:txBody>
      </p:sp>
      <p:pic>
        <p:nvPicPr>
          <p:cNvPr id="8196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Other Mandatory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0800"/>
            <a:ext cx="7693025" cy="34956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b="1" dirty="0">
                <a:latin typeface="Calibri" pitchFamily="34" charset="0"/>
              </a:rPr>
              <a:t>President</a:t>
            </a:r>
            <a:r>
              <a:rPr lang="en-US" sz="2000" dirty="0">
                <a:latin typeface="Calibri" pitchFamily="34" charset="0"/>
              </a:rPr>
              <a:t>: Reduce tax fraud; </a:t>
            </a:r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reduce farm subsidies</a:t>
            </a:r>
            <a:r>
              <a:rPr lang="en-US" sz="2000" dirty="0">
                <a:latin typeface="Calibri" pitchFamily="34" charset="0"/>
              </a:rPr>
              <a:t>; increase federal employee </a:t>
            </a:r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retirement contributions</a:t>
            </a:r>
            <a:r>
              <a:rPr lang="en-US" sz="2000" dirty="0">
                <a:latin typeface="Calibri" pitchFamily="34" charset="0"/>
              </a:rPr>
              <a:t>; reduce fraud and abuse; reform </a:t>
            </a:r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PBGC</a:t>
            </a:r>
          </a:p>
          <a:p>
            <a:pPr marL="0" indent="0" eaLnBrk="1" hangingPunct="1">
              <a:buNone/>
            </a:pPr>
            <a:endParaRPr lang="en-US" sz="2000" dirty="0">
              <a:latin typeface="Calibri" pitchFamily="34" charset="0"/>
            </a:endParaRPr>
          </a:p>
          <a:p>
            <a:pPr marL="0" indent="0" eaLnBrk="1" hangingPunct="1">
              <a:buNone/>
            </a:pPr>
            <a:r>
              <a:rPr lang="en-US" sz="2000" b="1" dirty="0">
                <a:latin typeface="Calibri" pitchFamily="34" charset="0"/>
              </a:rPr>
              <a:t>House</a:t>
            </a:r>
            <a:r>
              <a:rPr lang="en-US" sz="2000" dirty="0">
                <a:latin typeface="Calibri" pitchFamily="34" charset="0"/>
              </a:rPr>
              <a:t>: Increase 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retirement contributions</a:t>
            </a:r>
            <a:r>
              <a:rPr lang="en-US" sz="2000" dirty="0">
                <a:latin typeface="Calibri" pitchFamily="34" charset="0"/>
              </a:rPr>
              <a:t>; </a:t>
            </a:r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reduce farm subsidies</a:t>
            </a:r>
            <a:r>
              <a:rPr lang="en-US" sz="2000" dirty="0">
                <a:latin typeface="Calibri" pitchFamily="34" charset="0"/>
              </a:rPr>
              <a:t>; block grant SNAP; reform </a:t>
            </a:r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PBGC</a:t>
            </a:r>
            <a:r>
              <a:rPr lang="en-US" sz="2000" dirty="0">
                <a:latin typeface="Calibri" pitchFamily="34" charset="0"/>
              </a:rPr>
              <a:t>; wind down Fannie Mae and Freddie Mac; reform energy subsidies and reduce land purchases</a:t>
            </a:r>
          </a:p>
          <a:p>
            <a:pPr marL="0" indent="0" eaLnBrk="1" hangingPunct="1">
              <a:buNone/>
            </a:pPr>
            <a:endParaRPr lang="en-US" sz="2000" dirty="0">
              <a:latin typeface="Calibri" pitchFamily="34" charset="0"/>
            </a:endParaRPr>
          </a:p>
          <a:p>
            <a:pPr marL="0" indent="0" eaLnBrk="1" hangingPunct="1">
              <a:buNone/>
            </a:pPr>
            <a:r>
              <a:rPr lang="en-US" sz="2000" b="1" dirty="0">
                <a:latin typeface="Calibri" pitchFamily="34" charset="0"/>
              </a:rPr>
              <a:t>Senate</a:t>
            </a:r>
            <a:r>
              <a:rPr lang="en-US" sz="2000" dirty="0">
                <a:latin typeface="Calibri" pitchFamily="34" charset="0"/>
              </a:rPr>
              <a:t>: 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Reform agriculture programs </a:t>
            </a:r>
            <a:r>
              <a:rPr lang="en-US" sz="2000" dirty="0" smtClean="0">
                <a:latin typeface="Calibri" pitchFamily="34" charset="0"/>
              </a:rPr>
              <a:t>and 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PBGC</a:t>
            </a:r>
            <a:endParaRPr lang="en-US" sz="20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295400"/>
            <a:ext cx="3910013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2557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Discretionary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7001"/>
            <a:ext cx="7693025" cy="3048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b="1" dirty="0">
                <a:latin typeface="Calibri" pitchFamily="34" charset="0"/>
              </a:rPr>
              <a:t>President</a:t>
            </a:r>
            <a:r>
              <a:rPr lang="en-US" sz="2000" dirty="0">
                <a:latin typeface="Calibri" pitchFamily="34" charset="0"/>
              </a:rPr>
              <a:t>: </a:t>
            </a:r>
            <a:r>
              <a:rPr lang="en-US" sz="2000" dirty="0" smtClean="0">
                <a:latin typeface="Calibri" pitchFamily="34" charset="0"/>
              </a:rPr>
              <a:t>Reduce </a:t>
            </a:r>
            <a:r>
              <a:rPr lang="en-US" sz="2000" dirty="0">
                <a:latin typeface="Calibri" pitchFamily="34" charset="0"/>
              </a:rPr>
              <a:t>discretionary </a:t>
            </a:r>
            <a:r>
              <a:rPr lang="en-US" sz="2000" dirty="0" smtClean="0">
                <a:latin typeface="Calibri" pitchFamily="34" charset="0"/>
              </a:rPr>
              <a:t>beyond BCA levels </a:t>
            </a:r>
            <a:r>
              <a:rPr lang="en-US" sz="2000" dirty="0">
                <a:latin typeface="Calibri" pitchFamily="34" charset="0"/>
              </a:rPr>
              <a:t>beginning in FY </a:t>
            </a:r>
            <a:r>
              <a:rPr lang="en-US" sz="2000" dirty="0" smtClean="0">
                <a:latin typeface="Calibri" pitchFamily="34" charset="0"/>
              </a:rPr>
              <a:t>2017</a:t>
            </a:r>
          </a:p>
          <a:p>
            <a:pPr marL="0" indent="0" eaLnBrk="1" hangingPunct="1">
              <a:buNone/>
            </a:pPr>
            <a:endParaRPr lang="en-US" sz="2000" dirty="0">
              <a:latin typeface="Calibri" pitchFamily="34" charset="0"/>
            </a:endParaRPr>
          </a:p>
          <a:p>
            <a:pPr marL="0" indent="0" eaLnBrk="1" hangingPunct="1">
              <a:buNone/>
            </a:pPr>
            <a:r>
              <a:rPr lang="en-US" sz="2000" b="1" dirty="0" smtClean="0">
                <a:latin typeface="Calibri" pitchFamily="34" charset="0"/>
              </a:rPr>
              <a:t>House</a:t>
            </a:r>
            <a:r>
              <a:rPr lang="en-US" sz="2000" dirty="0" smtClean="0">
                <a:latin typeface="Calibri" pitchFamily="34" charset="0"/>
              </a:rPr>
              <a:t>: Reduce transportation and other discretionary spending</a:t>
            </a:r>
          </a:p>
          <a:p>
            <a:pPr marL="0" indent="0" eaLnBrk="1" hangingPunct="1">
              <a:buNone/>
            </a:pPr>
            <a:endParaRPr lang="en-US" sz="2000" dirty="0">
              <a:latin typeface="Calibri" pitchFamily="34" charset="0"/>
            </a:endParaRPr>
          </a:p>
          <a:p>
            <a:pPr marL="0" indent="0" eaLnBrk="1" hangingPunct="1">
              <a:buNone/>
            </a:pPr>
            <a:r>
              <a:rPr lang="en-US" sz="2000" b="1" dirty="0" smtClean="0">
                <a:latin typeface="Calibri" pitchFamily="34" charset="0"/>
              </a:rPr>
              <a:t>Senate</a:t>
            </a:r>
            <a:r>
              <a:rPr lang="en-US" sz="2000" dirty="0" smtClean="0">
                <a:latin typeface="Calibri" pitchFamily="34" charset="0"/>
              </a:rPr>
              <a:t>: No specific recommendations</a:t>
            </a:r>
            <a:endParaRPr lang="en-US" sz="2000" dirty="0"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295400"/>
            <a:ext cx="3910013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05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Chained CPI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4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6781800" cy="3048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b="1" dirty="0" smtClean="0">
                <a:latin typeface="Calibri" pitchFamily="34" charset="0"/>
              </a:rPr>
              <a:t>President</a:t>
            </a:r>
            <a:r>
              <a:rPr lang="en-US" sz="2000" dirty="0" smtClean="0">
                <a:latin typeface="Calibri" pitchFamily="34" charset="0"/>
              </a:rPr>
              <a:t>: Adopt chained CPI for most parts of federal budget and tax code, excluding means-tested programs. Savings are split -$130b on spending side, -$100b on revenue side</a:t>
            </a:r>
          </a:p>
          <a:p>
            <a:pPr marL="0" indent="0" eaLnBrk="1" hangingPunct="1">
              <a:buNone/>
            </a:pPr>
            <a:endParaRPr lang="en-US" sz="2000" dirty="0">
              <a:latin typeface="Calibri" pitchFamily="34" charset="0"/>
            </a:endParaRPr>
          </a:p>
          <a:p>
            <a:pPr marL="0" indent="0" eaLnBrk="1" hangingPunct="1">
              <a:buNone/>
            </a:pPr>
            <a:r>
              <a:rPr lang="en-US" sz="2000" b="1" dirty="0" smtClean="0">
                <a:latin typeface="Calibri" pitchFamily="34" charset="0"/>
              </a:rPr>
              <a:t>House</a:t>
            </a:r>
            <a:r>
              <a:rPr lang="en-US" sz="2000" dirty="0" smtClean="0">
                <a:latin typeface="Calibri" pitchFamily="34" charset="0"/>
              </a:rPr>
              <a:t>: No provision but possibly amenable to president’s proposal</a:t>
            </a:r>
          </a:p>
          <a:p>
            <a:pPr marL="0" indent="0" eaLnBrk="1" hangingPunct="1">
              <a:buNone/>
            </a:pPr>
            <a:endParaRPr lang="en-US" sz="2000" dirty="0">
              <a:latin typeface="Calibri" pitchFamily="34" charset="0"/>
            </a:endParaRPr>
          </a:p>
          <a:p>
            <a:pPr marL="0" indent="0" eaLnBrk="1" hangingPunct="1">
              <a:buNone/>
            </a:pPr>
            <a:r>
              <a:rPr lang="en-US" sz="2000" b="1" dirty="0" smtClean="0">
                <a:latin typeface="Calibri" pitchFamily="34" charset="0"/>
              </a:rPr>
              <a:t>Senate</a:t>
            </a:r>
            <a:r>
              <a:rPr lang="en-US" sz="2000" dirty="0" smtClean="0">
                <a:latin typeface="Calibri" pitchFamily="34" charset="0"/>
              </a:rPr>
              <a:t>: No provision</a:t>
            </a:r>
            <a:endParaRPr lang="en-US" sz="2000" dirty="0"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295400"/>
            <a:ext cx="3910013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46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0">
      <a:dk1>
        <a:srgbClr val="003366"/>
      </a:dk1>
      <a:lt1>
        <a:srgbClr val="FFFFFF"/>
      </a:lt1>
      <a:dk2>
        <a:srgbClr val="4B974B"/>
      </a:dk2>
      <a:lt2>
        <a:srgbClr val="666699"/>
      </a:lt2>
      <a:accent1>
        <a:srgbClr val="33CCCC"/>
      </a:accent1>
      <a:accent2>
        <a:srgbClr val="003366"/>
      </a:accent2>
      <a:accent3>
        <a:srgbClr val="FFFFFF"/>
      </a:accent3>
      <a:accent4>
        <a:srgbClr val="002A56"/>
      </a:accent4>
      <a:accent5>
        <a:srgbClr val="ADE2E2"/>
      </a:accent5>
      <a:accent6>
        <a:srgbClr val="002D5C"/>
      </a:accent6>
      <a:hlink>
        <a:srgbClr val="4B974B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4B974B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438843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4B974B"/>
        </a:dk2>
        <a:lt2>
          <a:srgbClr val="666699"/>
        </a:lt2>
        <a:accent1>
          <a:srgbClr val="33CCCC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002D5C"/>
        </a:accent6>
        <a:hlink>
          <a:srgbClr val="4B974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apsules">
  <a:themeElements>
    <a:clrScheme name="Capsules 10">
      <a:dk1>
        <a:srgbClr val="003366"/>
      </a:dk1>
      <a:lt1>
        <a:srgbClr val="FFFFFF"/>
      </a:lt1>
      <a:dk2>
        <a:srgbClr val="4B974B"/>
      </a:dk2>
      <a:lt2>
        <a:srgbClr val="666699"/>
      </a:lt2>
      <a:accent1>
        <a:srgbClr val="33CCCC"/>
      </a:accent1>
      <a:accent2>
        <a:srgbClr val="003366"/>
      </a:accent2>
      <a:accent3>
        <a:srgbClr val="FFFFFF"/>
      </a:accent3>
      <a:accent4>
        <a:srgbClr val="002A56"/>
      </a:accent4>
      <a:accent5>
        <a:srgbClr val="ADE2E2"/>
      </a:accent5>
      <a:accent6>
        <a:srgbClr val="002D5C"/>
      </a:accent6>
      <a:hlink>
        <a:srgbClr val="4B974B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4B974B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438843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4B974B"/>
        </a:dk2>
        <a:lt2>
          <a:srgbClr val="666699"/>
        </a:lt2>
        <a:accent1>
          <a:srgbClr val="33CCCC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002D5C"/>
        </a:accent6>
        <a:hlink>
          <a:srgbClr val="4B974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3487</TotalTime>
  <Words>566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Capsules</vt:lpstr>
      <vt:lpstr>Custom Design</vt:lpstr>
      <vt:lpstr>1_Capsules</vt:lpstr>
      <vt:lpstr>Fasten Your Seatbelts,  We’re in for a Bumpy Ride</vt:lpstr>
      <vt:lpstr>Where Are We Now?</vt:lpstr>
      <vt:lpstr>Let’s Start at the Very Beginning</vt:lpstr>
      <vt:lpstr>Focus on FY 2014</vt:lpstr>
      <vt:lpstr>Divergent FY 2014 Budget Proposals</vt:lpstr>
      <vt:lpstr>Health</vt:lpstr>
      <vt:lpstr>Other Mandatory</vt:lpstr>
      <vt:lpstr>Discretionary</vt:lpstr>
      <vt:lpstr>Chained CPI</vt:lpstr>
      <vt:lpstr>Revenues</vt:lpstr>
      <vt:lpstr>Sequester</vt:lpstr>
      <vt:lpstr>War and Sandy</vt:lpstr>
      <vt:lpstr>Jobs</vt:lpstr>
      <vt:lpstr>Themes in President’s Budget</vt:lpstr>
      <vt:lpstr>Open Questions of Import</vt:lpstr>
    </vt:vector>
  </TitlesOfParts>
  <Company>FFIS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FFIS User</dc:creator>
  <cp:lastModifiedBy>Marcia Howard</cp:lastModifiedBy>
  <cp:revision>240</cp:revision>
  <cp:lastPrinted>2013-04-22T16:59:56Z</cp:lastPrinted>
  <dcterms:created xsi:type="dcterms:W3CDTF">2010-07-14T19:33:24Z</dcterms:created>
  <dcterms:modified xsi:type="dcterms:W3CDTF">2013-05-15T15:46:44Z</dcterms:modified>
</cp:coreProperties>
</file>