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256" r:id="rId3"/>
    <p:sldId id="321" r:id="rId4"/>
    <p:sldId id="322" r:id="rId5"/>
    <p:sldId id="290" r:id="rId6"/>
    <p:sldId id="328" r:id="rId7"/>
    <p:sldId id="326" r:id="rId8"/>
    <p:sldId id="331" r:id="rId9"/>
    <p:sldId id="332" r:id="rId10"/>
    <p:sldId id="329" r:id="rId11"/>
    <p:sldId id="327" r:id="rId12"/>
    <p:sldId id="330" r:id="rId13"/>
    <p:sldId id="333" r:id="rId1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66"/>
    <a:srgbClr val="4B9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0736" autoAdjust="0"/>
  </p:normalViewPr>
  <p:slideViewPr>
    <p:cSldViewPr>
      <p:cViewPr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074096507168"/>
          <c:y val="0.27884154891597457"/>
          <c:w val="0.61921518271754483"/>
          <c:h val="0.68919498076439067"/>
        </c:manualLayout>
      </c:layout>
      <c:pieChart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pattFill prst="pct20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</c:dPt>
          <c:dPt>
            <c:idx val="2"/>
            <c:bubble3D val="0"/>
            <c:spPr>
              <a:pattFill prst="wdDn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67% Covered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33% Exempt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7963819907126992E-2"/>
                  <c:y val="6.28267356991334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'Pie Charts'!$A$4:$A$6</c:f>
              <c:strCache>
                <c:ptCount val="3"/>
                <c:pt idx="0">
                  <c:v>Covered</c:v>
                </c:pt>
                <c:pt idx="1">
                  <c:v>Exempt</c:v>
                </c:pt>
                <c:pt idx="2">
                  <c:v>Both</c:v>
                </c:pt>
              </c:strCache>
            </c:strRef>
          </c:cat>
          <c:val>
            <c:numRef>
              <c:f>'Pie Charts'!$B$4:$B$6</c:f>
              <c:numCache>
                <c:formatCode>General</c:formatCode>
                <c:ptCount val="3"/>
                <c:pt idx="0">
                  <c:v>28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7377482070061"/>
          <c:y val="0.26843594096292311"/>
          <c:w val="0.63275750105704875"/>
          <c:h val="0.704491305809130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pct20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0.14012955827330095"/>
                  <c:y val="-0.13407798800414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'Pie Charts'!$A$29:$A$30</c:f>
              <c:strCache>
                <c:ptCount val="2"/>
                <c:pt idx="0">
                  <c:v>Covered</c:v>
                </c:pt>
                <c:pt idx="1">
                  <c:v>Exempt</c:v>
                </c:pt>
              </c:strCache>
            </c:strRef>
          </c:cat>
          <c:val>
            <c:numRef>
              <c:f>'Pie Charts'!$B$29:$B$30</c:f>
              <c:numCache>
                <c:formatCode>0%</c:formatCode>
                <c:ptCount val="2"/>
                <c:pt idx="0">
                  <c:v>0.18281981562193642</c:v>
                </c:pt>
                <c:pt idx="1">
                  <c:v>0.81718018437806361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3932228-999A-4424-B12D-CEF2A26D0EE5}" type="datetimeFigureOut">
              <a:rPr lang="en-US"/>
              <a:pPr>
                <a:defRPr/>
              </a:pPr>
              <a:t>9/28/2012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3F51ECD-F1BC-491E-A624-2B8C3DAA7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9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F0CD0B5-5D23-40B6-87A6-7C4BE252BAAA}" type="datetimeFigureOut">
              <a:rPr lang="en-US"/>
              <a:pPr>
                <a:defRPr/>
              </a:pPr>
              <a:t>9/28/2012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D9DB2C-71FB-42A8-9B39-B532FA087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2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9DB2C-71FB-42A8-9B39-B532FA087A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ABDFF39-4B41-49C2-A5C7-5AEAA20E4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1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FEFF9-C5B4-4775-8215-5D0F6BEE6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8475-91D3-403C-8F27-1888EDFD0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CFF7-F7C7-4CDA-8836-0CD314096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78DC6-DC8B-421F-9EF5-1BD36485E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2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491E-3CBA-4ED9-A9C3-8A06F4B55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0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E651-41CD-4659-B4B3-5981C5B07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8ABA-684B-4F4D-8BC5-FED2D5326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EAEE-5BA9-44DE-A628-C1530B090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9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E7E0-2423-40AA-A551-BAB49EABC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7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2549-6E3D-40C6-92F1-51B350BB6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3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86AB-58F6-47DD-A95E-65AEC1F10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24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9872-44A3-4C6F-B3D0-26BCC406A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01AA-B281-494B-A727-F15CB55F5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1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89D1B-0A1F-4865-9F3A-8DF11A4D5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E04D-E4A6-4E50-8B6D-11D201B31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FC5C-B330-42A7-87F5-A3B6D5D5E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E2E7-77D3-41E0-AC0F-364426B78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7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42A5-7248-4B3F-BEBB-016EA61A2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5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0246-A6D7-4652-BCEC-DE1753C58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1DE5-38A2-46F0-AC9C-FDEEE7092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A14B-D703-4087-95EA-E15E4C84E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4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B79E788-5633-404D-AD3E-73F3A1267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C5D6CC7A-607A-4A7D-9E83-47D2DF0D9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howard@ffis.org" TargetMode="External"/><Relationship Id="rId2" Type="http://schemas.openxmlformats.org/officeDocument/2006/relationships/hyperlink" Target="http://www.ffi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ttomsic@ffi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B974B"/>
                </a:solidFill>
                <a:latin typeface="Calibri" pitchFamily="34" charset="0"/>
              </a:rPr>
              <a:t>Lame Ducks, Grand Bargains, Punts and Cliffs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NASBO Fall Meeting</a:t>
            </a:r>
          </a:p>
          <a:p>
            <a:pPr eaLnBrk="1" hangingPunct="1"/>
            <a:r>
              <a:rPr lang="en-US" sz="2400" dirty="0" smtClean="0">
                <a:solidFill>
                  <a:srgbClr val="003366"/>
                </a:solidFill>
                <a:latin typeface="Calibri" pitchFamily="34" charset="0"/>
              </a:rPr>
              <a:t>Friday, October 5, 2012</a:t>
            </a:r>
          </a:p>
          <a:p>
            <a:pPr eaLnBrk="1" hangingPunct="1"/>
            <a:r>
              <a:rPr lang="en-US" sz="2400" dirty="0" smtClean="0">
                <a:solidFill>
                  <a:srgbClr val="003366"/>
                </a:solidFill>
                <a:latin typeface="Calibri" pitchFamily="34" charset="0"/>
              </a:rPr>
              <a:t>Alexandria, VA</a:t>
            </a:r>
          </a:p>
        </p:txBody>
      </p:sp>
      <p:pic>
        <p:nvPicPr>
          <p:cNvPr id="6148" name="Picture 4" descr="New FFI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1347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19800" y="59436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4B974B"/>
                </a:solidFill>
                <a:latin typeface="Times New Roman" pitchFamily="18" charset="0"/>
              </a:rPr>
              <a:t>Federal Funds Information for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“Other” Federal Spending: Tax Expenditures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5364" name="Picture 4" descr="New FF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3914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Grand Bargain Spending Options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Modify </a:t>
            </a:r>
            <a:r>
              <a:rPr lang="en-US" dirty="0" smtClean="0">
                <a:latin typeface="Calibri" pitchFamily="34" charset="0"/>
              </a:rPr>
              <a:t>Medicaid’s financing structure; </a:t>
            </a:r>
            <a:r>
              <a:rPr lang="en-US" dirty="0" smtClean="0">
                <a:latin typeface="Calibri" pitchFamily="34" charset="0"/>
              </a:rPr>
              <a:t>other </a:t>
            </a:r>
            <a:r>
              <a:rPr lang="en-US" dirty="0" smtClean="0">
                <a:latin typeface="Calibri" pitchFamily="34" charset="0"/>
              </a:rPr>
              <a:t>changes to mandatory programs</a:t>
            </a: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Statutorily limit </a:t>
            </a:r>
            <a:r>
              <a:rPr lang="en-US" dirty="0" smtClean="0">
                <a:latin typeface="Calibri" pitchFamily="34" charset="0"/>
              </a:rPr>
              <a:t>health spending growth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More block </a:t>
            </a:r>
            <a:r>
              <a:rPr lang="en-US" dirty="0" smtClean="0">
                <a:latin typeface="Calibri" pitchFamily="34" charset="0"/>
              </a:rPr>
              <a:t>grants (Medicaid and SNAP)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Consolidate programs (</a:t>
            </a:r>
            <a:r>
              <a:rPr lang="en-US" dirty="0" smtClean="0">
                <a:latin typeface="Calibri" pitchFamily="34" charset="0"/>
              </a:rPr>
              <a:t>job-training)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Reduce/eliminate funding for select programs (Pell grants, housing, abandoned mine payments)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Move all S/L </a:t>
            </a:r>
            <a:r>
              <a:rPr lang="en-US" dirty="0" smtClean="0">
                <a:latin typeface="Calibri" pitchFamily="34" charset="0"/>
              </a:rPr>
              <a:t>workers </a:t>
            </a:r>
            <a:r>
              <a:rPr lang="en-US" dirty="0" smtClean="0">
                <a:latin typeface="Calibri" pitchFamily="34" charset="0"/>
              </a:rPr>
              <a:t>into </a:t>
            </a:r>
            <a:r>
              <a:rPr lang="en-US" dirty="0" smtClean="0">
                <a:latin typeface="Calibri" pitchFamily="34" charset="0"/>
              </a:rPr>
              <a:t>Social </a:t>
            </a:r>
            <a:r>
              <a:rPr lang="en-US" dirty="0" smtClean="0">
                <a:latin typeface="Calibri" pitchFamily="34" charset="0"/>
              </a:rPr>
              <a:t>Security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8196" name="Picture 4" descr="New FF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974B"/>
                </a:solidFill>
                <a:latin typeface="Calibri" pitchFamily="34" charset="0"/>
                <a:cs typeface="Calibri" pitchFamily="34" charset="0"/>
              </a:rPr>
              <a:t>What’s the Conventional Wisdom?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none!</a:t>
            </a:r>
          </a:p>
          <a:p>
            <a:r>
              <a:rPr lang="en-US" dirty="0" smtClean="0">
                <a:solidFill>
                  <a:srgbClr val="003366"/>
                </a:solidFill>
              </a:rPr>
              <a:t>For </a:t>
            </a:r>
            <a:r>
              <a:rPr lang="en-US" dirty="0">
                <a:solidFill>
                  <a:srgbClr val="003366"/>
                </a:solidFill>
              </a:rPr>
              <a:t>more information, </a:t>
            </a:r>
            <a:r>
              <a:rPr lang="en-US" dirty="0" smtClean="0">
                <a:solidFill>
                  <a:srgbClr val="003366"/>
                </a:solidFill>
              </a:rPr>
              <a:t>visit: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3366"/>
                </a:solidFill>
                <a:hlinkClick r:id="rId2"/>
              </a:rPr>
              <a:t>www.ffis.org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</a:p>
          <a:p>
            <a:r>
              <a:rPr lang="en-US" dirty="0" smtClean="0">
                <a:solidFill>
                  <a:srgbClr val="003366"/>
                </a:solidFill>
              </a:rPr>
              <a:t>Or contact:	</a:t>
            </a:r>
            <a:r>
              <a:rPr lang="en-US" b="1" dirty="0" smtClean="0">
                <a:solidFill>
                  <a:srgbClr val="003366"/>
                </a:solidFill>
              </a:rPr>
              <a:t>Marcia </a:t>
            </a:r>
            <a:r>
              <a:rPr lang="en-US" b="1" dirty="0">
                <a:solidFill>
                  <a:srgbClr val="003366"/>
                </a:solidFill>
              </a:rPr>
              <a:t>Howard</a:t>
            </a:r>
          </a:p>
          <a:p>
            <a:pPr marL="0" lvl="0" indent="0" algn="ctr">
              <a:buClr>
                <a:srgbClr val="003366"/>
              </a:buClr>
              <a:buNone/>
            </a:pPr>
            <a:r>
              <a:rPr lang="en-US" sz="2000" dirty="0">
                <a:solidFill>
                  <a:srgbClr val="003366"/>
                </a:solidFill>
                <a:hlinkClick r:id="rId3"/>
              </a:rPr>
              <a:t>mhoward@ffis.org</a:t>
            </a:r>
            <a:endParaRPr lang="en-US" sz="2000" dirty="0">
              <a:solidFill>
                <a:srgbClr val="003366"/>
              </a:solidFill>
            </a:endParaRPr>
          </a:p>
          <a:p>
            <a:pPr marL="0" lvl="0" indent="0">
              <a:buClr>
                <a:srgbClr val="003366"/>
              </a:buClr>
              <a:buNone/>
            </a:pPr>
            <a:r>
              <a:rPr lang="en-US" b="1" dirty="0">
                <a:solidFill>
                  <a:srgbClr val="003366"/>
                </a:solidFill>
              </a:rPr>
              <a:t>	</a:t>
            </a:r>
            <a:r>
              <a:rPr lang="en-US" b="1" dirty="0" smtClean="0">
                <a:solidFill>
                  <a:srgbClr val="003366"/>
                </a:solidFill>
              </a:rPr>
              <a:t>		Trinity </a:t>
            </a:r>
            <a:r>
              <a:rPr lang="en-US" b="1" dirty="0">
                <a:solidFill>
                  <a:srgbClr val="003366"/>
                </a:solidFill>
              </a:rPr>
              <a:t>Tomsic</a:t>
            </a:r>
          </a:p>
          <a:p>
            <a:pPr marL="0" lvl="0" indent="0" algn="ctr">
              <a:buClr>
                <a:srgbClr val="003366"/>
              </a:buClr>
              <a:buNone/>
            </a:pPr>
            <a:r>
              <a:rPr lang="en-US" sz="2000" dirty="0">
                <a:solidFill>
                  <a:srgbClr val="003366"/>
                </a:solidFill>
                <a:hlinkClick r:id="rId4"/>
              </a:rPr>
              <a:t>ttomsic@ffis.org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0542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5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Where we Left Off in August: What’s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Conventional Wisdom?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appropriations, a CR until the election, BUT…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BCA, agreeing to postpone the day of reckoning, BUT…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expiring tax provisions, a bruising fight, possibly informed by the election.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authorizations, probably nothing, BUT...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Six-Month Continuing Resolution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Through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March 27, 2013</a:t>
            </a:r>
          </a:p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FY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2012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+ 0.612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%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most discretionary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programs (not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highways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Mandatory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programs: current-law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level</a:t>
            </a:r>
          </a:p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SNAP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TANF,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related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programs</a:t>
            </a:r>
          </a:p>
          <a:p>
            <a:pPr eaLnBrk="1" hangingPunct="1"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Additional funds for a few programs </a:t>
            </a:r>
          </a:p>
          <a:p>
            <a:pPr lvl="1" eaLnBrk="1" hangingPunct="1"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New FF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The BCA and the Sequester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733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itchFamily="34" charset="0"/>
              </a:rPr>
              <a:t>Absent a legislated alternative, a sequester will occur o</a:t>
            </a:r>
            <a:r>
              <a:rPr lang="en-US" sz="2400" dirty="0" smtClean="0">
                <a:latin typeface="Calibri" pitchFamily="34" charset="0"/>
              </a:rPr>
              <a:t>n </a:t>
            </a:r>
            <a:r>
              <a:rPr lang="en-US" sz="2400" dirty="0">
                <a:latin typeface="Calibri" pitchFamily="34" charset="0"/>
              </a:rPr>
              <a:t>January </a:t>
            </a:r>
            <a:r>
              <a:rPr lang="en-US" sz="2400" dirty="0" smtClean="0">
                <a:latin typeface="Calibri" pitchFamily="34" charset="0"/>
              </a:rPr>
              <a:t>2, 2013</a:t>
            </a:r>
            <a:endParaRPr lang="en-US" sz="2400" dirty="0">
              <a:latin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Many </a:t>
            </a:r>
            <a:r>
              <a:rPr lang="en-US" sz="2400" dirty="0">
                <a:latin typeface="Calibri" pitchFamily="34" charset="0"/>
              </a:rPr>
              <a:t>mandatory and a few discretionary programs are </a:t>
            </a:r>
            <a:r>
              <a:rPr lang="en-US" sz="2400" dirty="0" smtClean="0">
                <a:latin typeface="Calibri" pitchFamily="34" charset="0"/>
              </a:rPr>
              <a:t>exempt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OMB </a:t>
            </a:r>
            <a:r>
              <a:rPr lang="en-US" dirty="0" smtClean="0">
                <a:latin typeface="Calibri" pitchFamily="34" charset="0"/>
              </a:rPr>
              <a:t>report sheds </a:t>
            </a:r>
            <a:r>
              <a:rPr lang="en-US" dirty="0" smtClean="0">
                <a:latin typeface="Calibri" pitchFamily="34" charset="0"/>
              </a:rPr>
              <a:t>light </a:t>
            </a:r>
            <a:r>
              <a:rPr lang="en-US" dirty="0" smtClean="0">
                <a:latin typeface="Calibri" pitchFamily="34" charset="0"/>
              </a:rPr>
              <a:t>on its interpretations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OMB </a:t>
            </a:r>
            <a:r>
              <a:rPr lang="en-US" sz="2400" dirty="0" smtClean="0">
                <a:latin typeface="Calibri" pitchFamily="34" charset="0"/>
              </a:rPr>
              <a:t>estimates of </a:t>
            </a:r>
            <a:r>
              <a:rPr lang="en-US" sz="2400" dirty="0" smtClean="0">
                <a:latin typeface="Calibri" pitchFamily="34" charset="0"/>
              </a:rPr>
              <a:t>ATB </a:t>
            </a:r>
            <a:r>
              <a:rPr lang="en-US" sz="2400" dirty="0" smtClean="0">
                <a:latin typeface="Calibri" pitchFamily="34" charset="0"/>
              </a:rPr>
              <a:t>cuts: 8.2</a:t>
            </a:r>
            <a:r>
              <a:rPr lang="en-US" sz="2400" dirty="0" smtClean="0">
                <a:latin typeface="Calibri" pitchFamily="34" charset="0"/>
              </a:rPr>
              <a:t>% </a:t>
            </a:r>
            <a:r>
              <a:rPr lang="en-US" sz="2400" dirty="0" smtClean="0">
                <a:latin typeface="Calibri" pitchFamily="34" charset="0"/>
              </a:rPr>
              <a:t>(nondefense discretionary), </a:t>
            </a:r>
            <a:r>
              <a:rPr lang="en-US" sz="2400" dirty="0" smtClean="0">
                <a:latin typeface="Calibri" pitchFamily="34" charset="0"/>
              </a:rPr>
              <a:t>7.6% </a:t>
            </a:r>
            <a:r>
              <a:rPr lang="en-US" sz="2400" dirty="0" smtClean="0">
                <a:latin typeface="Calibri" pitchFamily="34" charset="0"/>
              </a:rPr>
              <a:t>(nondefense mandatory), </a:t>
            </a:r>
            <a:r>
              <a:rPr lang="en-US" sz="2400" dirty="0" smtClean="0">
                <a:latin typeface="Calibri" pitchFamily="34" charset="0"/>
              </a:rPr>
              <a:t>9.4% </a:t>
            </a:r>
            <a:r>
              <a:rPr lang="en-US" sz="2400" dirty="0" smtClean="0">
                <a:latin typeface="Calibri" pitchFamily="34" charset="0"/>
              </a:rPr>
              <a:t>(defense discretionary)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ATB reduction </a:t>
            </a:r>
            <a:r>
              <a:rPr lang="en-US" sz="2400" dirty="0" smtClean="0">
                <a:latin typeface="Calibri" pitchFamily="34" charset="0"/>
              </a:rPr>
              <a:t>applied to FY 2013 funding in effect on January 2, 2013 (CR level)</a:t>
            </a: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8196" name="Picture 4" descr="New FF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Lame Duck Possibilities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73380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8196" name="Picture 4" descr="New FF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85398"/>
              </p:ext>
            </p:extLst>
          </p:nvPr>
        </p:nvGraphicFramePr>
        <p:xfrm>
          <a:off x="533400" y="2265593"/>
          <a:ext cx="7696200" cy="44196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/>
                <a:gridCol w="1647630"/>
                <a:gridCol w="1857570"/>
                <a:gridCol w="1676400"/>
              </a:tblGrid>
              <a:tr h="3240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Policy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Grand Bargain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Cliff</a:t>
                      </a:r>
                      <a:endParaRPr lang="en-US" sz="16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FY 2013 Appropriations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Unclear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Leave for new Congress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BCA Sequester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Replace/modify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 deadline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Implement sequester</a:t>
                      </a:r>
                      <a:endParaRPr lang="en-US" sz="1200" dirty="0"/>
                    </a:p>
                  </a:txBody>
                  <a:tcPr/>
                </a:tc>
              </a:tr>
              <a:tr h="284775">
                <a:tc gridSpan="4">
                  <a:txBody>
                    <a:bodyPr/>
                    <a:lstStyle/>
                    <a:p>
                      <a:r>
                        <a:rPr lang="en-US" sz="1200" dirty="0" smtClean="0"/>
                        <a:t>Expiring</a:t>
                      </a:r>
                      <a:r>
                        <a:rPr lang="en-US" sz="1200" baseline="0" dirty="0" smtClean="0"/>
                        <a:t> tax provisions: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pPr lvl="0"/>
                      <a:r>
                        <a:rPr lang="en-US" sz="1200" dirty="0" smtClean="0"/>
                        <a:t>   2% payroll tax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Probably 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Expires</a:t>
                      </a:r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Bush-era rates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for &lt;$250K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Expire</a:t>
                      </a:r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AMT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Permanent fix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Expire at their peril</a:t>
                      </a:r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Debt Limit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Small increase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agreement</a:t>
                      </a:r>
                      <a:endParaRPr lang="en-US" sz="1200" dirty="0"/>
                    </a:p>
                  </a:txBody>
                  <a:tcPr/>
                </a:tc>
              </a:tr>
              <a:tr h="265135">
                <a:tc gridSpan="4">
                  <a:txBody>
                    <a:bodyPr/>
                    <a:lstStyle/>
                    <a:p>
                      <a:r>
                        <a:rPr lang="en-US" sz="1200" dirty="0" smtClean="0"/>
                        <a:t>Expiring legislation: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Farm</a:t>
                      </a:r>
                      <a:r>
                        <a:rPr lang="en-US" sz="1200" baseline="0" dirty="0" smtClean="0"/>
                        <a:t> bill (nutrition after March)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Reauthorize</a:t>
                      </a:r>
                      <a:r>
                        <a:rPr lang="en-US" sz="1200" baseline="0" dirty="0" smtClean="0"/>
                        <a:t> or 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agreement</a:t>
                      </a:r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TANF (after March)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Reauthorize or 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action</a:t>
                      </a:r>
                      <a:endParaRPr lang="en-US" sz="1200" dirty="0"/>
                    </a:p>
                  </a:txBody>
                  <a:tcPr/>
                </a:tc>
              </a:tr>
              <a:tr h="3584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Medicaid QI, TMA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Reauthorize or 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Expire?</a:t>
                      </a:r>
                      <a:endParaRPr lang="en-US" sz="1200" dirty="0"/>
                    </a:p>
                  </a:txBody>
                  <a:tcPr/>
                </a:tc>
              </a:tr>
              <a:tr h="2995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UI EUC/EB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Reauthorize or 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Expire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CBO Estimates the Fiscal Cliff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1"/>
            <a:ext cx="5320266" cy="357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6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Sequester Coverage Status of </a:t>
            </a:r>
            <a:r>
              <a:rPr lang="en-US" dirty="0" smtClean="0"/>
              <a:t>FFIS VIP Series Programs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606075"/>
              </p:ext>
            </p:extLst>
          </p:nvPr>
        </p:nvGraphicFramePr>
        <p:xfrm>
          <a:off x="2057400" y="1676400"/>
          <a:ext cx="50292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Sequester Coverage Status of </a:t>
            </a:r>
            <a:r>
              <a:rPr lang="en-US" dirty="0" smtClean="0"/>
              <a:t>FFIS VIP Series Funding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37445"/>
              </p:ext>
            </p:extLst>
          </p:nvPr>
        </p:nvGraphicFramePr>
        <p:xfrm>
          <a:off x="2514600" y="1752600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Grand Bargain Revenue Options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Go after tax expenditures, including: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Itemized </a:t>
            </a:r>
            <a:r>
              <a:rPr lang="en-US" dirty="0" smtClean="0">
                <a:latin typeface="Calibri" pitchFamily="34" charset="0"/>
              </a:rPr>
              <a:t>deduction for S/L </a:t>
            </a:r>
            <a:r>
              <a:rPr lang="en-US" dirty="0" smtClean="0">
                <a:latin typeface="Calibri" pitchFamily="34" charset="0"/>
              </a:rPr>
              <a:t>taxes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Make </a:t>
            </a:r>
            <a:r>
              <a:rPr lang="en-US" dirty="0" smtClean="0">
                <a:latin typeface="Calibri" pitchFamily="34" charset="0"/>
              </a:rPr>
              <a:t>S/L bond interest </a:t>
            </a:r>
            <a:r>
              <a:rPr lang="en-US" dirty="0" smtClean="0">
                <a:latin typeface="Calibri" pitchFamily="34" charset="0"/>
              </a:rPr>
              <a:t>taxable</a:t>
            </a:r>
          </a:p>
          <a:p>
            <a:pPr lvl="1" eaLnBrk="1" hangingPunct="1"/>
            <a:r>
              <a:rPr lang="en-US" dirty="0">
                <a:latin typeface="Calibri" pitchFamily="34" charset="0"/>
              </a:rPr>
              <a:t>Curb or eliminate mortgage deduction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Curb </a:t>
            </a:r>
            <a:r>
              <a:rPr lang="en-US" dirty="0">
                <a:latin typeface="Calibri" pitchFamily="34" charset="0"/>
              </a:rPr>
              <a:t>or eliminate tax exclusion for employer-provided health </a:t>
            </a:r>
            <a:r>
              <a:rPr lang="en-US" dirty="0" smtClean="0">
                <a:latin typeface="Calibri" pitchFamily="34" charset="0"/>
              </a:rPr>
              <a:t>insurance</a:t>
            </a: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Changes in tax brackets, capital gains, AMT, etc.</a:t>
            </a: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Create </a:t>
            </a:r>
            <a:r>
              <a:rPr lang="en-US" dirty="0" smtClean="0">
                <a:latin typeface="Calibri" pitchFamily="34" charset="0"/>
              </a:rPr>
              <a:t>federal sales </a:t>
            </a:r>
            <a:r>
              <a:rPr lang="en-US" dirty="0" smtClean="0">
                <a:latin typeface="Calibri" pitchFamily="34" charset="0"/>
              </a:rPr>
              <a:t>tax or VAT</a:t>
            </a:r>
            <a:endParaRPr lang="en-US" dirty="0">
              <a:latin typeface="Calibri" pitchFamily="34" charset="0"/>
            </a:endParaRPr>
          </a:p>
          <a:p>
            <a:pPr eaLnBrk="1" hangingPunct="1"/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8196" name="Picture 4" descr="New FF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0">
      <a:dk1>
        <a:srgbClr val="003366"/>
      </a:dk1>
      <a:lt1>
        <a:srgbClr val="FFFFFF"/>
      </a:lt1>
      <a:dk2>
        <a:srgbClr val="4B974B"/>
      </a:dk2>
      <a:lt2>
        <a:srgbClr val="666699"/>
      </a:lt2>
      <a:accent1>
        <a:srgbClr val="33CCCC"/>
      </a:accent1>
      <a:accent2>
        <a:srgbClr val="003366"/>
      </a:accent2>
      <a:accent3>
        <a:srgbClr val="FFFFFF"/>
      </a:accent3>
      <a:accent4>
        <a:srgbClr val="002A56"/>
      </a:accent4>
      <a:accent5>
        <a:srgbClr val="ADE2E2"/>
      </a:accent5>
      <a:accent6>
        <a:srgbClr val="002D5C"/>
      </a:accent6>
      <a:hlink>
        <a:srgbClr val="4B974B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4B974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438843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4B974B"/>
        </a:dk2>
        <a:lt2>
          <a:srgbClr val="666699"/>
        </a:lt2>
        <a:accent1>
          <a:srgbClr val="33CCCC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5C"/>
        </a:accent6>
        <a:hlink>
          <a:srgbClr val="4B974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3886</TotalTime>
  <Words>476</Words>
  <Application>Microsoft Office PowerPoint</Application>
  <PresentationFormat>On-screen Show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Capsules</vt:lpstr>
      <vt:lpstr>Custom Design</vt:lpstr>
      <vt:lpstr>Lame Ducks, Grand Bargains, Punts and Cliffs</vt:lpstr>
      <vt:lpstr>Where we Left Off in August: What’s the Conventional Wisdom?</vt:lpstr>
      <vt:lpstr>Six-Month Continuing Resolution</vt:lpstr>
      <vt:lpstr>The BCA and the Sequester</vt:lpstr>
      <vt:lpstr>Lame Duck Possibilities</vt:lpstr>
      <vt:lpstr>CBO Estimates the Fiscal Cliff</vt:lpstr>
      <vt:lpstr>Sequester Coverage Status of FFIS VIP Series Programs</vt:lpstr>
      <vt:lpstr>Sequester Coverage Status of FFIS VIP Series Funding</vt:lpstr>
      <vt:lpstr>Grand Bargain Revenue Options</vt:lpstr>
      <vt:lpstr>The “Other” Federal Spending: Tax Expenditures</vt:lpstr>
      <vt:lpstr>Grand Bargain Spending Options</vt:lpstr>
      <vt:lpstr>What’s the Conventional Wisdom?</vt:lpstr>
    </vt:vector>
  </TitlesOfParts>
  <Company>FFIS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FFIS User</dc:creator>
  <cp:lastModifiedBy>Marcia Howard</cp:lastModifiedBy>
  <cp:revision>243</cp:revision>
  <cp:lastPrinted>2012-09-27T20:44:52Z</cp:lastPrinted>
  <dcterms:created xsi:type="dcterms:W3CDTF">2010-07-14T19:33:24Z</dcterms:created>
  <dcterms:modified xsi:type="dcterms:W3CDTF">2012-09-28T15:54:13Z</dcterms:modified>
</cp:coreProperties>
</file>